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5274" autoAdjust="0"/>
  </p:normalViewPr>
  <p:slideViewPr>
    <p:cSldViewPr snapToGrid="0">
      <p:cViewPr varScale="1">
        <p:scale>
          <a:sx n="116" d="100"/>
          <a:sy n="116" d="100"/>
        </p:scale>
        <p:origin x="211"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229209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2670690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917716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3288358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2000111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1F1AA88-234B-4575-8FB0-F4CB8213529E}" type="datetimeFigureOut">
              <a:rPr lang="fr-FR" smtClean="0"/>
              <a:t>24/09/2025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3938148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1F1AA88-234B-4575-8FB0-F4CB8213529E}" type="datetimeFigureOut">
              <a:rPr lang="fr-FR" smtClean="0"/>
              <a:t>24/09/2025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499797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1F1AA88-234B-4575-8FB0-F4CB8213529E}" type="datetimeFigureOut">
              <a:rPr lang="fr-FR" smtClean="0"/>
              <a:t>24/09/2025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3237516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1F1AA88-234B-4575-8FB0-F4CB8213529E}" type="datetimeFigureOut">
              <a:rPr lang="fr-FR" smtClean="0"/>
              <a:t>24/09/2025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2722177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81F1AA88-234B-4575-8FB0-F4CB8213529E}" type="datetimeFigureOut">
              <a:rPr lang="fr-FR" smtClean="0"/>
              <a:t>24/09/2025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1443699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81F1AA88-234B-4575-8FB0-F4CB8213529E}" type="datetimeFigureOut">
              <a:rPr lang="fr-FR" smtClean="0"/>
              <a:t>24/09/2025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4198D4-441B-458C-93B8-DE88D67D0051}" type="slidenum">
              <a:rPr lang="fr-FR" smtClean="0"/>
              <a:t>‹N°›</a:t>
            </a:fld>
            <a:endParaRPr lang="fr-FR"/>
          </a:p>
        </p:txBody>
      </p:sp>
    </p:spTree>
    <p:extLst>
      <p:ext uri="{BB962C8B-B14F-4D97-AF65-F5344CB8AC3E}">
        <p14:creationId xmlns:p14="http://schemas.microsoft.com/office/powerpoint/2010/main" val="2006487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1AA88-234B-4575-8FB0-F4CB8213529E}" type="datetimeFigureOut">
              <a:rPr lang="fr-FR" smtClean="0"/>
              <a:t>24/09/2025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198D4-441B-458C-93B8-DE88D67D0051}" type="slidenum">
              <a:rPr lang="fr-FR" smtClean="0"/>
              <a:t>‹N°›</a:t>
            </a:fld>
            <a:endParaRPr lang="fr-FR"/>
          </a:p>
        </p:txBody>
      </p:sp>
    </p:spTree>
    <p:extLst>
      <p:ext uri="{BB962C8B-B14F-4D97-AF65-F5344CB8AC3E}">
        <p14:creationId xmlns:p14="http://schemas.microsoft.com/office/powerpoint/2010/main" val="4032242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1.xml"/><Relationship Id="rId5" Type="http://schemas.openxmlformats.org/officeDocument/2006/relationships/hyperlink" Target="https://2040.hautsdefrance.fr/quelle-attractivite-pour-le-littoral-des-hauts-de-france-en-2040/" TargetMode="External"/><Relationship Id="rId4" Type="http://schemas.openxmlformats.org/officeDocument/2006/relationships/hyperlink" Target="https://parlementdelamer.hautsdefrance.f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fonds-littoral@hautsdefrance.fr" TargetMode="Externa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858125" y="216568"/>
            <a:ext cx="7852611" cy="905795"/>
          </a:xfrm>
          <a:prstGeom prst="round2DiagRect">
            <a:avLst/>
          </a:prstGeom>
          <a:solidFill>
            <a:schemeClr val="accent1">
              <a:lumMod val="20000"/>
              <a:lumOff val="80000"/>
            </a:schemeClr>
          </a:solidFill>
          <a:ln w="28575">
            <a:solidFill>
              <a:schemeClr val="tx1"/>
            </a:solidFill>
          </a:ln>
        </p:spPr>
        <p:txBody>
          <a:bodyPr/>
          <a:lstStyle/>
          <a:p>
            <a:r>
              <a:rPr lang="fr-FR" b="1" dirty="0">
                <a:solidFill>
                  <a:srgbClr val="0070C0"/>
                </a:solidFill>
              </a:rPr>
              <a:t>Financements</a:t>
            </a:r>
          </a:p>
        </p:txBody>
      </p:sp>
      <p:pic>
        <p:nvPicPr>
          <p:cNvPr id="4" name="Image 3"/>
          <p:cNvPicPr>
            <a:picLocks noChangeAspect="1"/>
          </p:cNvPicPr>
          <p:nvPr/>
        </p:nvPicPr>
        <p:blipFill>
          <a:blip r:embed="rId2"/>
          <a:stretch>
            <a:fillRect/>
          </a:stretch>
        </p:blipFill>
        <p:spPr>
          <a:xfrm>
            <a:off x="320842" y="167857"/>
            <a:ext cx="2101516" cy="114665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itre 4"/>
          <p:cNvSpPr>
            <a:spLocks noGrp="1"/>
          </p:cNvSpPr>
          <p:nvPr>
            <p:ph type="ctrTitle"/>
          </p:nvPr>
        </p:nvSpPr>
        <p:spPr>
          <a:xfrm>
            <a:off x="64168" y="1371601"/>
            <a:ext cx="11646568" cy="521367"/>
          </a:xfrm>
        </p:spPr>
        <p:txBody>
          <a:bodyPr>
            <a:normAutofit/>
          </a:bodyPr>
          <a:lstStyle/>
          <a:p>
            <a:r>
              <a:rPr lang="fr-FR" sz="2800" b="1" dirty="0" smtClean="0"/>
              <a:t>Dispositif régional d’intervention pour la gestion des risques naturels littoraux</a:t>
            </a:r>
            <a:endParaRPr lang="fr-FR" sz="2800" b="1" dirty="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322" y="2297623"/>
            <a:ext cx="3640975" cy="3640975"/>
          </a:xfrm>
          <a:prstGeom prst="rect">
            <a:avLst/>
          </a:prstGeom>
        </p:spPr>
      </p:pic>
      <p:sp>
        <p:nvSpPr>
          <p:cNvPr id="9" name="Titre 4"/>
          <p:cNvSpPr txBox="1">
            <a:spLocks/>
          </p:cNvSpPr>
          <p:nvPr/>
        </p:nvSpPr>
        <p:spPr>
          <a:xfrm>
            <a:off x="4146882" y="2269141"/>
            <a:ext cx="7467601" cy="4236914"/>
          </a:xfrm>
          <a:prstGeom prst="rect">
            <a:avLst/>
          </a:prstGeom>
          <a:solidFill>
            <a:schemeClr val="accent1">
              <a:lumMod val="20000"/>
              <a:lumOff val="80000"/>
            </a:schemeClr>
          </a:solidFill>
        </p:spPr>
        <p:txBody>
          <a:bodyPr vert="horz" lIns="91440" tIns="45720" rIns="91440" bIns="45720" rtlCol="0" anchor="ctr">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fr-FR" sz="1400" b="1" dirty="0" smtClean="0"/>
              <a:t>La Région </a:t>
            </a:r>
            <a:r>
              <a:rPr lang="fr-FR" sz="1400" b="1" dirty="0" smtClean="0"/>
              <a:t>Hauts-de-France </a:t>
            </a:r>
            <a:r>
              <a:rPr lang="fr-FR" sz="1400" b="1" dirty="0" smtClean="0"/>
              <a:t>a adopté en 2024 un dispositif d’accompagnement des </a:t>
            </a:r>
            <a:r>
              <a:rPr lang="fr-FR" sz="1400" b="1" dirty="0"/>
              <a:t>communes littorales, </a:t>
            </a:r>
            <a:r>
              <a:rPr lang="fr-FR" sz="1400" b="1" dirty="0" smtClean="0"/>
              <a:t>des </a:t>
            </a:r>
            <a:r>
              <a:rPr lang="fr-FR" sz="1400" b="1" dirty="0" smtClean="0"/>
              <a:t>intercommunalités </a:t>
            </a:r>
            <a:r>
              <a:rPr lang="fr-FR" sz="1400" b="1" dirty="0"/>
              <a:t>et de leurs délégataires (syndicats mixtes</a:t>
            </a:r>
            <a:r>
              <a:rPr lang="fr-FR" sz="1400" b="1" dirty="0" smtClean="0"/>
              <a:t>), </a:t>
            </a:r>
            <a:r>
              <a:rPr lang="fr-FR" sz="1400" b="1" dirty="0" smtClean="0"/>
              <a:t>qui offre </a:t>
            </a:r>
            <a:r>
              <a:rPr lang="fr-FR" sz="1400" b="1" dirty="0"/>
              <a:t>des </a:t>
            </a:r>
            <a:r>
              <a:rPr lang="fr-FR" sz="1400" b="1" dirty="0" smtClean="0"/>
              <a:t>possibilités d’aides </a:t>
            </a:r>
            <a:r>
              <a:rPr lang="fr-FR" sz="1400" b="1" dirty="0"/>
              <a:t>à l’écriture de stratégies locales de gestion du trait de </a:t>
            </a:r>
            <a:r>
              <a:rPr lang="fr-FR" sz="1400" b="1" dirty="0" smtClean="0"/>
              <a:t>côte </a:t>
            </a:r>
            <a:r>
              <a:rPr lang="fr-FR" sz="1400" b="1" dirty="0"/>
              <a:t>et à </a:t>
            </a:r>
            <a:r>
              <a:rPr lang="fr-FR" sz="1400" b="1" dirty="0" smtClean="0"/>
              <a:t>la réalisation </a:t>
            </a:r>
            <a:r>
              <a:rPr lang="fr-FR" sz="1400" b="1" dirty="0"/>
              <a:t>de projets opérationnels, en conformité avec les dispositions du </a:t>
            </a:r>
            <a:r>
              <a:rPr lang="fr-FR" sz="1400" b="1" dirty="0" smtClean="0"/>
              <a:t>SRADDET et </a:t>
            </a:r>
            <a:r>
              <a:rPr lang="fr-FR" sz="1400" b="1" dirty="0"/>
              <a:t>du titre II, alinéa 4.3 du Contrat de Plan Etat-Région</a:t>
            </a:r>
            <a:r>
              <a:rPr lang="fr-FR" sz="1400" b="1" dirty="0" smtClean="0"/>
              <a:t>.</a:t>
            </a:r>
          </a:p>
          <a:p>
            <a:r>
              <a:rPr lang="fr-FR" sz="1400" dirty="0" smtClean="0"/>
              <a:t> </a:t>
            </a:r>
            <a:endParaRPr lang="fr-FR" sz="1400" dirty="0"/>
          </a:p>
          <a:p>
            <a:pPr algn="just"/>
            <a:r>
              <a:rPr lang="fr-FR" sz="1400" b="1" dirty="0" smtClean="0"/>
              <a:t>Le </a:t>
            </a:r>
            <a:r>
              <a:rPr lang="fr-FR" sz="1400" b="1" dirty="0"/>
              <a:t>dispositif régional d’intervention pour la gestion des </a:t>
            </a:r>
            <a:r>
              <a:rPr lang="fr-FR" sz="1400" b="1" dirty="0" smtClean="0"/>
              <a:t>risques naturels </a:t>
            </a:r>
            <a:r>
              <a:rPr lang="fr-FR" sz="1400" b="1" dirty="0"/>
              <a:t>littoraux </a:t>
            </a:r>
            <a:r>
              <a:rPr lang="fr-FR" sz="1400" b="1" dirty="0" smtClean="0"/>
              <a:t>permet </a:t>
            </a:r>
            <a:r>
              <a:rPr lang="fr-FR" sz="1400" b="1" dirty="0" smtClean="0"/>
              <a:t>aux maîtres d‘ouvrage éligibles </a:t>
            </a:r>
            <a:r>
              <a:rPr lang="fr-FR" sz="1400" b="1" dirty="0"/>
              <a:t>de mobiliser deux fonds différents, en fonction de la </a:t>
            </a:r>
            <a:r>
              <a:rPr lang="fr-FR" sz="1400" b="1" dirty="0" smtClean="0"/>
              <a:t>nature de l’opération portée :</a:t>
            </a:r>
          </a:p>
          <a:p>
            <a:pPr algn="just"/>
            <a:endParaRPr lang="fr-FR" sz="1400" b="1" dirty="0"/>
          </a:p>
          <a:p>
            <a:pPr marL="342900" indent="-342900" algn="just">
              <a:buFont typeface="+mj-lt"/>
              <a:buAutoNum type="arabicPeriod"/>
            </a:pPr>
            <a:r>
              <a:rPr lang="fr-FR" sz="1400" b="1" dirty="0" smtClean="0"/>
              <a:t>Le </a:t>
            </a:r>
            <a:r>
              <a:rPr lang="fr-FR" sz="1400" b="1" dirty="0"/>
              <a:t>Fonds d’Etude à la Connaissance du Littoral (FECL)</a:t>
            </a:r>
          </a:p>
          <a:p>
            <a:pPr marL="342900" indent="-342900" algn="just">
              <a:buFont typeface="+mj-lt"/>
              <a:buAutoNum type="arabicPeriod"/>
            </a:pPr>
            <a:r>
              <a:rPr lang="fr-FR" sz="1400" b="1" dirty="0" smtClean="0"/>
              <a:t>Le </a:t>
            </a:r>
            <a:r>
              <a:rPr lang="fr-FR" sz="1400" b="1" dirty="0"/>
              <a:t>Fonds d’Appui à la Gestion du Littoral (FAGL</a:t>
            </a:r>
            <a:r>
              <a:rPr lang="fr-FR" sz="1400" b="1" dirty="0" smtClean="0"/>
              <a:t>)</a:t>
            </a:r>
          </a:p>
          <a:p>
            <a:pPr algn="just"/>
            <a:endParaRPr lang="fr-FR" sz="1400" b="1" dirty="0" smtClean="0"/>
          </a:p>
          <a:p>
            <a:pPr algn="just"/>
            <a:r>
              <a:rPr lang="fr-FR" sz="1400" b="1" dirty="0" smtClean="0"/>
              <a:t>En parallèle, la Région Hauts-de-France anime la concertation sur les enjeux maritimes et littoraux dans le cadre du parlement de la mer des Hauts-de-France, notamment sa commission Transition écologique et </a:t>
            </a:r>
            <a:r>
              <a:rPr lang="fr-FR" sz="1400" b="1" dirty="0"/>
              <a:t>climatique. </a:t>
            </a:r>
            <a:r>
              <a:rPr lang="fr-FR" sz="1400" b="1" dirty="0">
                <a:hlinkClick r:id="rId4"/>
              </a:rPr>
              <a:t>https://parlementdelamer.hautsdefrance.fr</a:t>
            </a:r>
            <a:r>
              <a:rPr lang="fr-FR" sz="1400" b="1" dirty="0" smtClean="0">
                <a:hlinkClick r:id="rId4"/>
              </a:rPr>
              <a:t>/</a:t>
            </a:r>
            <a:r>
              <a:rPr lang="fr-FR" sz="1400" b="1" dirty="0" smtClean="0"/>
              <a:t> </a:t>
            </a:r>
          </a:p>
          <a:p>
            <a:pPr algn="just"/>
            <a:endParaRPr lang="fr-FR" sz="1400" b="1" dirty="0"/>
          </a:p>
          <a:p>
            <a:pPr algn="just"/>
            <a:r>
              <a:rPr lang="fr-FR" sz="1400" b="1" dirty="0" smtClean="0"/>
              <a:t>En tant que membre du Réseau d’Observation du Littoral Normandie Hauts-de-France, la Région contribue à la valorisation des connaissances en matière de dynamique sédimentaire et de mobilité du trait de côte. </a:t>
            </a:r>
          </a:p>
          <a:p>
            <a:pPr algn="just"/>
            <a:endParaRPr lang="fr-FR" sz="1400" b="1" dirty="0"/>
          </a:p>
          <a:p>
            <a:pPr algn="just"/>
            <a:r>
              <a:rPr lang="fr-FR" sz="1400" b="1" dirty="0" smtClean="0"/>
              <a:t>Enfin, la Région a piloté une réflexion prospective sur l’attractivité du littoral régional à l’horizon 2040, intégrant les enjeux d’adaptation du littoral aux effets du </a:t>
            </a:r>
            <a:r>
              <a:rPr lang="fr-FR" sz="1400" b="1" dirty="0"/>
              <a:t>changement climatique. </a:t>
            </a:r>
            <a:r>
              <a:rPr lang="fr-FR" sz="1400" b="1" dirty="0">
                <a:hlinkClick r:id="rId5"/>
              </a:rPr>
              <a:t>https://2040.hautsdefrance.fr/quelle-attractivite-pour-le-littoral-des-hauts-de-france-en-2040</a:t>
            </a:r>
            <a:r>
              <a:rPr lang="fr-FR" sz="1400" b="1" dirty="0" smtClean="0">
                <a:hlinkClick r:id="rId5"/>
              </a:rPr>
              <a:t>/</a:t>
            </a:r>
            <a:r>
              <a:rPr lang="fr-FR" sz="1400" b="1" dirty="0" smtClean="0"/>
              <a:t> </a:t>
            </a:r>
            <a:endParaRPr lang="fr-FR" sz="1400" b="1" dirty="0"/>
          </a:p>
          <a:p>
            <a:pPr algn="just"/>
            <a:endParaRPr lang="fr-FR" sz="1400" b="1" dirty="0"/>
          </a:p>
        </p:txBody>
      </p:sp>
    </p:spTree>
    <p:extLst>
      <p:ext uri="{BB962C8B-B14F-4D97-AF65-F5344CB8AC3E}">
        <p14:creationId xmlns:p14="http://schemas.microsoft.com/office/powerpoint/2010/main" val="1526262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660358" y="119732"/>
            <a:ext cx="9144000" cy="610184"/>
          </a:xfrm>
          <a:prstGeom prst="rect">
            <a:avLst/>
          </a:prstGeom>
          <a:solidFill>
            <a:schemeClr val="accent4">
              <a:lumMod val="20000"/>
              <a:lumOff val="80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b="1" dirty="0" smtClean="0"/>
              <a:t>Fonds d’Etude à la Connaissance du Littoral (FECL)</a:t>
            </a:r>
            <a:endParaRPr lang="fr-FR" sz="3200" b="1" dirty="0"/>
          </a:p>
        </p:txBody>
      </p:sp>
      <p:sp>
        <p:nvSpPr>
          <p:cNvPr id="3" name="Rectangle 2"/>
          <p:cNvSpPr/>
          <p:nvPr/>
        </p:nvSpPr>
        <p:spPr>
          <a:xfrm>
            <a:off x="136359" y="1479702"/>
            <a:ext cx="3336757" cy="2031325"/>
          </a:xfrm>
          <a:prstGeom prst="rect">
            <a:avLst/>
          </a:prstGeom>
          <a:solidFill>
            <a:schemeClr val="accent1">
              <a:lumMod val="20000"/>
              <a:lumOff val="80000"/>
            </a:schemeClr>
          </a:solidFill>
          <a:ln w="28575">
            <a:solidFill>
              <a:schemeClr val="tx1"/>
            </a:solidFill>
            <a:prstDash val="sysDot"/>
          </a:ln>
        </p:spPr>
        <p:txBody>
          <a:bodyPr wrap="square">
            <a:spAutoFit/>
          </a:bodyPr>
          <a:lstStyle/>
          <a:p>
            <a:pPr algn="just"/>
            <a:r>
              <a:rPr lang="fr-FR" sz="1400" dirty="0" smtClean="0"/>
              <a:t>Ce fonds permet d’accompagner les différentes démarches portées par les maîtres d’ouvrage en matière </a:t>
            </a:r>
            <a:r>
              <a:rPr lang="fr-FR" sz="1400" b="1" dirty="0" smtClean="0"/>
              <a:t>d’amélioration de la connaissance, d’élaboration de stratégies territoriales, d’actions de communication et de concertation, ainsi que l’acquisition de matériel de mesure, prévision et alerte.</a:t>
            </a:r>
          </a:p>
          <a:p>
            <a:pPr algn="just"/>
            <a:endParaRPr lang="fr-FR" sz="1400" dirty="0"/>
          </a:p>
        </p:txBody>
      </p:sp>
      <p:sp>
        <p:nvSpPr>
          <p:cNvPr id="4" name="Rectangle 3"/>
          <p:cNvSpPr/>
          <p:nvPr/>
        </p:nvSpPr>
        <p:spPr>
          <a:xfrm>
            <a:off x="3585409" y="1479702"/>
            <a:ext cx="4138864" cy="1661993"/>
          </a:xfrm>
          <a:prstGeom prst="rect">
            <a:avLst/>
          </a:prstGeom>
          <a:solidFill>
            <a:schemeClr val="accent1">
              <a:lumMod val="20000"/>
              <a:lumOff val="80000"/>
            </a:schemeClr>
          </a:solidFill>
          <a:ln w="28575">
            <a:solidFill>
              <a:schemeClr val="tx1"/>
            </a:solidFill>
            <a:prstDash val="sysDot"/>
          </a:ln>
        </p:spPr>
        <p:txBody>
          <a:bodyPr wrap="square">
            <a:spAutoFit/>
          </a:bodyPr>
          <a:lstStyle/>
          <a:p>
            <a:pPr algn="just"/>
            <a:r>
              <a:rPr lang="fr-FR" sz="1400" dirty="0"/>
              <a:t>Les demandes de subvention, accompagnées des pièces </a:t>
            </a:r>
            <a:r>
              <a:rPr lang="fr-FR" sz="1400" dirty="0" smtClean="0"/>
              <a:t>requises, </a:t>
            </a:r>
            <a:r>
              <a:rPr lang="fr-FR" sz="1400" dirty="0" smtClean="0"/>
              <a:t>devront </a:t>
            </a:r>
            <a:r>
              <a:rPr lang="fr-FR" sz="1400" dirty="0"/>
              <a:t>être adressées au fil de l’eau à </a:t>
            </a:r>
            <a:r>
              <a:rPr lang="fr-FR" sz="1400" dirty="0" smtClean="0"/>
              <a:t>l’adresse </a:t>
            </a:r>
            <a:r>
              <a:rPr lang="fr-FR" sz="1400" dirty="0" err="1"/>
              <a:t>mel</a:t>
            </a:r>
            <a:r>
              <a:rPr lang="fr-FR" sz="1400" dirty="0"/>
              <a:t> </a:t>
            </a:r>
            <a:r>
              <a:rPr lang="fr-FR" sz="1400" dirty="0" smtClean="0"/>
              <a:t>: </a:t>
            </a:r>
            <a:r>
              <a:rPr lang="fr-FR" sz="1400" b="1" dirty="0" smtClean="0">
                <a:solidFill>
                  <a:schemeClr val="accent1">
                    <a:lumMod val="50000"/>
                  </a:schemeClr>
                </a:solidFill>
              </a:rPr>
              <a:t>fonds-littoral@hautsdefrance.fr</a:t>
            </a:r>
            <a:endParaRPr lang="fr-FR" sz="1400" b="1" dirty="0"/>
          </a:p>
          <a:p>
            <a:pPr algn="just"/>
            <a:r>
              <a:rPr lang="fr-FR" sz="1400" dirty="0"/>
              <a:t>Elles seront instruites par les services régionaux et concrétisées par la signature </a:t>
            </a:r>
            <a:r>
              <a:rPr lang="fr-FR" sz="1400" dirty="0" smtClean="0"/>
              <a:t>d’une convention </a:t>
            </a:r>
            <a:r>
              <a:rPr lang="fr-FR" sz="1400" dirty="0"/>
              <a:t>de subvention après délibération du Conseil Régional</a:t>
            </a:r>
            <a:r>
              <a:rPr lang="fr-FR" sz="1400" dirty="0" smtClean="0"/>
              <a:t>.</a:t>
            </a:r>
          </a:p>
          <a:p>
            <a:pPr algn="just"/>
            <a:endParaRPr lang="fr-FR" dirty="0"/>
          </a:p>
        </p:txBody>
      </p:sp>
      <p:sp>
        <p:nvSpPr>
          <p:cNvPr id="5" name="Rectangle 4"/>
          <p:cNvSpPr/>
          <p:nvPr/>
        </p:nvSpPr>
        <p:spPr>
          <a:xfrm>
            <a:off x="7836567" y="1460376"/>
            <a:ext cx="4291266" cy="1815882"/>
          </a:xfrm>
          <a:prstGeom prst="rect">
            <a:avLst/>
          </a:prstGeom>
          <a:solidFill>
            <a:schemeClr val="accent1">
              <a:lumMod val="20000"/>
              <a:lumOff val="80000"/>
            </a:schemeClr>
          </a:solidFill>
          <a:ln w="28575">
            <a:solidFill>
              <a:schemeClr val="tx1"/>
            </a:solidFill>
            <a:prstDash val="sysDot"/>
          </a:ln>
        </p:spPr>
        <p:txBody>
          <a:bodyPr wrap="square">
            <a:spAutoFit/>
          </a:bodyPr>
          <a:lstStyle/>
          <a:p>
            <a:pPr marL="285750" indent="-285750">
              <a:buFontTx/>
              <a:buChar char="-"/>
            </a:pPr>
            <a:r>
              <a:rPr lang="fr-FR" sz="1400" dirty="0" smtClean="0"/>
              <a:t>Etudes </a:t>
            </a:r>
            <a:r>
              <a:rPr lang="fr-FR" sz="1400" dirty="0"/>
              <a:t>relatives </a:t>
            </a:r>
            <a:r>
              <a:rPr lang="fr-FR" sz="1400" dirty="0"/>
              <a:t>à l’élaboration d’une stratégie territoriale</a:t>
            </a:r>
          </a:p>
          <a:p>
            <a:pPr marL="285750" indent="-285750">
              <a:buFontTx/>
              <a:buChar char="-"/>
            </a:pPr>
            <a:r>
              <a:rPr lang="fr-FR" sz="1400" dirty="0" smtClean="0"/>
              <a:t>Etudes </a:t>
            </a:r>
            <a:r>
              <a:rPr lang="fr-FR" sz="1400" dirty="0"/>
              <a:t>de connaissance </a:t>
            </a:r>
            <a:r>
              <a:rPr lang="fr-FR" sz="1400" dirty="0"/>
              <a:t>et </a:t>
            </a:r>
            <a:r>
              <a:rPr lang="fr-FR" sz="1400" dirty="0"/>
              <a:t>de faisabilité</a:t>
            </a:r>
          </a:p>
          <a:p>
            <a:pPr marL="285750" indent="-285750">
              <a:buFontTx/>
              <a:buChar char="-"/>
            </a:pPr>
            <a:r>
              <a:rPr lang="fr-FR" sz="1400" dirty="0" smtClean="0"/>
              <a:t>Acquisition </a:t>
            </a:r>
            <a:r>
              <a:rPr lang="fr-FR" sz="1400" dirty="0"/>
              <a:t>de </a:t>
            </a:r>
            <a:r>
              <a:rPr lang="fr-FR" sz="1400" dirty="0"/>
              <a:t>matériel de </a:t>
            </a:r>
            <a:r>
              <a:rPr lang="fr-FR" sz="1400" dirty="0"/>
              <a:t>mesure, prévision </a:t>
            </a:r>
            <a:r>
              <a:rPr lang="fr-FR" sz="1400" dirty="0"/>
              <a:t>et alerte (investissement)</a:t>
            </a:r>
          </a:p>
          <a:p>
            <a:pPr marL="285750" indent="-285750">
              <a:buFontTx/>
              <a:buChar char="-"/>
            </a:pPr>
            <a:r>
              <a:rPr lang="fr-FR" sz="1400" dirty="0" smtClean="0"/>
              <a:t>Actions </a:t>
            </a:r>
            <a:r>
              <a:rPr lang="fr-FR" sz="1400" dirty="0"/>
              <a:t>de concertation</a:t>
            </a:r>
            <a:r>
              <a:rPr lang="fr-FR" sz="1400" dirty="0"/>
              <a:t>, sensibilisation, communication portant sur l’élaboration d’une Stratégie territoriale</a:t>
            </a:r>
            <a:endParaRPr lang="fr-FR" sz="1400" dirty="0"/>
          </a:p>
        </p:txBody>
      </p:sp>
      <p:sp>
        <p:nvSpPr>
          <p:cNvPr id="6" name="Rectangle 5"/>
          <p:cNvSpPr/>
          <p:nvPr/>
        </p:nvSpPr>
        <p:spPr>
          <a:xfrm>
            <a:off x="357447" y="4511960"/>
            <a:ext cx="7010762" cy="2031325"/>
          </a:xfrm>
          <a:prstGeom prst="rect">
            <a:avLst/>
          </a:prstGeom>
          <a:solidFill>
            <a:schemeClr val="accent1">
              <a:lumMod val="20000"/>
              <a:lumOff val="80000"/>
            </a:schemeClr>
          </a:solidFill>
          <a:ln w="28575">
            <a:solidFill>
              <a:schemeClr val="tx1"/>
            </a:solidFill>
            <a:prstDash val="sysDot"/>
          </a:ln>
        </p:spPr>
        <p:txBody>
          <a:bodyPr wrap="square">
            <a:spAutoFit/>
          </a:bodyPr>
          <a:lstStyle/>
          <a:p>
            <a:pPr marL="285750" indent="-285750">
              <a:buFontTx/>
              <a:buChar char="-"/>
            </a:pPr>
            <a:r>
              <a:rPr lang="fr-FR" sz="1400" dirty="0" smtClean="0"/>
              <a:t>Permet d’étudier les différentes solutions possibles de gestion du trait de côte en privilégiant les solutions fondées sur la nature,</a:t>
            </a:r>
          </a:p>
          <a:p>
            <a:pPr marL="285750" indent="-285750">
              <a:buFontTx/>
              <a:buChar char="-"/>
            </a:pPr>
            <a:r>
              <a:rPr lang="fr-FR" sz="1400" dirty="0" smtClean="0"/>
              <a:t>Permet d’envisager la mise en place de stratégie territoriales cohérentes,</a:t>
            </a:r>
          </a:p>
          <a:p>
            <a:pPr marL="285750" indent="-285750">
              <a:buFontTx/>
              <a:buChar char="-"/>
            </a:pPr>
            <a:r>
              <a:rPr lang="fr-FR" sz="1400" dirty="0" smtClean="0"/>
              <a:t>Permet de sensibiliser la population aux différentes solutions </a:t>
            </a:r>
            <a:r>
              <a:rPr lang="fr-FR" sz="1400" dirty="0" smtClean="0"/>
              <a:t>possibles</a:t>
            </a:r>
            <a:r>
              <a:rPr lang="fr-FR" sz="1400" dirty="0"/>
              <a:t>,</a:t>
            </a:r>
            <a:endParaRPr lang="fr-FR" sz="1400" dirty="0" smtClean="0"/>
          </a:p>
          <a:p>
            <a:pPr marL="285750" indent="-285750">
              <a:buFontTx/>
              <a:buChar char="-"/>
            </a:pPr>
            <a:r>
              <a:rPr lang="fr-FR" sz="1400" dirty="0" smtClean="0"/>
              <a:t>Propose une </a:t>
            </a:r>
            <a:r>
              <a:rPr lang="fr-FR" sz="1400" dirty="0"/>
              <a:t>bonification </a:t>
            </a:r>
            <a:r>
              <a:rPr lang="fr-FR" sz="1400" dirty="0" smtClean="0"/>
              <a:t>pour </a:t>
            </a:r>
            <a:r>
              <a:rPr lang="fr-FR" sz="1400" dirty="0"/>
              <a:t>les projets qui s’inscrivent dans le cadre de stratégies locales de gestion du trait de </a:t>
            </a:r>
            <a:r>
              <a:rPr lang="fr-FR" sz="1400" dirty="0" smtClean="0"/>
              <a:t>côte,</a:t>
            </a:r>
            <a:endParaRPr lang="fr-FR" sz="1400" dirty="0"/>
          </a:p>
          <a:p>
            <a:pPr marL="285750" indent="-285750">
              <a:buFontTx/>
              <a:buChar char="-"/>
            </a:pPr>
            <a:r>
              <a:rPr lang="fr-FR" sz="1400" dirty="0" smtClean="0"/>
              <a:t>Permet le dépassement des </a:t>
            </a:r>
            <a:r>
              <a:rPr lang="fr-FR" sz="1400" dirty="0"/>
              <a:t>taux affichés, </a:t>
            </a:r>
            <a:r>
              <a:rPr lang="fr-FR" sz="1400" dirty="0" smtClean="0"/>
              <a:t>dans </a:t>
            </a:r>
            <a:r>
              <a:rPr lang="fr-FR" sz="1400" dirty="0"/>
              <a:t>le cadre de la mise en œuvre des stratégies locales, </a:t>
            </a:r>
            <a:r>
              <a:rPr lang="fr-FR" sz="1400" dirty="0" smtClean="0"/>
              <a:t>pour </a:t>
            </a:r>
            <a:r>
              <a:rPr lang="fr-FR" sz="1400" dirty="0"/>
              <a:t>autant que le total de la participation régionale sur l’ensemble de la stratégie ne dépasse pas les 20%. </a:t>
            </a:r>
          </a:p>
        </p:txBody>
      </p:sp>
      <p:sp>
        <p:nvSpPr>
          <p:cNvPr id="7" name="Rectangle 6"/>
          <p:cNvSpPr/>
          <p:nvPr/>
        </p:nvSpPr>
        <p:spPr>
          <a:xfrm>
            <a:off x="8030817" y="4558006"/>
            <a:ext cx="3813070" cy="2031325"/>
          </a:xfrm>
          <a:prstGeom prst="rect">
            <a:avLst/>
          </a:prstGeom>
          <a:solidFill>
            <a:schemeClr val="accent1">
              <a:lumMod val="20000"/>
              <a:lumOff val="80000"/>
            </a:schemeClr>
          </a:solidFill>
          <a:ln w="28575">
            <a:solidFill>
              <a:schemeClr val="tx1"/>
            </a:solidFill>
            <a:prstDash val="sysDot"/>
          </a:ln>
        </p:spPr>
        <p:txBody>
          <a:bodyPr wrap="square">
            <a:spAutoFit/>
          </a:bodyPr>
          <a:lstStyle/>
          <a:p>
            <a:r>
              <a:rPr lang="fr-FR" sz="1400" dirty="0" smtClean="0"/>
              <a:t>Les projets non éligibles sont les suivants :</a:t>
            </a:r>
          </a:p>
          <a:p>
            <a:pPr marL="285750" indent="-285750">
              <a:buFontTx/>
              <a:buChar char="-"/>
            </a:pPr>
            <a:r>
              <a:rPr lang="fr-FR" sz="1400" dirty="0" smtClean="0"/>
              <a:t>les </a:t>
            </a:r>
            <a:r>
              <a:rPr lang="fr-FR" sz="1400" dirty="0"/>
              <a:t>acquisitions foncières,</a:t>
            </a:r>
          </a:p>
          <a:p>
            <a:pPr marL="285750" indent="-285750">
              <a:buFontTx/>
              <a:buChar char="-"/>
            </a:pPr>
            <a:r>
              <a:rPr lang="fr-FR" sz="1400" dirty="0" smtClean="0"/>
              <a:t>les </a:t>
            </a:r>
            <a:r>
              <a:rPr lang="fr-FR" sz="1400" dirty="0"/>
              <a:t>mesures compensatoires,</a:t>
            </a:r>
          </a:p>
          <a:p>
            <a:pPr marL="285750" indent="-285750">
              <a:buFontTx/>
              <a:buChar char="-"/>
            </a:pPr>
            <a:r>
              <a:rPr lang="fr-FR" sz="1400" dirty="0" smtClean="0"/>
              <a:t>les </a:t>
            </a:r>
            <a:r>
              <a:rPr lang="fr-FR" sz="1400" dirty="0"/>
              <a:t>dépenses obligatoires relevant de dispositions </a:t>
            </a:r>
            <a:r>
              <a:rPr lang="fr-FR" sz="1400" dirty="0"/>
              <a:t>réglementaires </a:t>
            </a:r>
            <a:r>
              <a:rPr lang="fr-FR" sz="1400" dirty="0"/>
              <a:t>à </a:t>
            </a:r>
            <a:r>
              <a:rPr lang="fr-FR" sz="1400" dirty="0"/>
              <a:t>la charge </a:t>
            </a:r>
            <a:r>
              <a:rPr lang="fr-FR" sz="1400" dirty="0"/>
              <a:t>des maîtres d’ouvrage,</a:t>
            </a:r>
          </a:p>
          <a:p>
            <a:pPr marL="285750" indent="-285750">
              <a:buFontTx/>
              <a:buChar char="-"/>
            </a:pPr>
            <a:r>
              <a:rPr lang="fr-FR" sz="1400" dirty="0" smtClean="0"/>
              <a:t>la </a:t>
            </a:r>
            <a:r>
              <a:rPr lang="fr-FR" sz="1400" dirty="0"/>
              <a:t>gestion, l’entretien et le suivi des ouvrages,</a:t>
            </a:r>
          </a:p>
          <a:p>
            <a:pPr marL="285750" indent="-285750">
              <a:buFontTx/>
              <a:buChar char="-"/>
            </a:pPr>
            <a:r>
              <a:rPr lang="fr-FR" sz="1400" dirty="0" smtClean="0"/>
              <a:t>les </a:t>
            </a:r>
            <a:r>
              <a:rPr lang="fr-FR" sz="1400" dirty="0"/>
              <a:t>dépenses de fonctionnement des </a:t>
            </a:r>
            <a:r>
              <a:rPr lang="fr-FR" sz="1400" dirty="0"/>
              <a:t>structures. </a:t>
            </a:r>
            <a:endParaRPr lang="fr-FR" sz="1400" dirty="0"/>
          </a:p>
        </p:txBody>
      </p:sp>
      <p:sp>
        <p:nvSpPr>
          <p:cNvPr id="8" name="Bulle ronde 7"/>
          <p:cNvSpPr/>
          <p:nvPr/>
        </p:nvSpPr>
        <p:spPr>
          <a:xfrm>
            <a:off x="1198782" y="772672"/>
            <a:ext cx="1070375" cy="630849"/>
          </a:xfrm>
          <a:prstGeom prst="wedgeEllipseCallout">
            <a:avLst>
              <a:gd name="adj1" fmla="val -51898"/>
              <a:gd name="adj2" fmla="val 6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Qu’est ce que c’est ?</a:t>
            </a:r>
            <a:endParaRPr lang="fr-FR" sz="1400" dirty="0"/>
          </a:p>
        </p:txBody>
      </p:sp>
      <p:sp>
        <p:nvSpPr>
          <p:cNvPr id="9" name="Bulle ronde 8"/>
          <p:cNvSpPr/>
          <p:nvPr/>
        </p:nvSpPr>
        <p:spPr>
          <a:xfrm>
            <a:off x="4222865" y="806316"/>
            <a:ext cx="2943946" cy="563563"/>
          </a:xfrm>
          <a:prstGeom prst="wedgeEllipseCallout">
            <a:avLst>
              <a:gd name="adj1" fmla="val -24786"/>
              <a:gd name="adj2" fmla="val 816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Comment ça fonctionne ?</a:t>
            </a:r>
            <a:endParaRPr lang="fr-FR" sz="1400" dirty="0"/>
          </a:p>
        </p:txBody>
      </p:sp>
      <p:sp>
        <p:nvSpPr>
          <p:cNvPr id="10" name="Bulle ronde 9"/>
          <p:cNvSpPr/>
          <p:nvPr/>
        </p:nvSpPr>
        <p:spPr>
          <a:xfrm>
            <a:off x="9453029" y="806316"/>
            <a:ext cx="1351329" cy="654060"/>
          </a:xfrm>
          <a:prstGeom prst="wedgeEllipseCallout">
            <a:avLst>
              <a:gd name="adj1" fmla="val -65701"/>
              <a:gd name="adj2" fmla="val 5226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A quoi ça sert  ?</a:t>
            </a:r>
            <a:endParaRPr lang="fr-FR" sz="1400" dirty="0"/>
          </a:p>
        </p:txBody>
      </p:sp>
      <p:sp>
        <p:nvSpPr>
          <p:cNvPr id="11" name="Bulle ronde 10"/>
          <p:cNvSpPr/>
          <p:nvPr/>
        </p:nvSpPr>
        <p:spPr>
          <a:xfrm>
            <a:off x="8546504" y="3465876"/>
            <a:ext cx="1363579" cy="90692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Limites ?</a:t>
            </a:r>
            <a:endParaRPr lang="fr-FR" sz="1400" dirty="0"/>
          </a:p>
        </p:txBody>
      </p:sp>
      <p:sp>
        <p:nvSpPr>
          <p:cNvPr id="12" name="Bulle ronde 11"/>
          <p:cNvSpPr/>
          <p:nvPr/>
        </p:nvSpPr>
        <p:spPr>
          <a:xfrm>
            <a:off x="3609473" y="3464981"/>
            <a:ext cx="1363579" cy="906923"/>
          </a:xfrm>
          <a:prstGeom prst="wedgeEllipseCallout">
            <a:avLst>
              <a:gd name="adj1" fmla="val -62288"/>
              <a:gd name="adj2" fmla="val 60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Intérêts ?</a:t>
            </a:r>
            <a:endParaRPr lang="fr-FR" sz="1400" dirty="0"/>
          </a:p>
        </p:txBody>
      </p:sp>
    </p:spTree>
    <p:extLst>
      <p:ext uri="{BB962C8B-B14F-4D97-AF65-F5344CB8AC3E}">
        <p14:creationId xmlns:p14="http://schemas.microsoft.com/office/powerpoint/2010/main" val="331183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1660358" y="119732"/>
            <a:ext cx="9144000" cy="610184"/>
          </a:xfrm>
          <a:prstGeom prst="rect">
            <a:avLst/>
          </a:prstGeom>
          <a:solidFill>
            <a:schemeClr val="accent4">
              <a:lumMod val="20000"/>
              <a:lumOff val="80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b="1" dirty="0" smtClean="0"/>
              <a:t>Fonds d’Appui à la Gestion du Littoral (FAGL)</a:t>
            </a:r>
            <a:endParaRPr lang="fr-FR" sz="3200" b="1" dirty="0"/>
          </a:p>
        </p:txBody>
      </p:sp>
      <p:sp>
        <p:nvSpPr>
          <p:cNvPr id="4" name="Rectangle 3"/>
          <p:cNvSpPr/>
          <p:nvPr/>
        </p:nvSpPr>
        <p:spPr>
          <a:xfrm>
            <a:off x="132346" y="1675819"/>
            <a:ext cx="3336757" cy="1815882"/>
          </a:xfrm>
          <a:prstGeom prst="rect">
            <a:avLst/>
          </a:prstGeom>
          <a:solidFill>
            <a:schemeClr val="accent1">
              <a:lumMod val="20000"/>
              <a:lumOff val="80000"/>
            </a:schemeClr>
          </a:solidFill>
          <a:ln w="28575">
            <a:solidFill>
              <a:schemeClr val="tx1"/>
            </a:solidFill>
            <a:prstDash val="sysDot"/>
          </a:ln>
        </p:spPr>
        <p:txBody>
          <a:bodyPr wrap="square">
            <a:spAutoFit/>
          </a:bodyPr>
          <a:lstStyle/>
          <a:p>
            <a:pPr algn="just"/>
            <a:r>
              <a:rPr lang="fr-FR" sz="1400" dirty="0"/>
              <a:t>Ce fonds permet d’accompagner les différentes démarches portées par les </a:t>
            </a:r>
            <a:r>
              <a:rPr lang="fr-FR" sz="1400" dirty="0" smtClean="0"/>
              <a:t>maîtres d’ouvrage </a:t>
            </a:r>
            <a:r>
              <a:rPr lang="fr-FR" sz="1400" dirty="0"/>
              <a:t>en matière de </a:t>
            </a:r>
            <a:r>
              <a:rPr lang="fr-FR" sz="1400" b="1" dirty="0"/>
              <a:t>mise en </a:t>
            </a:r>
            <a:r>
              <a:rPr lang="fr-FR" sz="1400" b="1" dirty="0" smtClean="0"/>
              <a:t>œuvre </a:t>
            </a:r>
            <a:r>
              <a:rPr lang="fr-FR" sz="1400" b="1" dirty="0"/>
              <a:t>opérationnelle d’intervention de gestion </a:t>
            </a:r>
            <a:r>
              <a:rPr lang="fr-FR" sz="1400" b="1" dirty="0" smtClean="0"/>
              <a:t>des risques </a:t>
            </a:r>
            <a:r>
              <a:rPr lang="fr-FR" sz="1400" b="1" dirty="0"/>
              <a:t>naturels littoraux </a:t>
            </a:r>
            <a:r>
              <a:rPr lang="fr-FR" sz="1400" dirty="0"/>
              <a:t>(études de maîtrise </a:t>
            </a:r>
            <a:r>
              <a:rPr lang="fr-FR" sz="1400" dirty="0" smtClean="0"/>
              <a:t>d’œuvre, </a:t>
            </a:r>
            <a:r>
              <a:rPr lang="fr-FR" sz="1400" dirty="0"/>
              <a:t>travaux, actions </a:t>
            </a:r>
            <a:r>
              <a:rPr lang="fr-FR" sz="1400" dirty="0" smtClean="0"/>
              <a:t>de concertation</a:t>
            </a:r>
            <a:r>
              <a:rPr lang="fr-FR" sz="1400" dirty="0"/>
              <a:t>, sensibilisation et communication</a:t>
            </a:r>
            <a:r>
              <a:rPr lang="fr-FR" sz="1400" dirty="0" smtClean="0"/>
              <a:t>).</a:t>
            </a:r>
            <a:endParaRPr lang="fr-FR" sz="1400" dirty="0"/>
          </a:p>
        </p:txBody>
      </p:sp>
      <p:sp>
        <p:nvSpPr>
          <p:cNvPr id="5" name="Rectangle 4"/>
          <p:cNvSpPr/>
          <p:nvPr/>
        </p:nvSpPr>
        <p:spPr>
          <a:xfrm>
            <a:off x="3545303" y="1641664"/>
            <a:ext cx="4138864" cy="1877437"/>
          </a:xfrm>
          <a:prstGeom prst="rect">
            <a:avLst/>
          </a:prstGeom>
          <a:solidFill>
            <a:schemeClr val="accent1">
              <a:lumMod val="20000"/>
              <a:lumOff val="80000"/>
            </a:schemeClr>
          </a:solidFill>
          <a:ln w="28575">
            <a:solidFill>
              <a:schemeClr val="tx1"/>
            </a:solidFill>
            <a:prstDash val="sysDot"/>
          </a:ln>
        </p:spPr>
        <p:txBody>
          <a:bodyPr wrap="square">
            <a:spAutoFit/>
          </a:bodyPr>
          <a:lstStyle/>
          <a:p>
            <a:pPr algn="just"/>
            <a:r>
              <a:rPr lang="fr-FR" sz="1400" dirty="0"/>
              <a:t>Les demandes de subvention, accompagnées des pièces </a:t>
            </a:r>
            <a:r>
              <a:rPr lang="fr-FR" sz="1400" dirty="0" smtClean="0"/>
              <a:t>requises, </a:t>
            </a:r>
            <a:r>
              <a:rPr lang="fr-FR" sz="1400" dirty="0" smtClean="0"/>
              <a:t>devront </a:t>
            </a:r>
            <a:r>
              <a:rPr lang="fr-FR" sz="1400" dirty="0"/>
              <a:t>être adressées au fil de l’eau à </a:t>
            </a:r>
            <a:r>
              <a:rPr lang="fr-FR" sz="1400" dirty="0" smtClean="0"/>
              <a:t>l’adresse </a:t>
            </a:r>
            <a:r>
              <a:rPr lang="fr-FR" sz="1400" dirty="0" err="1"/>
              <a:t>mel</a:t>
            </a:r>
            <a:r>
              <a:rPr lang="fr-FR" sz="1400" dirty="0"/>
              <a:t> </a:t>
            </a:r>
            <a:r>
              <a:rPr lang="fr-FR" sz="1400" dirty="0" smtClean="0"/>
              <a:t>: </a:t>
            </a:r>
            <a:r>
              <a:rPr lang="fr-FR" sz="1400" b="1" dirty="0" smtClean="0">
                <a:solidFill>
                  <a:schemeClr val="accent1">
                    <a:lumMod val="50000"/>
                  </a:schemeClr>
                </a:solidFill>
              </a:rPr>
              <a:t>fonds-littoral@hautsdefrance.fr</a:t>
            </a:r>
            <a:endParaRPr lang="fr-FR" sz="1400" b="1" dirty="0"/>
          </a:p>
          <a:p>
            <a:pPr algn="just"/>
            <a:r>
              <a:rPr lang="fr-FR" sz="1400" dirty="0"/>
              <a:t>Elles seront instruites par les services régionaux et concrétisées par la signature </a:t>
            </a:r>
            <a:r>
              <a:rPr lang="fr-FR" sz="1400" dirty="0" smtClean="0"/>
              <a:t>d’une convention </a:t>
            </a:r>
            <a:r>
              <a:rPr lang="fr-FR" sz="1400" dirty="0"/>
              <a:t>de subvention après délibération du Conseil Régional</a:t>
            </a:r>
            <a:r>
              <a:rPr lang="fr-FR" sz="1400" dirty="0" smtClean="0"/>
              <a:t>.</a:t>
            </a:r>
          </a:p>
          <a:p>
            <a:pPr algn="just"/>
            <a:endParaRPr lang="fr-FR" sz="1400" dirty="0" smtClean="0"/>
          </a:p>
          <a:p>
            <a:pPr algn="just"/>
            <a:endParaRPr lang="fr-FR" dirty="0"/>
          </a:p>
        </p:txBody>
      </p:sp>
      <p:sp>
        <p:nvSpPr>
          <p:cNvPr id="6" name="Rectangle 5"/>
          <p:cNvSpPr/>
          <p:nvPr/>
        </p:nvSpPr>
        <p:spPr>
          <a:xfrm>
            <a:off x="7836567" y="1460376"/>
            <a:ext cx="4291266" cy="2246769"/>
          </a:xfrm>
          <a:prstGeom prst="rect">
            <a:avLst/>
          </a:prstGeom>
          <a:solidFill>
            <a:schemeClr val="accent1">
              <a:lumMod val="20000"/>
              <a:lumOff val="80000"/>
            </a:schemeClr>
          </a:solidFill>
          <a:ln w="28575">
            <a:solidFill>
              <a:schemeClr val="tx1"/>
            </a:solidFill>
            <a:prstDash val="sysDot"/>
          </a:ln>
        </p:spPr>
        <p:txBody>
          <a:bodyPr wrap="square">
            <a:spAutoFit/>
          </a:bodyPr>
          <a:lstStyle/>
          <a:p>
            <a:pPr marL="285750" indent="-285750">
              <a:buFontTx/>
              <a:buChar char="-"/>
            </a:pPr>
            <a:r>
              <a:rPr lang="fr-FR" sz="1400" dirty="0" smtClean="0"/>
              <a:t>Etudes </a:t>
            </a:r>
            <a:r>
              <a:rPr lang="fr-FR" sz="1400" dirty="0"/>
              <a:t>de maîtrise d’œuvre,</a:t>
            </a:r>
          </a:p>
          <a:p>
            <a:pPr marL="285750" indent="-285750">
              <a:buFontTx/>
              <a:buChar char="-"/>
            </a:pPr>
            <a:r>
              <a:rPr lang="fr-FR" sz="1400" dirty="0" smtClean="0"/>
              <a:t>Travaux </a:t>
            </a:r>
            <a:r>
              <a:rPr lang="fr-FR" sz="1400" dirty="0"/>
              <a:t>de renforcement d’ouvrage ou construction de nouvel ouvrage,</a:t>
            </a:r>
          </a:p>
          <a:p>
            <a:pPr marL="285750" indent="-285750">
              <a:buFontTx/>
              <a:buChar char="-"/>
            </a:pPr>
            <a:r>
              <a:rPr lang="fr-FR" sz="1400" dirty="0" smtClean="0"/>
              <a:t>Travaux </a:t>
            </a:r>
            <a:r>
              <a:rPr lang="fr-FR" sz="1400" dirty="0"/>
              <a:t>de fixation des sédiments,</a:t>
            </a:r>
          </a:p>
          <a:p>
            <a:pPr marL="285750" indent="-285750">
              <a:buFontTx/>
              <a:buChar char="-"/>
            </a:pPr>
            <a:r>
              <a:rPr lang="fr-FR" sz="1400" dirty="0" smtClean="0"/>
              <a:t>Travaux </a:t>
            </a:r>
            <a:r>
              <a:rPr lang="fr-FR" sz="1400" dirty="0"/>
              <a:t>de rechargement d’entretien de plage </a:t>
            </a:r>
            <a:r>
              <a:rPr lang="fr-FR" sz="1400" dirty="0"/>
              <a:t>/ </a:t>
            </a:r>
            <a:r>
              <a:rPr lang="fr-FR" sz="1400" dirty="0" smtClean="0"/>
              <a:t>cordon dunaire</a:t>
            </a:r>
            <a:r>
              <a:rPr lang="fr-FR" sz="1400" dirty="0"/>
              <a:t>,</a:t>
            </a:r>
          </a:p>
          <a:p>
            <a:pPr marL="285750" indent="-285750">
              <a:buFontTx/>
              <a:buChar char="-"/>
            </a:pPr>
            <a:r>
              <a:rPr lang="fr-FR" sz="1400" dirty="0" smtClean="0"/>
              <a:t>Travaux </a:t>
            </a:r>
            <a:r>
              <a:rPr lang="fr-FR" sz="1400" dirty="0"/>
              <a:t>d’urgence,</a:t>
            </a:r>
          </a:p>
          <a:p>
            <a:pPr marL="285750" indent="-285750">
              <a:buFontTx/>
              <a:buChar char="-"/>
            </a:pPr>
            <a:r>
              <a:rPr lang="fr-FR" sz="1400" dirty="0" smtClean="0"/>
              <a:t>Actions </a:t>
            </a:r>
            <a:r>
              <a:rPr lang="fr-FR" sz="1400" dirty="0"/>
              <a:t>de concertation, sensibilisation, communication portant sur la mise en œuvre d’une stratégie locale de gestion du trait de côte.</a:t>
            </a:r>
            <a:endParaRPr lang="fr-FR" sz="1400" dirty="0"/>
          </a:p>
        </p:txBody>
      </p:sp>
      <p:sp>
        <p:nvSpPr>
          <p:cNvPr id="7" name="Bulle ronde 6"/>
          <p:cNvSpPr/>
          <p:nvPr/>
        </p:nvSpPr>
        <p:spPr>
          <a:xfrm>
            <a:off x="866272" y="572779"/>
            <a:ext cx="1363579" cy="90692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Qu’est ce que c’est ?</a:t>
            </a:r>
            <a:endParaRPr lang="fr-FR" sz="1400" dirty="0"/>
          </a:p>
        </p:txBody>
      </p:sp>
      <p:sp>
        <p:nvSpPr>
          <p:cNvPr id="8" name="Bulle ronde 7"/>
          <p:cNvSpPr/>
          <p:nvPr/>
        </p:nvSpPr>
        <p:spPr>
          <a:xfrm>
            <a:off x="3596074" y="729916"/>
            <a:ext cx="3570737" cy="790689"/>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Comment ça fonctionne ?</a:t>
            </a:r>
            <a:endParaRPr lang="fr-FR" sz="1400" dirty="0"/>
          </a:p>
        </p:txBody>
      </p:sp>
      <p:sp>
        <p:nvSpPr>
          <p:cNvPr id="9" name="Bulle ronde 8"/>
          <p:cNvSpPr/>
          <p:nvPr/>
        </p:nvSpPr>
        <p:spPr>
          <a:xfrm>
            <a:off x="9617242" y="553452"/>
            <a:ext cx="1668377" cy="90692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A quoi ça sert  ?</a:t>
            </a:r>
            <a:endParaRPr lang="fr-FR" sz="1400" dirty="0"/>
          </a:p>
        </p:txBody>
      </p:sp>
      <p:sp>
        <p:nvSpPr>
          <p:cNvPr id="10" name="Rectangle 9"/>
          <p:cNvSpPr/>
          <p:nvPr/>
        </p:nvSpPr>
        <p:spPr>
          <a:xfrm>
            <a:off x="136358" y="4564286"/>
            <a:ext cx="7311363" cy="2031325"/>
          </a:xfrm>
          <a:prstGeom prst="rect">
            <a:avLst/>
          </a:prstGeom>
          <a:solidFill>
            <a:schemeClr val="accent1">
              <a:lumMod val="20000"/>
              <a:lumOff val="80000"/>
            </a:schemeClr>
          </a:solidFill>
          <a:ln w="28575">
            <a:solidFill>
              <a:schemeClr val="tx1"/>
            </a:solidFill>
            <a:prstDash val="sysDot"/>
          </a:ln>
        </p:spPr>
        <p:txBody>
          <a:bodyPr wrap="square">
            <a:spAutoFit/>
          </a:bodyPr>
          <a:lstStyle/>
          <a:p>
            <a:pPr marL="285750" indent="-285750">
              <a:buFontTx/>
              <a:buChar char="-"/>
            </a:pPr>
            <a:r>
              <a:rPr lang="fr-FR" sz="1400" dirty="0" smtClean="0"/>
              <a:t>Permet </a:t>
            </a:r>
            <a:r>
              <a:rPr lang="fr-FR" sz="1400" dirty="0"/>
              <a:t>d’accompagner la mise en place de stratégies </a:t>
            </a:r>
            <a:r>
              <a:rPr lang="fr-FR" sz="1400" dirty="0" smtClean="0"/>
              <a:t>territoriales,</a:t>
            </a:r>
            <a:endParaRPr lang="fr-FR" sz="1400" dirty="0"/>
          </a:p>
          <a:p>
            <a:pPr marL="285750" indent="-285750">
              <a:buFontTx/>
              <a:buChar char="-"/>
            </a:pPr>
            <a:r>
              <a:rPr lang="fr-FR" sz="1400" dirty="0" smtClean="0"/>
              <a:t>Permet </a:t>
            </a:r>
            <a:r>
              <a:rPr lang="fr-FR" sz="1400" dirty="0"/>
              <a:t>d’accompagner les solutions fondées sur la </a:t>
            </a:r>
            <a:r>
              <a:rPr lang="fr-FR" sz="1400" dirty="0" smtClean="0"/>
              <a:t>nature,</a:t>
            </a:r>
            <a:endParaRPr lang="fr-FR" sz="1400" dirty="0"/>
          </a:p>
          <a:p>
            <a:pPr marL="285750" indent="-285750">
              <a:buFontTx/>
              <a:buChar char="-"/>
            </a:pPr>
            <a:r>
              <a:rPr lang="fr-FR" sz="1400" dirty="0" smtClean="0"/>
              <a:t>Permet </a:t>
            </a:r>
            <a:r>
              <a:rPr lang="fr-FR" sz="1400" dirty="0"/>
              <a:t>d’accompagner la mise en œuvre d’opérations permettant l’adaptation </a:t>
            </a:r>
            <a:r>
              <a:rPr lang="fr-FR" sz="1400" dirty="0" smtClean="0"/>
              <a:t>au changement climatique,</a:t>
            </a:r>
          </a:p>
          <a:p>
            <a:pPr marL="285750" indent="-285750">
              <a:buFontTx/>
              <a:buChar char="-"/>
            </a:pPr>
            <a:r>
              <a:rPr lang="fr-FR" sz="1400" dirty="0"/>
              <a:t>Propose une bonification pour les projets qui s’inscrivent dans le cadre de stratégies locales de gestion du trait de </a:t>
            </a:r>
            <a:r>
              <a:rPr lang="fr-FR" sz="1400" dirty="0" smtClean="0"/>
              <a:t>côte,</a:t>
            </a:r>
            <a:endParaRPr lang="fr-FR" sz="1400" dirty="0"/>
          </a:p>
          <a:p>
            <a:pPr marL="285750" indent="-285750">
              <a:buFontTx/>
              <a:buChar char="-"/>
            </a:pPr>
            <a:r>
              <a:rPr lang="fr-FR" sz="1400" dirty="0"/>
              <a:t>Permet le dépassement des taux affichés, dans le cadre de la mise en œuvre des stratégies locales, pour autant que le total de la participation régionale sur l’ensemble de la stratégie ne dépasse pas les 20%. </a:t>
            </a:r>
            <a:endParaRPr lang="fr-FR" sz="1400" dirty="0"/>
          </a:p>
        </p:txBody>
      </p:sp>
      <p:sp>
        <p:nvSpPr>
          <p:cNvPr id="12" name="Bulle ronde 11"/>
          <p:cNvSpPr/>
          <p:nvPr/>
        </p:nvSpPr>
        <p:spPr>
          <a:xfrm>
            <a:off x="1660358" y="3591908"/>
            <a:ext cx="1363579" cy="90692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Intérêts ?</a:t>
            </a:r>
            <a:endParaRPr lang="fr-FR" sz="1400" dirty="0"/>
          </a:p>
        </p:txBody>
      </p:sp>
      <p:sp>
        <p:nvSpPr>
          <p:cNvPr id="13" name="Bulle ronde 12"/>
          <p:cNvSpPr/>
          <p:nvPr/>
        </p:nvSpPr>
        <p:spPr>
          <a:xfrm>
            <a:off x="9769640" y="3753837"/>
            <a:ext cx="1363579" cy="906923"/>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Limites ?</a:t>
            </a:r>
            <a:endParaRPr lang="fr-FR" sz="1400" dirty="0"/>
          </a:p>
        </p:txBody>
      </p:sp>
      <p:sp>
        <p:nvSpPr>
          <p:cNvPr id="14" name="Rectangle 13"/>
          <p:cNvSpPr/>
          <p:nvPr/>
        </p:nvSpPr>
        <p:spPr>
          <a:xfrm>
            <a:off x="7836567" y="4779730"/>
            <a:ext cx="4291266" cy="1600438"/>
          </a:xfrm>
          <a:prstGeom prst="rect">
            <a:avLst/>
          </a:prstGeom>
          <a:solidFill>
            <a:schemeClr val="accent1">
              <a:lumMod val="20000"/>
              <a:lumOff val="80000"/>
            </a:schemeClr>
          </a:solidFill>
          <a:ln w="28575">
            <a:solidFill>
              <a:schemeClr val="tx1"/>
            </a:solidFill>
            <a:prstDash val="sysDot"/>
          </a:ln>
        </p:spPr>
        <p:txBody>
          <a:bodyPr wrap="square">
            <a:spAutoFit/>
          </a:bodyPr>
          <a:lstStyle/>
          <a:p>
            <a:r>
              <a:rPr lang="fr-FR" sz="1400" dirty="0" smtClean="0"/>
              <a:t>Les projets non éligibles sont les suivants :</a:t>
            </a:r>
          </a:p>
          <a:p>
            <a:pPr marL="285750" indent="-285750">
              <a:buFontTx/>
              <a:buChar char="-"/>
            </a:pPr>
            <a:r>
              <a:rPr lang="fr-FR" sz="1400" dirty="0" smtClean="0"/>
              <a:t>les </a:t>
            </a:r>
            <a:r>
              <a:rPr lang="fr-FR" sz="1400" dirty="0"/>
              <a:t>acquisitions foncières,</a:t>
            </a:r>
          </a:p>
          <a:p>
            <a:pPr marL="285750" indent="-285750">
              <a:buFontTx/>
              <a:buChar char="-"/>
            </a:pPr>
            <a:r>
              <a:rPr lang="fr-FR" sz="1400" dirty="0" smtClean="0"/>
              <a:t>les </a:t>
            </a:r>
            <a:r>
              <a:rPr lang="fr-FR" sz="1400" dirty="0"/>
              <a:t>mesures compensatoires,</a:t>
            </a:r>
          </a:p>
          <a:p>
            <a:pPr marL="285750" indent="-285750">
              <a:buFontTx/>
              <a:buChar char="-"/>
            </a:pPr>
            <a:r>
              <a:rPr lang="fr-FR" sz="1400" dirty="0" smtClean="0"/>
              <a:t>les </a:t>
            </a:r>
            <a:r>
              <a:rPr lang="fr-FR" sz="1400" dirty="0"/>
              <a:t>dépenses obligatoires relevant de dispositions </a:t>
            </a:r>
            <a:r>
              <a:rPr lang="fr-FR" sz="1400" dirty="0"/>
              <a:t>réglementaires </a:t>
            </a:r>
            <a:r>
              <a:rPr lang="fr-FR" sz="1400" dirty="0"/>
              <a:t>à </a:t>
            </a:r>
            <a:r>
              <a:rPr lang="fr-FR" sz="1400" dirty="0"/>
              <a:t>la charge </a:t>
            </a:r>
            <a:r>
              <a:rPr lang="fr-FR" sz="1400" dirty="0"/>
              <a:t>des maîtres d’ouvrage,</a:t>
            </a:r>
          </a:p>
          <a:p>
            <a:pPr marL="285750" indent="-285750">
              <a:buFontTx/>
              <a:buChar char="-"/>
            </a:pPr>
            <a:r>
              <a:rPr lang="fr-FR" sz="1400" dirty="0" smtClean="0"/>
              <a:t>la </a:t>
            </a:r>
            <a:r>
              <a:rPr lang="fr-FR" sz="1400" dirty="0"/>
              <a:t>gestion, l’entretien et le suivi des ouvrages,</a:t>
            </a:r>
          </a:p>
          <a:p>
            <a:pPr marL="285750" indent="-285750">
              <a:buFontTx/>
              <a:buChar char="-"/>
            </a:pPr>
            <a:r>
              <a:rPr lang="fr-FR" sz="1400" dirty="0" smtClean="0"/>
              <a:t>les </a:t>
            </a:r>
            <a:r>
              <a:rPr lang="fr-FR" sz="1400" dirty="0"/>
              <a:t>dépenses de fonctionnement des </a:t>
            </a:r>
            <a:r>
              <a:rPr lang="fr-FR" sz="1400" dirty="0"/>
              <a:t>structures. </a:t>
            </a:r>
            <a:endParaRPr lang="fr-FR" sz="1400" dirty="0"/>
          </a:p>
        </p:txBody>
      </p:sp>
    </p:spTree>
    <p:extLst>
      <p:ext uri="{BB962C8B-B14F-4D97-AF65-F5344CB8AC3E}">
        <p14:creationId xmlns:p14="http://schemas.microsoft.com/office/powerpoint/2010/main" val="2090596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660358" y="119732"/>
            <a:ext cx="9144000" cy="610184"/>
          </a:xfrm>
          <a:prstGeom prst="rect">
            <a:avLst/>
          </a:prstGeom>
          <a:solidFill>
            <a:schemeClr val="accent4">
              <a:lumMod val="20000"/>
              <a:lumOff val="80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b="1" dirty="0" smtClean="0"/>
              <a:t>Fonds d’Etude à la Connaissance du Littoral (FECL)</a:t>
            </a:r>
            <a:endParaRPr lang="fr-FR" sz="3200" b="1" dirty="0"/>
          </a:p>
        </p:txBody>
      </p:sp>
      <p:graphicFrame>
        <p:nvGraphicFramePr>
          <p:cNvPr id="3" name="Espace réservé du contenu 5"/>
          <p:cNvGraphicFramePr>
            <a:graphicFrameLocks/>
          </p:cNvGraphicFramePr>
          <p:nvPr>
            <p:extLst>
              <p:ext uri="{D42A27DB-BD31-4B8C-83A1-F6EECF244321}">
                <p14:modId xmlns:p14="http://schemas.microsoft.com/office/powerpoint/2010/main" val="3494010684"/>
              </p:ext>
            </p:extLst>
          </p:nvPr>
        </p:nvGraphicFramePr>
        <p:xfrm>
          <a:off x="1082174" y="1040285"/>
          <a:ext cx="9722184" cy="4841768"/>
        </p:xfrm>
        <a:graphic>
          <a:graphicData uri="http://schemas.openxmlformats.org/drawingml/2006/table">
            <a:tbl>
              <a:tblPr bandRow="1">
                <a:tableStyleId>{5C22544A-7EE6-4342-B048-85BDC9FD1C3A}</a:tableStyleId>
              </a:tblPr>
              <a:tblGrid>
                <a:gridCol w="3110937">
                  <a:extLst>
                    <a:ext uri="{9D8B030D-6E8A-4147-A177-3AD203B41FA5}">
                      <a16:colId xmlns:a16="http://schemas.microsoft.com/office/drawing/2014/main" val="3870276629"/>
                    </a:ext>
                  </a:extLst>
                </a:gridCol>
                <a:gridCol w="3059723">
                  <a:extLst>
                    <a:ext uri="{9D8B030D-6E8A-4147-A177-3AD203B41FA5}">
                      <a16:colId xmlns:a16="http://schemas.microsoft.com/office/drawing/2014/main" val="2722470785"/>
                    </a:ext>
                  </a:extLst>
                </a:gridCol>
                <a:gridCol w="1714500">
                  <a:extLst>
                    <a:ext uri="{9D8B030D-6E8A-4147-A177-3AD203B41FA5}">
                      <a16:colId xmlns:a16="http://schemas.microsoft.com/office/drawing/2014/main" val="2663235378"/>
                    </a:ext>
                  </a:extLst>
                </a:gridCol>
                <a:gridCol w="1837024">
                  <a:extLst>
                    <a:ext uri="{9D8B030D-6E8A-4147-A177-3AD203B41FA5}">
                      <a16:colId xmlns:a16="http://schemas.microsoft.com/office/drawing/2014/main" val="441180861"/>
                    </a:ext>
                  </a:extLst>
                </a:gridCol>
              </a:tblGrid>
              <a:tr h="286295">
                <a:tc>
                  <a:txBody>
                    <a:bodyPr/>
                    <a:lstStyle/>
                    <a:p>
                      <a:pPr algn="ctr"/>
                      <a:r>
                        <a:rPr lang="fr-FR" sz="1400" b="1" dirty="0" smtClean="0"/>
                        <a:t>OPERATIONS</a:t>
                      </a:r>
                      <a:endParaRPr lang="fr-FR" sz="1400" b="1" dirty="0"/>
                    </a:p>
                  </a:txBody>
                  <a:tcPr/>
                </a:tc>
                <a:tc>
                  <a:txBody>
                    <a:bodyPr/>
                    <a:lstStyle/>
                    <a:p>
                      <a:pPr algn="ctr"/>
                      <a:r>
                        <a:rPr lang="fr-FR" sz="1400" b="1" dirty="0" smtClean="0"/>
                        <a:t>CONDITIONS D’ELIGIBILITE</a:t>
                      </a:r>
                      <a:endParaRPr lang="fr-FR" sz="1400" b="1" dirty="0"/>
                    </a:p>
                  </a:txBody>
                  <a:tcPr/>
                </a:tc>
                <a:tc>
                  <a:txBody>
                    <a:bodyPr/>
                    <a:lstStyle/>
                    <a:p>
                      <a:pPr algn="ctr"/>
                      <a:r>
                        <a:rPr lang="fr-FR" sz="1400" b="1" dirty="0" smtClean="0"/>
                        <a:t>TAUX</a:t>
                      </a:r>
                      <a:endParaRPr lang="fr-FR" sz="1400" b="1" dirty="0"/>
                    </a:p>
                  </a:txBody>
                  <a:tcPr/>
                </a:tc>
                <a:tc>
                  <a:txBody>
                    <a:bodyPr/>
                    <a:lstStyle/>
                    <a:p>
                      <a:pPr algn="ctr"/>
                      <a:r>
                        <a:rPr lang="fr-FR" sz="1400" b="1" dirty="0" smtClean="0"/>
                        <a:t>%</a:t>
                      </a:r>
                      <a:r>
                        <a:rPr lang="fr-FR" sz="1400" b="1" baseline="0" dirty="0" smtClean="0"/>
                        <a:t> / PLAFOND</a:t>
                      </a:r>
                      <a:endParaRPr lang="fr-FR" sz="1400" b="1" dirty="0"/>
                    </a:p>
                  </a:txBody>
                  <a:tcPr/>
                </a:tc>
                <a:extLst>
                  <a:ext uri="{0D108BD9-81ED-4DB2-BD59-A6C34878D82A}">
                    <a16:rowId xmlns:a16="http://schemas.microsoft.com/office/drawing/2014/main" val="1847910056"/>
                  </a:ext>
                </a:extLst>
              </a:tr>
              <a:tr h="286295">
                <a:tc>
                  <a:txBody>
                    <a:bodyPr/>
                    <a:lstStyle/>
                    <a:p>
                      <a:r>
                        <a:rPr lang="fr-FR" sz="1400" b="1" dirty="0" smtClean="0"/>
                        <a:t>ETUDES</a:t>
                      </a:r>
                      <a:r>
                        <a:rPr lang="fr-FR" sz="1400" dirty="0" smtClean="0"/>
                        <a:t> </a:t>
                      </a:r>
                      <a:endParaRPr lang="fr-FR" sz="1400" dirty="0"/>
                    </a:p>
                  </a:txBody>
                  <a:tcPr/>
                </a:tc>
                <a:tc>
                  <a:txBody>
                    <a:bodyPr/>
                    <a:lstStyle/>
                    <a:p>
                      <a:endParaRPr lang="fr-FR" sz="1400" dirty="0"/>
                    </a:p>
                  </a:txBody>
                  <a:tcPr/>
                </a:tc>
                <a:tc>
                  <a:txBody>
                    <a:bodyPr/>
                    <a:lstStyle/>
                    <a:p>
                      <a:endParaRPr lang="fr-FR" sz="1400" dirty="0"/>
                    </a:p>
                  </a:txBody>
                  <a:tcPr/>
                </a:tc>
                <a:tc>
                  <a:txBody>
                    <a:bodyPr/>
                    <a:lstStyle/>
                    <a:p>
                      <a:endParaRPr lang="fr-FR" sz="1400" dirty="0"/>
                    </a:p>
                  </a:txBody>
                  <a:tcPr/>
                </a:tc>
                <a:extLst>
                  <a:ext uri="{0D108BD9-81ED-4DB2-BD59-A6C34878D82A}">
                    <a16:rowId xmlns:a16="http://schemas.microsoft.com/office/drawing/2014/main" val="2142888610"/>
                  </a:ext>
                </a:extLst>
              </a:tr>
              <a:tr h="764350">
                <a:tc>
                  <a:txBody>
                    <a:bodyPr/>
                    <a:lstStyle/>
                    <a:p>
                      <a:r>
                        <a:rPr lang="fr-FR" sz="1400" b="0" i="0" u="none" strike="noStrike" kern="1200" baseline="0" dirty="0" smtClean="0">
                          <a:solidFill>
                            <a:schemeClr val="dk1"/>
                          </a:solidFill>
                          <a:latin typeface="+mn-lt"/>
                          <a:ea typeface="+mn-ea"/>
                          <a:cs typeface="+mn-cs"/>
                        </a:rPr>
                        <a:t>Etudes relatives à l’élaboration d’une</a:t>
                      </a:r>
                    </a:p>
                    <a:p>
                      <a:r>
                        <a:rPr lang="fr-FR" sz="1400" b="0" i="0" u="none" strike="noStrike" kern="1200" baseline="0" dirty="0" smtClean="0">
                          <a:solidFill>
                            <a:schemeClr val="dk1"/>
                          </a:solidFill>
                          <a:latin typeface="+mn-lt"/>
                          <a:ea typeface="+mn-ea"/>
                          <a:cs typeface="+mn-cs"/>
                        </a:rPr>
                        <a:t>stratégie territoriale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Objectif d’élaborer une stratégie  territoriale répondant aux critères de l’annexe 1</a:t>
                      </a:r>
                      <a:endParaRPr lang="fr-FR" sz="1400" dirty="0"/>
                    </a:p>
                  </a:txBody>
                  <a:tcPr/>
                </a:tc>
                <a:tc>
                  <a:txBody>
                    <a:bodyPr/>
                    <a:lstStyle/>
                    <a:p>
                      <a:pPr marL="0" indent="0" algn="ctr">
                        <a:buFontTx/>
                        <a:buNone/>
                      </a:pPr>
                      <a:r>
                        <a:rPr lang="fr-FR" sz="1400" dirty="0" smtClean="0"/>
                        <a:t>30 %</a:t>
                      </a:r>
                      <a:endParaRPr lang="fr-FR" sz="1400" dirty="0"/>
                    </a:p>
                  </a:txBody>
                  <a:tcPr/>
                </a:tc>
                <a:tc>
                  <a:txBody>
                    <a:bodyPr/>
                    <a:lstStyle/>
                    <a:p>
                      <a:pPr marL="0" indent="0" algn="ctr">
                        <a:buFontTx/>
                        <a:buNone/>
                      </a:pPr>
                      <a:r>
                        <a:rPr lang="fr-FR" sz="1400" baseline="0" dirty="0" smtClean="0"/>
                        <a:t>200 k€</a:t>
                      </a:r>
                    </a:p>
                    <a:p>
                      <a:pPr marL="0" indent="0" algn="ctr">
                        <a:buFontTx/>
                        <a:buNone/>
                      </a:pPr>
                      <a:endParaRPr lang="fr-FR" sz="1400" baseline="0" dirty="0" smtClean="0"/>
                    </a:p>
                    <a:p>
                      <a:pPr marL="0" indent="0" algn="ctr">
                        <a:buFontTx/>
                        <a:buNone/>
                      </a:pPr>
                      <a:endParaRPr lang="fr-FR" sz="1400" baseline="0" dirty="0" smtClean="0"/>
                    </a:p>
                    <a:p>
                      <a:pPr marL="0" indent="0" algn="ctr">
                        <a:buFontTx/>
                        <a:buNone/>
                      </a:pPr>
                      <a:endParaRPr lang="fr-FR" sz="1400" dirty="0"/>
                    </a:p>
                  </a:txBody>
                  <a:tcPr/>
                </a:tc>
                <a:extLst>
                  <a:ext uri="{0D108BD9-81ED-4DB2-BD59-A6C34878D82A}">
                    <a16:rowId xmlns:a16="http://schemas.microsoft.com/office/drawing/2014/main" val="1745943670"/>
                  </a:ext>
                </a:extLst>
              </a:tr>
              <a:tr h="1125415">
                <a:tc>
                  <a:txBody>
                    <a:bodyPr/>
                    <a:lstStyle/>
                    <a:p>
                      <a:r>
                        <a:rPr lang="fr-FR" sz="1400" b="0" i="0" u="none" strike="noStrike" kern="1200" baseline="0" dirty="0" smtClean="0">
                          <a:solidFill>
                            <a:schemeClr val="dk1"/>
                          </a:solidFill>
                          <a:latin typeface="+mn-lt"/>
                          <a:ea typeface="+mn-ea"/>
                          <a:cs typeface="+mn-cs"/>
                        </a:rPr>
                        <a:t>Etudes de connaissance et de faisabilité</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Projet à long terme intégrant les prévisions du GIEC</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a:t>
                      </a:r>
                    </a:p>
                    <a:p>
                      <a:pPr algn="ctr"/>
                      <a:r>
                        <a:rPr lang="fr-FR" sz="1400" b="0" i="0" u="none" strike="noStrike" kern="1200" baseline="0" dirty="0" smtClean="0">
                          <a:solidFill>
                            <a:schemeClr val="dk1"/>
                          </a:solidFill>
                          <a:latin typeface="+mn-lt"/>
                          <a:ea typeface="+mn-ea"/>
                          <a:cs typeface="+mn-cs"/>
                        </a:rPr>
                        <a:t>hors SLGTC</a:t>
                      </a:r>
                    </a:p>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20%</a:t>
                      </a:r>
                    </a:p>
                    <a:p>
                      <a:pPr algn="ctr"/>
                      <a:r>
                        <a:rPr lang="fr-FR" sz="1400" b="0" i="0" u="none" strike="noStrike" kern="1200" baseline="0" dirty="0" smtClean="0">
                          <a:solidFill>
                            <a:schemeClr val="dk1"/>
                          </a:solidFill>
                          <a:latin typeface="+mn-lt"/>
                          <a:ea typeface="+mn-ea"/>
                          <a:cs typeface="+mn-cs"/>
                        </a:rPr>
                        <a:t>si SLGTC*</a:t>
                      </a:r>
                      <a:endParaRPr lang="fr-FR" sz="1400" dirty="0"/>
                    </a:p>
                  </a:txBody>
                  <a:tcPr/>
                </a:tc>
                <a:tc>
                  <a:txBody>
                    <a:bodyPr/>
                    <a:lstStyle/>
                    <a:p>
                      <a:pPr marL="0" indent="0" algn="ctr">
                        <a:buFontTx/>
                        <a:buNone/>
                      </a:pPr>
                      <a:r>
                        <a:rPr lang="fr-FR" sz="1400" b="0" i="0" u="none" strike="noStrike" kern="1200" baseline="0" dirty="0" smtClean="0">
                          <a:solidFill>
                            <a:schemeClr val="dk1"/>
                          </a:solidFill>
                          <a:latin typeface="+mn-lt"/>
                          <a:ea typeface="+mn-ea"/>
                          <a:cs typeface="+mn-cs"/>
                        </a:rPr>
                        <a:t>100 k€</a:t>
                      </a:r>
                    </a:p>
                    <a:p>
                      <a:pPr marL="0" indent="0" algn="ctr">
                        <a:buFontTx/>
                        <a:buNone/>
                      </a:pPr>
                      <a:endParaRPr lang="fr-FR" sz="1400" b="0" i="0" u="none" strike="noStrike" kern="1200" baseline="0" dirty="0" smtClean="0">
                        <a:solidFill>
                          <a:schemeClr val="dk1"/>
                        </a:solidFill>
                        <a:latin typeface="+mn-lt"/>
                        <a:ea typeface="+mn-ea"/>
                        <a:cs typeface="+mn-cs"/>
                      </a:endParaRPr>
                    </a:p>
                    <a:p>
                      <a:pPr marL="0" indent="0" algn="ctr">
                        <a:buFontTx/>
                        <a:buNone/>
                      </a:pPr>
                      <a:endParaRPr lang="fr-FR" sz="1400" b="0" i="0" u="none" strike="noStrike" kern="1200" baseline="0" dirty="0" smtClean="0">
                        <a:solidFill>
                          <a:schemeClr val="dk1"/>
                        </a:solidFill>
                        <a:latin typeface="+mn-lt"/>
                        <a:ea typeface="+mn-ea"/>
                        <a:cs typeface="+mn-cs"/>
                      </a:endParaRPr>
                    </a:p>
                    <a:p>
                      <a:pPr marL="0" indent="0" algn="ctr">
                        <a:buFontTx/>
                        <a:buNone/>
                      </a:pPr>
                      <a:r>
                        <a:rPr lang="fr-FR" sz="1400" b="0" i="0" u="none" strike="noStrike" kern="1200" baseline="0" dirty="0" smtClean="0">
                          <a:solidFill>
                            <a:schemeClr val="dk1"/>
                          </a:solidFill>
                          <a:latin typeface="+mn-lt"/>
                          <a:ea typeface="+mn-ea"/>
                          <a:cs typeface="+mn-cs"/>
                        </a:rPr>
                        <a:t>200 k€</a:t>
                      </a:r>
                    </a:p>
                  </a:txBody>
                  <a:tcPr/>
                </a:tc>
                <a:extLst>
                  <a:ext uri="{0D108BD9-81ED-4DB2-BD59-A6C34878D82A}">
                    <a16:rowId xmlns:a16="http://schemas.microsoft.com/office/drawing/2014/main" val="2214149989"/>
                  </a:ext>
                </a:extLst>
              </a:tr>
              <a:tr h="745007">
                <a:tc>
                  <a:txBody>
                    <a:bodyPr/>
                    <a:lstStyle/>
                    <a:p>
                      <a:r>
                        <a:rPr lang="fr-FR" sz="1400" b="0" i="0" u="none" strike="noStrike" kern="1200" baseline="0" dirty="0" smtClean="0">
                          <a:solidFill>
                            <a:schemeClr val="dk1"/>
                          </a:solidFill>
                          <a:latin typeface="+mn-lt"/>
                          <a:ea typeface="+mn-ea"/>
                          <a:cs typeface="+mn-cs"/>
                        </a:rPr>
                        <a:t>GIP ROL : Etudes d’acquisition de</a:t>
                      </a:r>
                    </a:p>
                    <a:p>
                      <a:r>
                        <a:rPr lang="fr-FR" sz="1400" b="0" i="0" u="none" strike="noStrike" kern="1200" baseline="0" dirty="0" smtClean="0">
                          <a:solidFill>
                            <a:schemeClr val="dk1"/>
                          </a:solidFill>
                          <a:latin typeface="+mn-lt"/>
                          <a:ea typeface="+mn-ea"/>
                          <a:cs typeface="+mn-cs"/>
                        </a:rPr>
                        <a:t>connaissance et démarches de Valorisation</a:t>
                      </a:r>
                      <a:endParaRPr lang="fr-FR" sz="1400" dirty="0"/>
                    </a:p>
                  </a:txBody>
                  <a:tcPr/>
                </a:tc>
                <a:tc gridSpan="3">
                  <a:txBody>
                    <a:bodyPr/>
                    <a:lstStyle/>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Selon modalités décidées par les instances du GIP ROL</a:t>
                      </a:r>
                      <a:endParaRPr lang="fr-FR" sz="1400" dirty="0"/>
                    </a:p>
                  </a:txBody>
                  <a:tcPr/>
                </a:tc>
                <a:tc hMerge="1">
                  <a:txBody>
                    <a:bodyPr/>
                    <a:lstStyle/>
                    <a:p>
                      <a:endParaRPr lang="fr-FR" sz="1400" dirty="0"/>
                    </a:p>
                  </a:txBody>
                  <a:tcPr/>
                </a:tc>
                <a:tc hMerge="1">
                  <a:txBody>
                    <a:bodyPr/>
                    <a:lstStyle/>
                    <a:p>
                      <a:pPr marL="0" indent="0">
                        <a:buFontTx/>
                        <a:buNone/>
                      </a:pPr>
                      <a:endParaRPr lang="fr-FR" sz="1800" b="0" i="0" u="none" strike="noStrike" kern="1200" baseline="0" dirty="0" smtClean="0">
                        <a:solidFill>
                          <a:schemeClr val="dk1"/>
                        </a:solidFill>
                        <a:latin typeface="+mn-lt"/>
                        <a:ea typeface="+mn-ea"/>
                        <a:cs typeface="+mn-cs"/>
                      </a:endParaRPr>
                    </a:p>
                  </a:txBody>
                  <a:tcPr/>
                </a:tc>
                <a:extLst>
                  <a:ext uri="{0D108BD9-81ED-4DB2-BD59-A6C34878D82A}">
                    <a16:rowId xmlns:a16="http://schemas.microsoft.com/office/drawing/2014/main" val="636300409"/>
                  </a:ext>
                </a:extLst>
              </a:tr>
              <a:tr h="597877">
                <a:tc>
                  <a:txBody>
                    <a:bodyPr/>
                    <a:lstStyle/>
                    <a:p>
                      <a:r>
                        <a:rPr lang="fr-FR" sz="1400" b="0" i="0" u="none" strike="noStrike" kern="1200" baseline="0" dirty="0" smtClean="0">
                          <a:solidFill>
                            <a:schemeClr val="dk1"/>
                          </a:solidFill>
                          <a:latin typeface="+mn-lt"/>
                          <a:ea typeface="+mn-ea"/>
                          <a:cs typeface="+mn-cs"/>
                        </a:rPr>
                        <a:t>Acquisition de matériel de mesure, prévision et alerte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Investissement seulement</a:t>
                      </a:r>
                      <a:endParaRPr lang="fr-FR" sz="1400" dirty="0"/>
                    </a:p>
                  </a:txBody>
                  <a:tcPr/>
                </a:tc>
                <a:tc>
                  <a:txBody>
                    <a:bodyPr/>
                    <a:lstStyle/>
                    <a:p>
                      <a:pPr algn="ctr"/>
                      <a:r>
                        <a:rPr lang="fr-FR" sz="1400" dirty="0" smtClean="0"/>
                        <a:t>10 %</a:t>
                      </a:r>
                      <a:endParaRPr lang="fr-FR" sz="1400" dirty="0"/>
                    </a:p>
                  </a:txBody>
                  <a:tcPr/>
                </a:tc>
                <a:tc>
                  <a:txBody>
                    <a:bodyPr/>
                    <a:lstStyle/>
                    <a:p>
                      <a:pPr algn="ctr"/>
                      <a:r>
                        <a:rPr lang="fr-FR" sz="1400" dirty="0" smtClean="0"/>
                        <a:t>50 k€</a:t>
                      </a:r>
                      <a:endParaRPr lang="fr-FR" sz="1400" dirty="0"/>
                    </a:p>
                  </a:txBody>
                  <a:tcPr/>
                </a:tc>
                <a:extLst>
                  <a:ext uri="{0D108BD9-81ED-4DB2-BD59-A6C34878D82A}">
                    <a16:rowId xmlns:a16="http://schemas.microsoft.com/office/drawing/2014/main" val="712313736"/>
                  </a:ext>
                </a:extLst>
              </a:tr>
              <a:tr h="786164">
                <a:tc>
                  <a:txBody>
                    <a:bodyPr/>
                    <a:lstStyle/>
                    <a:p>
                      <a:r>
                        <a:rPr lang="fr-FR" sz="1400" b="0" i="0" u="none" strike="noStrike" kern="1200" baseline="0" dirty="0" smtClean="0">
                          <a:solidFill>
                            <a:schemeClr val="dk1"/>
                          </a:solidFill>
                          <a:latin typeface="+mn-lt"/>
                          <a:ea typeface="+mn-ea"/>
                          <a:cs typeface="+mn-cs"/>
                        </a:rPr>
                        <a:t>Actions de concertation,</a:t>
                      </a:r>
                    </a:p>
                    <a:p>
                      <a:r>
                        <a:rPr lang="fr-FR" sz="1400" b="0" i="0" u="none" strike="noStrike" kern="1200" baseline="0" dirty="0" smtClean="0">
                          <a:solidFill>
                            <a:schemeClr val="dk1"/>
                          </a:solidFill>
                          <a:latin typeface="+mn-lt"/>
                          <a:ea typeface="+mn-ea"/>
                          <a:cs typeface="+mn-cs"/>
                        </a:rPr>
                        <a:t>sensibilisation,</a:t>
                      </a:r>
                    </a:p>
                    <a:p>
                      <a:r>
                        <a:rPr lang="fr-FR" sz="1400" b="0" i="0" u="none" strike="noStrike" kern="1200" baseline="0" dirty="0" smtClean="0">
                          <a:solidFill>
                            <a:schemeClr val="dk1"/>
                          </a:solidFill>
                          <a:latin typeface="+mn-lt"/>
                          <a:ea typeface="+mn-ea"/>
                          <a:cs typeface="+mn-cs"/>
                        </a:rPr>
                        <a:t>communication</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Portant sur l’élaboration</a:t>
                      </a:r>
                    </a:p>
                    <a:p>
                      <a:r>
                        <a:rPr lang="fr-FR" sz="1400" b="0" i="0" u="none" strike="noStrike" kern="1200" baseline="0" dirty="0" smtClean="0">
                          <a:solidFill>
                            <a:schemeClr val="dk1"/>
                          </a:solidFill>
                          <a:latin typeface="+mn-lt"/>
                          <a:ea typeface="+mn-ea"/>
                          <a:cs typeface="+mn-cs"/>
                        </a:rPr>
                        <a:t>d’une SLGTC</a:t>
                      </a:r>
                      <a:endParaRPr lang="fr-FR" sz="1400" dirty="0"/>
                    </a:p>
                  </a:txBody>
                  <a:tcPr/>
                </a:tc>
                <a:tc>
                  <a:txBody>
                    <a:bodyPr/>
                    <a:lstStyle/>
                    <a:p>
                      <a:pPr algn="ctr"/>
                      <a:r>
                        <a:rPr lang="fr-FR" sz="1400" dirty="0" smtClean="0"/>
                        <a:t>30 %</a:t>
                      </a:r>
                      <a:endParaRPr lang="fr-FR" sz="1400" dirty="0"/>
                    </a:p>
                  </a:txBody>
                  <a:tcPr/>
                </a:tc>
                <a:tc>
                  <a:txBody>
                    <a:bodyPr/>
                    <a:lstStyle/>
                    <a:p>
                      <a:pPr algn="ctr"/>
                      <a:r>
                        <a:rPr lang="fr-FR" sz="1400" dirty="0" smtClean="0"/>
                        <a:t>30k€</a:t>
                      </a:r>
                      <a:endParaRPr lang="fr-FR" sz="1400" dirty="0"/>
                    </a:p>
                  </a:txBody>
                  <a:tcPr/>
                </a:tc>
                <a:extLst>
                  <a:ext uri="{0D108BD9-81ED-4DB2-BD59-A6C34878D82A}">
                    <a16:rowId xmlns:a16="http://schemas.microsoft.com/office/drawing/2014/main" val="3105218526"/>
                  </a:ext>
                </a:extLst>
              </a:tr>
            </a:tbl>
          </a:graphicData>
        </a:graphic>
      </p:graphicFrame>
    </p:spTree>
    <p:extLst>
      <p:ext uri="{BB962C8B-B14F-4D97-AF65-F5344CB8AC3E}">
        <p14:creationId xmlns:p14="http://schemas.microsoft.com/office/powerpoint/2010/main" val="3186476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660358" y="119732"/>
            <a:ext cx="9144000" cy="610184"/>
          </a:xfrm>
          <a:prstGeom prst="rect">
            <a:avLst/>
          </a:prstGeom>
          <a:solidFill>
            <a:schemeClr val="accent4">
              <a:lumMod val="20000"/>
              <a:lumOff val="80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200" b="1" dirty="0" smtClean="0"/>
              <a:t>Fonds d’Appui à la Gestion du Littoral (FAGL)</a:t>
            </a:r>
            <a:endParaRPr lang="fr-FR" sz="3200" b="1" dirty="0"/>
          </a:p>
        </p:txBody>
      </p:sp>
      <p:graphicFrame>
        <p:nvGraphicFramePr>
          <p:cNvPr id="3" name="Espace réservé du contenu 5"/>
          <p:cNvGraphicFramePr>
            <a:graphicFrameLocks/>
          </p:cNvGraphicFramePr>
          <p:nvPr>
            <p:extLst>
              <p:ext uri="{D42A27DB-BD31-4B8C-83A1-F6EECF244321}">
                <p14:modId xmlns:p14="http://schemas.microsoft.com/office/powerpoint/2010/main" val="3781732"/>
              </p:ext>
            </p:extLst>
          </p:nvPr>
        </p:nvGraphicFramePr>
        <p:xfrm>
          <a:off x="1082174" y="1040285"/>
          <a:ext cx="9722184" cy="5052784"/>
        </p:xfrm>
        <a:graphic>
          <a:graphicData uri="http://schemas.openxmlformats.org/drawingml/2006/table">
            <a:tbl>
              <a:tblPr bandRow="1">
                <a:tableStyleId>{5C22544A-7EE6-4342-B048-85BDC9FD1C3A}</a:tableStyleId>
              </a:tblPr>
              <a:tblGrid>
                <a:gridCol w="3110937">
                  <a:extLst>
                    <a:ext uri="{9D8B030D-6E8A-4147-A177-3AD203B41FA5}">
                      <a16:colId xmlns:a16="http://schemas.microsoft.com/office/drawing/2014/main" val="3870276629"/>
                    </a:ext>
                  </a:extLst>
                </a:gridCol>
                <a:gridCol w="2787981">
                  <a:extLst>
                    <a:ext uri="{9D8B030D-6E8A-4147-A177-3AD203B41FA5}">
                      <a16:colId xmlns:a16="http://schemas.microsoft.com/office/drawing/2014/main" val="2722470785"/>
                    </a:ext>
                  </a:extLst>
                </a:gridCol>
                <a:gridCol w="2277208">
                  <a:extLst>
                    <a:ext uri="{9D8B030D-6E8A-4147-A177-3AD203B41FA5}">
                      <a16:colId xmlns:a16="http://schemas.microsoft.com/office/drawing/2014/main" val="2663235378"/>
                    </a:ext>
                  </a:extLst>
                </a:gridCol>
                <a:gridCol w="1546058">
                  <a:extLst>
                    <a:ext uri="{9D8B030D-6E8A-4147-A177-3AD203B41FA5}">
                      <a16:colId xmlns:a16="http://schemas.microsoft.com/office/drawing/2014/main" val="441180861"/>
                    </a:ext>
                  </a:extLst>
                </a:gridCol>
              </a:tblGrid>
              <a:tr h="286295">
                <a:tc>
                  <a:txBody>
                    <a:bodyPr/>
                    <a:lstStyle/>
                    <a:p>
                      <a:pPr algn="ctr"/>
                      <a:r>
                        <a:rPr lang="fr-FR" sz="1400" b="1" dirty="0" smtClean="0"/>
                        <a:t>OPERATIONS</a:t>
                      </a:r>
                      <a:endParaRPr lang="fr-FR" sz="1400" b="1" dirty="0"/>
                    </a:p>
                  </a:txBody>
                  <a:tcPr/>
                </a:tc>
                <a:tc>
                  <a:txBody>
                    <a:bodyPr/>
                    <a:lstStyle/>
                    <a:p>
                      <a:pPr algn="ctr"/>
                      <a:r>
                        <a:rPr lang="fr-FR" sz="1400" b="1" dirty="0" smtClean="0"/>
                        <a:t>CONDITIONS D’ELIGIBILITE</a:t>
                      </a:r>
                      <a:endParaRPr lang="fr-FR" sz="1400" b="1" dirty="0"/>
                    </a:p>
                  </a:txBody>
                  <a:tcPr/>
                </a:tc>
                <a:tc>
                  <a:txBody>
                    <a:bodyPr/>
                    <a:lstStyle/>
                    <a:p>
                      <a:pPr algn="ctr"/>
                      <a:r>
                        <a:rPr lang="fr-FR" sz="1400" b="1" dirty="0" smtClean="0"/>
                        <a:t>TAUX</a:t>
                      </a:r>
                      <a:endParaRPr lang="fr-FR" sz="1400" b="1" dirty="0"/>
                    </a:p>
                  </a:txBody>
                  <a:tcPr/>
                </a:tc>
                <a:tc>
                  <a:txBody>
                    <a:bodyPr/>
                    <a:lstStyle/>
                    <a:p>
                      <a:pPr algn="ctr"/>
                      <a:r>
                        <a:rPr lang="fr-FR" sz="1400" b="1" dirty="0" smtClean="0"/>
                        <a:t>%</a:t>
                      </a:r>
                      <a:r>
                        <a:rPr lang="fr-FR" sz="1400" b="1" baseline="0" dirty="0" smtClean="0"/>
                        <a:t> / PLAFOND</a:t>
                      </a:r>
                      <a:endParaRPr lang="fr-FR" sz="1400" b="1" dirty="0"/>
                    </a:p>
                  </a:txBody>
                  <a:tcPr/>
                </a:tc>
                <a:extLst>
                  <a:ext uri="{0D108BD9-81ED-4DB2-BD59-A6C34878D82A}">
                    <a16:rowId xmlns:a16="http://schemas.microsoft.com/office/drawing/2014/main" val="1847910056"/>
                  </a:ext>
                </a:extLst>
              </a:tr>
              <a:tr h="286295">
                <a:tc>
                  <a:txBody>
                    <a:bodyPr/>
                    <a:lstStyle/>
                    <a:p>
                      <a:r>
                        <a:rPr lang="fr-FR" sz="1400" b="1" dirty="0" smtClean="0"/>
                        <a:t>ETUDES</a:t>
                      </a:r>
                      <a:r>
                        <a:rPr lang="fr-FR" sz="1400" dirty="0" smtClean="0"/>
                        <a:t> </a:t>
                      </a:r>
                      <a:endParaRPr lang="fr-FR" sz="1400" dirty="0"/>
                    </a:p>
                  </a:txBody>
                  <a:tcPr/>
                </a:tc>
                <a:tc>
                  <a:txBody>
                    <a:bodyPr/>
                    <a:lstStyle/>
                    <a:p>
                      <a:endParaRPr lang="fr-FR" sz="1400" dirty="0"/>
                    </a:p>
                  </a:txBody>
                  <a:tcPr/>
                </a:tc>
                <a:tc>
                  <a:txBody>
                    <a:bodyPr/>
                    <a:lstStyle/>
                    <a:p>
                      <a:pPr algn="ctr"/>
                      <a:endParaRPr lang="fr-FR" sz="1400" dirty="0"/>
                    </a:p>
                  </a:txBody>
                  <a:tcPr/>
                </a:tc>
                <a:tc>
                  <a:txBody>
                    <a:bodyPr/>
                    <a:lstStyle/>
                    <a:p>
                      <a:endParaRPr lang="fr-FR" sz="1400" dirty="0"/>
                    </a:p>
                  </a:txBody>
                  <a:tcPr/>
                </a:tc>
                <a:extLst>
                  <a:ext uri="{0D108BD9-81ED-4DB2-BD59-A6C34878D82A}">
                    <a16:rowId xmlns:a16="http://schemas.microsoft.com/office/drawing/2014/main" val="2142888610"/>
                  </a:ext>
                </a:extLst>
              </a:tr>
              <a:tr h="764350">
                <a:tc>
                  <a:txBody>
                    <a:bodyPr/>
                    <a:lstStyle/>
                    <a:p>
                      <a:r>
                        <a:rPr lang="fr-FR" sz="1400" b="0" i="0" u="none" strike="noStrike" kern="1200" baseline="0" dirty="0" smtClean="0">
                          <a:solidFill>
                            <a:schemeClr val="dk1"/>
                          </a:solidFill>
                          <a:latin typeface="+mn-lt"/>
                          <a:ea typeface="+mn-ea"/>
                          <a:cs typeface="+mn-cs"/>
                        </a:rPr>
                        <a:t>Etudes de maîtrise d’œuvre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Projet à long terme intégrant les prévisions du GIEC</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 hors SLGTC</a:t>
                      </a:r>
                    </a:p>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20% si SLGTC*</a:t>
                      </a:r>
                      <a:endParaRPr lang="fr-FR" sz="1400" dirty="0"/>
                    </a:p>
                  </a:txBody>
                  <a:tcPr/>
                </a:tc>
                <a:tc>
                  <a:txBody>
                    <a:bodyPr/>
                    <a:lstStyle/>
                    <a:p>
                      <a:pPr marL="0" indent="0" algn="ctr">
                        <a:buFontTx/>
                        <a:buNone/>
                      </a:pPr>
                      <a:r>
                        <a:rPr lang="fr-FR" sz="1400" baseline="0" dirty="0" smtClean="0"/>
                        <a:t>100 k€</a:t>
                      </a:r>
                    </a:p>
                    <a:p>
                      <a:pPr marL="0" indent="0" algn="ctr">
                        <a:buFontTx/>
                        <a:buNone/>
                      </a:pPr>
                      <a:endParaRPr lang="fr-FR" sz="1400" baseline="0" dirty="0" smtClean="0"/>
                    </a:p>
                    <a:p>
                      <a:pPr marL="0" indent="0" algn="ctr">
                        <a:buFontTx/>
                        <a:buNone/>
                      </a:pPr>
                      <a:r>
                        <a:rPr lang="fr-FR" sz="1400" dirty="0" smtClean="0"/>
                        <a:t>200 k€</a:t>
                      </a:r>
                      <a:endParaRPr lang="fr-FR" sz="1400" dirty="0"/>
                    </a:p>
                  </a:txBody>
                  <a:tcPr/>
                </a:tc>
                <a:extLst>
                  <a:ext uri="{0D108BD9-81ED-4DB2-BD59-A6C34878D82A}">
                    <a16:rowId xmlns:a16="http://schemas.microsoft.com/office/drawing/2014/main" val="1745943670"/>
                  </a:ext>
                </a:extLst>
              </a:tr>
              <a:tr h="786165">
                <a:tc>
                  <a:txBody>
                    <a:bodyPr/>
                    <a:lstStyle/>
                    <a:p>
                      <a:r>
                        <a:rPr lang="fr-FR" sz="1400" b="0" i="0" u="none" strike="noStrike" kern="1200" baseline="0" dirty="0" smtClean="0">
                          <a:solidFill>
                            <a:schemeClr val="dk1"/>
                          </a:solidFill>
                          <a:latin typeface="+mn-lt"/>
                          <a:ea typeface="+mn-ea"/>
                          <a:cs typeface="+mn-cs"/>
                        </a:rPr>
                        <a:t>Travaux de renforcement d’ouvrage ou construction de nouvel ouvrage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Pertinence technico-économique</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 hors SLGTC</a:t>
                      </a:r>
                    </a:p>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20% si SLGTC*</a:t>
                      </a:r>
                      <a:endParaRPr lang="fr-FR" sz="1400" dirty="0"/>
                    </a:p>
                  </a:txBody>
                  <a:tcPr/>
                </a:tc>
                <a:tc>
                  <a:txBody>
                    <a:bodyPr/>
                    <a:lstStyle/>
                    <a:p>
                      <a:pPr marL="0" indent="0" algn="ctr">
                        <a:buFontTx/>
                        <a:buNone/>
                      </a:pPr>
                      <a:r>
                        <a:rPr lang="fr-FR" sz="1400" b="0" i="0" u="none" strike="noStrike" kern="1200" baseline="0" dirty="0" smtClean="0">
                          <a:solidFill>
                            <a:schemeClr val="dk1"/>
                          </a:solidFill>
                          <a:latin typeface="+mn-lt"/>
                          <a:ea typeface="+mn-ea"/>
                          <a:cs typeface="+mn-cs"/>
                        </a:rPr>
                        <a:t>500 k€</a:t>
                      </a:r>
                    </a:p>
                    <a:p>
                      <a:pPr marL="0" indent="0" algn="ctr">
                        <a:buFontTx/>
                        <a:buNone/>
                      </a:pPr>
                      <a:endParaRPr lang="fr-FR" sz="1400" b="0" i="0" u="none" strike="noStrike" kern="1200" baseline="0" dirty="0" smtClean="0">
                        <a:solidFill>
                          <a:schemeClr val="dk1"/>
                        </a:solidFill>
                        <a:latin typeface="+mn-lt"/>
                        <a:ea typeface="+mn-ea"/>
                        <a:cs typeface="+mn-cs"/>
                      </a:endParaRPr>
                    </a:p>
                    <a:p>
                      <a:pPr marL="0" indent="0" algn="ctr">
                        <a:buFontTx/>
                        <a:buNone/>
                      </a:pPr>
                      <a:r>
                        <a:rPr lang="fr-FR" sz="1400" b="0" i="0" u="none" strike="noStrike" kern="1200" baseline="0" dirty="0" smtClean="0">
                          <a:solidFill>
                            <a:schemeClr val="dk1"/>
                          </a:solidFill>
                          <a:latin typeface="+mn-lt"/>
                          <a:ea typeface="+mn-ea"/>
                          <a:cs typeface="+mn-cs"/>
                        </a:rPr>
                        <a:t>1 500 k€</a:t>
                      </a:r>
                    </a:p>
                  </a:txBody>
                  <a:tcPr/>
                </a:tc>
                <a:extLst>
                  <a:ext uri="{0D108BD9-81ED-4DB2-BD59-A6C34878D82A}">
                    <a16:rowId xmlns:a16="http://schemas.microsoft.com/office/drawing/2014/main" val="2214149989"/>
                  </a:ext>
                </a:extLst>
              </a:tr>
              <a:tr h="597877">
                <a:tc>
                  <a:txBody>
                    <a:bodyPr/>
                    <a:lstStyle/>
                    <a:p>
                      <a:r>
                        <a:rPr lang="fr-FR" sz="1400" b="0" i="0" u="none" strike="noStrike" kern="1200" baseline="0" dirty="0" smtClean="0">
                          <a:solidFill>
                            <a:schemeClr val="dk1"/>
                          </a:solidFill>
                          <a:latin typeface="+mn-lt"/>
                          <a:ea typeface="+mn-ea"/>
                          <a:cs typeface="+mn-cs"/>
                        </a:rPr>
                        <a:t>Travaux de fixation des sédiments</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Préservation de l’environnement du site</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 hors SLGTC</a:t>
                      </a:r>
                    </a:p>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20% si SLGTC*</a:t>
                      </a:r>
                      <a:endParaRPr lang="fr-FR" sz="1400" dirty="0"/>
                    </a:p>
                  </a:txBody>
                  <a:tcPr/>
                </a:tc>
                <a:tc>
                  <a:txBody>
                    <a:bodyPr/>
                    <a:lstStyle/>
                    <a:p>
                      <a:pPr marL="0" indent="0" algn="ctr">
                        <a:buFontTx/>
                        <a:buNone/>
                      </a:pPr>
                      <a:r>
                        <a:rPr lang="fr-FR" sz="1400" b="0" i="0" u="none" strike="noStrike" kern="1200" baseline="0" dirty="0" smtClean="0">
                          <a:solidFill>
                            <a:schemeClr val="dk1"/>
                          </a:solidFill>
                          <a:latin typeface="+mn-lt"/>
                          <a:ea typeface="+mn-ea"/>
                          <a:cs typeface="+mn-cs"/>
                        </a:rPr>
                        <a:t>500 k€</a:t>
                      </a:r>
                    </a:p>
                    <a:p>
                      <a:pPr marL="0" indent="0" algn="ctr">
                        <a:buFontTx/>
                        <a:buNone/>
                      </a:pPr>
                      <a:endParaRPr lang="fr-FR" sz="1400" b="0" i="0" u="none" strike="noStrike" kern="1200" baseline="0" dirty="0" smtClean="0">
                        <a:solidFill>
                          <a:schemeClr val="dk1"/>
                        </a:solidFill>
                        <a:latin typeface="+mn-lt"/>
                        <a:ea typeface="+mn-ea"/>
                        <a:cs typeface="+mn-cs"/>
                      </a:endParaRPr>
                    </a:p>
                    <a:p>
                      <a:pPr marL="0" indent="0" algn="ctr">
                        <a:buFontTx/>
                        <a:buNone/>
                      </a:pPr>
                      <a:r>
                        <a:rPr lang="fr-FR" sz="1400" b="0" i="0" u="none" strike="noStrike" kern="1200" baseline="0" dirty="0" smtClean="0">
                          <a:solidFill>
                            <a:schemeClr val="dk1"/>
                          </a:solidFill>
                          <a:latin typeface="+mn-lt"/>
                          <a:ea typeface="+mn-ea"/>
                          <a:cs typeface="+mn-cs"/>
                        </a:rPr>
                        <a:t>1 500 k€</a:t>
                      </a:r>
                    </a:p>
                  </a:txBody>
                  <a:tcPr/>
                </a:tc>
                <a:extLst>
                  <a:ext uri="{0D108BD9-81ED-4DB2-BD59-A6C34878D82A}">
                    <a16:rowId xmlns:a16="http://schemas.microsoft.com/office/drawing/2014/main" val="712313736"/>
                  </a:ext>
                </a:extLst>
              </a:tr>
              <a:tr h="786164">
                <a:tc>
                  <a:txBody>
                    <a:bodyPr/>
                    <a:lstStyle/>
                    <a:p>
                      <a:r>
                        <a:rPr lang="fr-FR" sz="1400" b="0" i="0" u="none" strike="noStrike" kern="1200" baseline="0" dirty="0" smtClean="0">
                          <a:solidFill>
                            <a:schemeClr val="dk1"/>
                          </a:solidFill>
                          <a:latin typeface="+mn-lt"/>
                          <a:ea typeface="+mn-ea"/>
                          <a:cs typeface="+mn-cs"/>
                        </a:rPr>
                        <a:t>Travaux de rechargement d’entretien de</a:t>
                      </a:r>
                    </a:p>
                    <a:p>
                      <a:r>
                        <a:rPr lang="fr-FR" sz="1400" b="0" i="0" u="none" strike="noStrike" kern="1200" baseline="0" dirty="0" smtClean="0">
                          <a:solidFill>
                            <a:schemeClr val="dk1"/>
                          </a:solidFill>
                          <a:latin typeface="+mn-lt"/>
                          <a:ea typeface="+mn-ea"/>
                          <a:cs typeface="+mn-cs"/>
                        </a:rPr>
                        <a:t>plage / cordon Dunaire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Opérations ponctuelles (maximum 2 opérations sur 5 ans), en attente d’aménagement pérenne</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 pour 1</a:t>
                      </a:r>
                      <a:r>
                        <a:rPr lang="fr-FR" sz="1400" b="0" i="0" u="none" strike="noStrike" kern="1200" baseline="30000" dirty="0" smtClean="0">
                          <a:solidFill>
                            <a:schemeClr val="dk1"/>
                          </a:solidFill>
                          <a:latin typeface="+mn-lt"/>
                          <a:ea typeface="+mn-ea"/>
                          <a:cs typeface="+mn-cs"/>
                        </a:rPr>
                        <a:t>ère</a:t>
                      </a:r>
                      <a:r>
                        <a:rPr lang="fr-FR" sz="1400" b="0" i="0" u="none" strike="noStrike" kern="1200" baseline="0" dirty="0" smtClean="0">
                          <a:solidFill>
                            <a:schemeClr val="dk1"/>
                          </a:solidFill>
                          <a:latin typeface="+mn-lt"/>
                          <a:ea typeface="+mn-ea"/>
                          <a:cs typeface="+mn-cs"/>
                        </a:rPr>
                        <a:t> intervention</a:t>
                      </a:r>
                    </a:p>
                    <a:p>
                      <a:pPr algn="ctr"/>
                      <a:endParaRPr lang="fr-FR" sz="1400" b="0" i="0" u="none" strike="noStrike" kern="1200" baseline="0" dirty="0" smtClean="0">
                        <a:solidFill>
                          <a:schemeClr val="dk1"/>
                        </a:solidFill>
                        <a:latin typeface="+mn-lt"/>
                        <a:ea typeface="+mn-ea"/>
                        <a:cs typeface="+mn-cs"/>
                      </a:endParaRPr>
                    </a:p>
                    <a:p>
                      <a:pPr algn="ctr"/>
                      <a:r>
                        <a:rPr lang="fr-FR" sz="1400" b="0" i="0" u="none" strike="noStrike" kern="1200" baseline="0" dirty="0" smtClean="0">
                          <a:solidFill>
                            <a:schemeClr val="dk1"/>
                          </a:solidFill>
                          <a:latin typeface="+mn-lt"/>
                          <a:ea typeface="+mn-ea"/>
                          <a:cs typeface="+mn-cs"/>
                        </a:rPr>
                        <a:t>5% pour 2</a:t>
                      </a:r>
                      <a:r>
                        <a:rPr lang="fr-FR" sz="1400" b="0" i="0" u="none" strike="noStrike" kern="1200" baseline="30000" dirty="0" smtClean="0">
                          <a:solidFill>
                            <a:schemeClr val="dk1"/>
                          </a:solidFill>
                          <a:latin typeface="+mn-lt"/>
                          <a:ea typeface="+mn-ea"/>
                          <a:cs typeface="+mn-cs"/>
                        </a:rPr>
                        <a:t>ème</a:t>
                      </a:r>
                      <a:r>
                        <a:rPr lang="fr-FR" sz="1400" b="0" i="0" u="none" strike="noStrike" kern="1200" baseline="0" dirty="0" smtClean="0">
                          <a:solidFill>
                            <a:schemeClr val="dk1"/>
                          </a:solidFill>
                          <a:latin typeface="+mn-lt"/>
                          <a:ea typeface="+mn-ea"/>
                          <a:cs typeface="+mn-cs"/>
                        </a:rPr>
                        <a:t> intervention</a:t>
                      </a:r>
                    </a:p>
                  </a:txBody>
                  <a:tcPr/>
                </a:tc>
                <a:tc>
                  <a:txBody>
                    <a:bodyPr/>
                    <a:lstStyle/>
                    <a:p>
                      <a:pPr algn="ctr"/>
                      <a:r>
                        <a:rPr lang="fr-FR" sz="1400" dirty="0" smtClean="0"/>
                        <a:t>100 k€</a:t>
                      </a:r>
                    </a:p>
                    <a:p>
                      <a:pPr algn="ctr"/>
                      <a:endParaRPr lang="fr-FR" sz="1400" dirty="0" smtClean="0"/>
                    </a:p>
                    <a:p>
                      <a:pPr algn="ctr"/>
                      <a:r>
                        <a:rPr lang="fr-FR" sz="1400" dirty="0" smtClean="0"/>
                        <a:t>50 k€</a:t>
                      </a:r>
                      <a:endParaRPr lang="fr-FR" sz="1400" dirty="0"/>
                    </a:p>
                  </a:txBody>
                  <a:tcPr/>
                </a:tc>
                <a:extLst>
                  <a:ext uri="{0D108BD9-81ED-4DB2-BD59-A6C34878D82A}">
                    <a16:rowId xmlns:a16="http://schemas.microsoft.com/office/drawing/2014/main" val="3105218526"/>
                  </a:ext>
                </a:extLst>
              </a:tr>
              <a:tr h="786164">
                <a:tc>
                  <a:txBody>
                    <a:bodyPr/>
                    <a:lstStyle/>
                    <a:p>
                      <a:r>
                        <a:rPr lang="fr-FR" sz="1400" b="0" i="0" u="none" strike="noStrike" kern="1200" baseline="0" dirty="0" smtClean="0">
                          <a:solidFill>
                            <a:schemeClr val="dk1"/>
                          </a:solidFill>
                          <a:latin typeface="+mn-lt"/>
                          <a:ea typeface="+mn-ea"/>
                          <a:cs typeface="+mn-cs"/>
                        </a:rPr>
                        <a:t>Travaux d’urgence</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Renforcement ou réparation d’ouvrage après évènement météo</a:t>
                      </a:r>
                    </a:p>
                    <a:p>
                      <a:r>
                        <a:rPr lang="fr-FR" sz="1400" b="0" i="0" u="none" strike="noStrike" kern="1200" baseline="0" dirty="0" smtClean="0">
                          <a:solidFill>
                            <a:schemeClr val="dk1"/>
                          </a:solidFill>
                          <a:latin typeface="+mn-lt"/>
                          <a:ea typeface="+mn-ea"/>
                          <a:cs typeface="+mn-cs"/>
                        </a:rPr>
                        <a:t>Violent</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10 %</a:t>
                      </a:r>
                    </a:p>
                  </a:txBody>
                  <a:tcPr/>
                </a:tc>
                <a:tc>
                  <a:txBody>
                    <a:bodyPr/>
                    <a:lstStyle/>
                    <a:p>
                      <a:pPr algn="ctr"/>
                      <a:r>
                        <a:rPr lang="fr-FR" sz="1400" dirty="0" smtClean="0"/>
                        <a:t>200 k€</a:t>
                      </a:r>
                      <a:endParaRPr lang="fr-FR" sz="1400" dirty="0"/>
                    </a:p>
                  </a:txBody>
                  <a:tcPr/>
                </a:tc>
                <a:extLst>
                  <a:ext uri="{0D108BD9-81ED-4DB2-BD59-A6C34878D82A}">
                    <a16:rowId xmlns:a16="http://schemas.microsoft.com/office/drawing/2014/main" val="698616152"/>
                  </a:ext>
                </a:extLst>
              </a:tr>
              <a:tr h="588821">
                <a:tc>
                  <a:txBody>
                    <a:bodyPr/>
                    <a:lstStyle/>
                    <a:p>
                      <a:r>
                        <a:rPr lang="fr-FR" sz="1400" b="0" i="0" u="none" strike="noStrike" kern="1200" baseline="0" dirty="0" smtClean="0">
                          <a:solidFill>
                            <a:schemeClr val="dk1"/>
                          </a:solidFill>
                          <a:latin typeface="+mn-lt"/>
                          <a:ea typeface="+mn-ea"/>
                          <a:cs typeface="+mn-cs"/>
                        </a:rPr>
                        <a:t>Actions de concertation, sensibilisation,</a:t>
                      </a:r>
                    </a:p>
                    <a:p>
                      <a:r>
                        <a:rPr lang="fr-FR" sz="1400" b="0" i="0" u="none" strike="noStrike" kern="1200" baseline="0" dirty="0" smtClean="0">
                          <a:solidFill>
                            <a:schemeClr val="dk1"/>
                          </a:solidFill>
                          <a:latin typeface="+mn-lt"/>
                          <a:ea typeface="+mn-ea"/>
                          <a:cs typeface="+mn-cs"/>
                        </a:rPr>
                        <a:t>communication</a:t>
                      </a:r>
                      <a:endParaRPr lang="fr-FR" sz="1400" dirty="0"/>
                    </a:p>
                  </a:txBody>
                  <a:tcPr/>
                </a:tc>
                <a:tc>
                  <a:txBody>
                    <a:bodyPr/>
                    <a:lstStyle/>
                    <a:p>
                      <a:r>
                        <a:rPr lang="fr-FR" sz="1400" b="0" i="0" u="none" strike="noStrike" kern="1200" baseline="0" dirty="0" smtClean="0">
                          <a:solidFill>
                            <a:schemeClr val="dk1"/>
                          </a:solidFill>
                          <a:latin typeface="+mn-lt"/>
                          <a:ea typeface="+mn-ea"/>
                          <a:cs typeface="+mn-cs"/>
                        </a:rPr>
                        <a:t>Portant sur la mise en œuvre d’une SLGTC</a:t>
                      </a:r>
                      <a:endParaRPr lang="fr-FR" sz="1400" dirty="0"/>
                    </a:p>
                  </a:txBody>
                  <a:tcPr/>
                </a:tc>
                <a:tc>
                  <a:txBody>
                    <a:bodyPr/>
                    <a:lstStyle/>
                    <a:p>
                      <a:pPr algn="ctr"/>
                      <a:r>
                        <a:rPr lang="fr-FR" sz="1400" b="0" i="0" u="none" strike="noStrike" kern="1200" baseline="0" dirty="0" smtClean="0">
                          <a:solidFill>
                            <a:schemeClr val="dk1"/>
                          </a:solidFill>
                          <a:latin typeface="+mn-lt"/>
                          <a:ea typeface="+mn-ea"/>
                          <a:cs typeface="+mn-cs"/>
                        </a:rPr>
                        <a:t>10%</a:t>
                      </a:r>
                    </a:p>
                  </a:txBody>
                  <a:tcPr/>
                </a:tc>
                <a:tc>
                  <a:txBody>
                    <a:bodyPr/>
                    <a:lstStyle/>
                    <a:p>
                      <a:pPr algn="ctr"/>
                      <a:r>
                        <a:rPr lang="fr-FR" sz="1400" dirty="0" smtClean="0"/>
                        <a:t>20 k€</a:t>
                      </a:r>
                      <a:endParaRPr lang="fr-FR" sz="1400" dirty="0"/>
                    </a:p>
                  </a:txBody>
                  <a:tcPr/>
                </a:tc>
                <a:extLst>
                  <a:ext uri="{0D108BD9-81ED-4DB2-BD59-A6C34878D82A}">
                    <a16:rowId xmlns:a16="http://schemas.microsoft.com/office/drawing/2014/main" val="4188783182"/>
                  </a:ext>
                </a:extLst>
              </a:tr>
            </a:tbl>
          </a:graphicData>
        </a:graphic>
      </p:graphicFrame>
    </p:spTree>
    <p:extLst>
      <p:ext uri="{BB962C8B-B14F-4D97-AF65-F5344CB8AC3E}">
        <p14:creationId xmlns:p14="http://schemas.microsoft.com/office/powerpoint/2010/main" val="3116945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5219" y="1541071"/>
            <a:ext cx="8201312" cy="738664"/>
          </a:xfrm>
          <a:prstGeom prst="rect">
            <a:avLst/>
          </a:prstGeom>
          <a:ln>
            <a:solidFill>
              <a:schemeClr val="tx1"/>
            </a:solidFill>
            <a:prstDash val="dashDot"/>
          </a:ln>
        </p:spPr>
        <p:txBody>
          <a:bodyPr wrap="square">
            <a:spAutoFit/>
          </a:bodyPr>
          <a:lstStyle/>
          <a:p>
            <a:r>
              <a:rPr lang="fr-FR" sz="1400" b="1" dirty="0" smtClean="0">
                <a:solidFill>
                  <a:srgbClr val="000000"/>
                </a:solidFill>
                <a:latin typeface="CIDFont+F3"/>
              </a:rPr>
              <a:t>Comment déposer sa demande ?</a:t>
            </a:r>
            <a:endParaRPr lang="fr-FR" sz="1400" b="1" dirty="0">
              <a:solidFill>
                <a:srgbClr val="000000"/>
              </a:solidFill>
              <a:latin typeface="CIDFont+F3"/>
            </a:endParaRPr>
          </a:p>
          <a:p>
            <a:r>
              <a:rPr lang="fr-FR" sz="1400" dirty="0">
                <a:solidFill>
                  <a:srgbClr val="000000"/>
                </a:solidFill>
                <a:latin typeface="CIDFont+F2"/>
              </a:rPr>
              <a:t>Les demandes de </a:t>
            </a:r>
            <a:r>
              <a:rPr lang="fr-FR" sz="1400" dirty="0" smtClean="0">
                <a:solidFill>
                  <a:srgbClr val="000000"/>
                </a:solidFill>
                <a:latin typeface="CIDFont+F2"/>
              </a:rPr>
              <a:t>subvention devront </a:t>
            </a:r>
            <a:r>
              <a:rPr lang="fr-FR" sz="1400" dirty="0">
                <a:solidFill>
                  <a:srgbClr val="000000"/>
                </a:solidFill>
                <a:latin typeface="CIDFont+F2"/>
              </a:rPr>
              <a:t>être adressées </a:t>
            </a:r>
            <a:r>
              <a:rPr lang="fr-FR" sz="1400" dirty="0" smtClean="0">
                <a:solidFill>
                  <a:srgbClr val="000000"/>
                </a:solidFill>
                <a:latin typeface="CIDFont+F2"/>
              </a:rPr>
              <a:t>à </a:t>
            </a:r>
            <a:r>
              <a:rPr lang="fr-FR" sz="1400" dirty="0">
                <a:solidFill>
                  <a:srgbClr val="000000"/>
                </a:solidFill>
                <a:latin typeface="CIDFont+F2"/>
              </a:rPr>
              <a:t>l’adresse </a:t>
            </a:r>
            <a:r>
              <a:rPr lang="fr-FR" sz="1400" dirty="0" smtClean="0">
                <a:solidFill>
                  <a:srgbClr val="000000"/>
                </a:solidFill>
                <a:latin typeface="CIDFont+F2"/>
              </a:rPr>
              <a:t>mél </a:t>
            </a:r>
            <a:r>
              <a:rPr lang="fr-FR" sz="1400" u="sng" dirty="0">
                <a:solidFill>
                  <a:srgbClr val="0563C2"/>
                </a:solidFill>
                <a:latin typeface="CIDFont+F2"/>
                <a:hlinkClick r:id="rId2"/>
              </a:rPr>
              <a:t>fonds-littoral@hautsdefrance.fr</a:t>
            </a:r>
            <a:r>
              <a:rPr lang="fr-FR" sz="1400" dirty="0">
                <a:solidFill>
                  <a:srgbClr val="000000"/>
                </a:solidFill>
                <a:latin typeface="CIDFont+F2"/>
              </a:rPr>
              <a:t>.</a:t>
            </a:r>
          </a:p>
          <a:p>
            <a:r>
              <a:rPr lang="fr-FR" sz="1400" dirty="0">
                <a:solidFill>
                  <a:srgbClr val="000000"/>
                </a:solidFill>
                <a:latin typeface="CIDFont+F2"/>
              </a:rPr>
              <a:t>Elles seront instruites par les services régionaux et concrétisées par </a:t>
            </a:r>
            <a:r>
              <a:rPr lang="fr-FR" sz="1400" dirty="0" smtClean="0">
                <a:solidFill>
                  <a:srgbClr val="000000"/>
                </a:solidFill>
                <a:latin typeface="CIDFont+F2"/>
              </a:rPr>
              <a:t>délibération </a:t>
            </a:r>
            <a:r>
              <a:rPr lang="fr-FR" sz="1400" dirty="0">
                <a:solidFill>
                  <a:srgbClr val="000000"/>
                </a:solidFill>
                <a:latin typeface="CIDFont+F2"/>
              </a:rPr>
              <a:t>du Conseil Régional.</a:t>
            </a:r>
            <a:endParaRPr lang="fr-FR" sz="1400" dirty="0"/>
          </a:p>
        </p:txBody>
      </p:sp>
      <p:sp>
        <p:nvSpPr>
          <p:cNvPr id="3" name="Rectangle 2"/>
          <p:cNvSpPr/>
          <p:nvPr/>
        </p:nvSpPr>
        <p:spPr>
          <a:xfrm>
            <a:off x="273326" y="2828821"/>
            <a:ext cx="7255564" cy="2462213"/>
          </a:xfrm>
          <a:prstGeom prst="rect">
            <a:avLst/>
          </a:prstGeom>
          <a:ln>
            <a:solidFill>
              <a:schemeClr val="tx1"/>
            </a:solidFill>
            <a:prstDash val="dashDot"/>
          </a:ln>
        </p:spPr>
        <p:txBody>
          <a:bodyPr wrap="square">
            <a:spAutoFit/>
          </a:bodyPr>
          <a:lstStyle/>
          <a:p>
            <a:r>
              <a:rPr lang="fr-FR" sz="1400" b="1" dirty="0">
                <a:latin typeface="CIDFont+F3"/>
              </a:rPr>
              <a:t>Bénéficiaires </a:t>
            </a:r>
            <a:r>
              <a:rPr lang="fr-FR" sz="1400" b="1" dirty="0" smtClean="0">
                <a:latin typeface="CIDFont+F3"/>
              </a:rPr>
              <a:t>éligibles</a:t>
            </a:r>
          </a:p>
          <a:p>
            <a:pPr marL="285750" indent="-285750">
              <a:buFontTx/>
              <a:buChar char="-"/>
            </a:pPr>
            <a:r>
              <a:rPr lang="fr-FR" sz="1400" dirty="0" smtClean="0">
                <a:latin typeface="CIDFont+F2"/>
              </a:rPr>
              <a:t>les </a:t>
            </a:r>
            <a:r>
              <a:rPr lang="fr-FR" sz="1400" dirty="0">
                <a:latin typeface="CIDFont+F2"/>
              </a:rPr>
              <a:t>Etablissements Publics de Coopération Intercommunale (EPCI) dans </a:t>
            </a:r>
            <a:r>
              <a:rPr lang="fr-FR" sz="1400" dirty="0">
                <a:latin typeface="CIDFont+F2"/>
              </a:rPr>
              <a:t>le cadre de </a:t>
            </a:r>
            <a:r>
              <a:rPr lang="fr-FR" sz="1400" dirty="0">
                <a:latin typeface="CIDFont+F2"/>
              </a:rPr>
              <a:t>la compétence </a:t>
            </a:r>
            <a:r>
              <a:rPr lang="fr-FR" sz="1400" dirty="0">
                <a:latin typeface="CIDFont+F2"/>
              </a:rPr>
              <a:t>(</a:t>
            </a:r>
            <a:r>
              <a:rPr lang="fr-FR" sz="1400" dirty="0">
                <a:latin typeface="CIDFont+F2"/>
              </a:rPr>
              <a:t>GEMAPI) </a:t>
            </a:r>
            <a:r>
              <a:rPr lang="fr-FR" sz="1400" dirty="0">
                <a:latin typeface="CIDFont+F2"/>
              </a:rPr>
              <a:t>et/ou </a:t>
            </a:r>
            <a:r>
              <a:rPr lang="fr-FR" sz="1400" dirty="0" smtClean="0">
                <a:latin typeface="CIDFont+F2"/>
              </a:rPr>
              <a:t>engagés dans </a:t>
            </a:r>
            <a:r>
              <a:rPr lang="fr-FR" sz="1400" dirty="0">
                <a:latin typeface="CIDFont+F2"/>
              </a:rPr>
              <a:t>une démarche de gestion de l’érosion du trait de côte</a:t>
            </a:r>
            <a:r>
              <a:rPr lang="fr-FR" sz="1400" dirty="0">
                <a:latin typeface="CIDFont+F2"/>
              </a:rPr>
              <a:t>, </a:t>
            </a:r>
            <a:endParaRPr lang="fr-FR" sz="1400" dirty="0">
              <a:latin typeface="CIDFont+F2"/>
            </a:endParaRPr>
          </a:p>
          <a:p>
            <a:pPr marL="285750" indent="-285750">
              <a:buFontTx/>
              <a:buChar char="-"/>
            </a:pPr>
            <a:r>
              <a:rPr lang="fr-FR" sz="1400" dirty="0" smtClean="0">
                <a:latin typeface="CIDFont+F2"/>
              </a:rPr>
              <a:t>les </a:t>
            </a:r>
            <a:r>
              <a:rPr lang="fr-FR" sz="1400" dirty="0">
                <a:latin typeface="CIDFont+F2"/>
              </a:rPr>
              <a:t>Etablissements publics (syndicats mixtes, pôles métropolitains, etc.) </a:t>
            </a:r>
            <a:r>
              <a:rPr lang="fr-FR" sz="1400" dirty="0">
                <a:latin typeface="CIDFont+F2"/>
              </a:rPr>
              <a:t>délégataires en </a:t>
            </a:r>
            <a:r>
              <a:rPr lang="fr-FR" sz="1400" dirty="0">
                <a:latin typeface="CIDFont+F2"/>
              </a:rPr>
              <a:t>matière de prévention de </a:t>
            </a:r>
            <a:r>
              <a:rPr lang="fr-FR" sz="1400" dirty="0">
                <a:latin typeface="CIDFont+F2"/>
              </a:rPr>
              <a:t>la submersion </a:t>
            </a:r>
            <a:r>
              <a:rPr lang="fr-FR" sz="1400" dirty="0">
                <a:latin typeface="CIDFont+F2"/>
              </a:rPr>
              <a:t>marine et de l’érosion côtière,</a:t>
            </a:r>
          </a:p>
          <a:p>
            <a:pPr marL="285750" indent="-285750">
              <a:buFontTx/>
              <a:buChar char="-"/>
            </a:pPr>
            <a:r>
              <a:rPr lang="fr-FR" sz="1400" dirty="0" smtClean="0">
                <a:latin typeface="CIDFont+F2"/>
              </a:rPr>
              <a:t>les </a:t>
            </a:r>
            <a:r>
              <a:rPr lang="fr-FR" sz="1400" dirty="0">
                <a:latin typeface="CIDFont+F2"/>
              </a:rPr>
              <a:t>Communes dans </a:t>
            </a:r>
            <a:r>
              <a:rPr lang="fr-FR" sz="1400" dirty="0">
                <a:latin typeface="CIDFont+F2"/>
              </a:rPr>
              <a:t>le cadre </a:t>
            </a:r>
            <a:r>
              <a:rPr lang="fr-FR" sz="1400" dirty="0">
                <a:latin typeface="CIDFont+F2"/>
              </a:rPr>
              <a:t>d’une dynamique </a:t>
            </a:r>
            <a:r>
              <a:rPr lang="fr-FR" sz="1400" dirty="0">
                <a:latin typeface="CIDFont+F2"/>
              </a:rPr>
              <a:t>de territoire portée par l’EPCI qui détient la compétence,</a:t>
            </a:r>
          </a:p>
          <a:p>
            <a:pPr marL="285750" indent="-285750">
              <a:buFontTx/>
              <a:buChar char="-"/>
            </a:pPr>
            <a:r>
              <a:rPr lang="fr-FR" sz="1400" dirty="0" smtClean="0">
                <a:latin typeface="CIDFont+F2"/>
              </a:rPr>
              <a:t>le </a:t>
            </a:r>
            <a:r>
              <a:rPr lang="fr-FR" sz="1400" dirty="0">
                <a:latin typeface="CIDFont+F2"/>
              </a:rPr>
              <a:t>GIP </a:t>
            </a:r>
            <a:r>
              <a:rPr lang="fr-FR" sz="1400" dirty="0">
                <a:latin typeface="CIDFont+F2"/>
              </a:rPr>
              <a:t>ROL </a:t>
            </a:r>
            <a:r>
              <a:rPr lang="fr-FR" sz="1400" dirty="0" smtClean="0">
                <a:latin typeface="CIDFont+F2"/>
              </a:rPr>
              <a:t>Normandie – Hauts-de-France, </a:t>
            </a:r>
            <a:r>
              <a:rPr lang="fr-FR" sz="1400" dirty="0">
                <a:latin typeface="CIDFont+F2"/>
              </a:rPr>
              <a:t>dont la Région </a:t>
            </a:r>
            <a:r>
              <a:rPr lang="fr-FR" sz="1400" dirty="0">
                <a:latin typeface="CIDFont+F2"/>
              </a:rPr>
              <a:t>est membre </a:t>
            </a:r>
            <a:r>
              <a:rPr lang="fr-FR" sz="1400" dirty="0">
                <a:latin typeface="CIDFont+F2"/>
              </a:rPr>
              <a:t>statutaire,</a:t>
            </a:r>
          </a:p>
          <a:p>
            <a:pPr marL="285750" indent="-285750">
              <a:buFontTx/>
              <a:buChar char="-"/>
            </a:pPr>
            <a:r>
              <a:rPr lang="fr-FR" sz="1400" dirty="0" smtClean="0">
                <a:latin typeface="CIDFont+F2"/>
              </a:rPr>
              <a:t>les </a:t>
            </a:r>
            <a:r>
              <a:rPr lang="fr-FR" sz="1400" dirty="0">
                <a:latin typeface="CIDFont+F2"/>
              </a:rPr>
              <a:t>laboratoires de recherche universitaire ou les acteurs scientifiques </a:t>
            </a:r>
            <a:r>
              <a:rPr lang="fr-FR" sz="1400" dirty="0">
                <a:latin typeface="CIDFont+F2"/>
              </a:rPr>
              <a:t>qui participent </a:t>
            </a:r>
            <a:r>
              <a:rPr lang="fr-FR" sz="1400" dirty="0">
                <a:latin typeface="CIDFont+F2"/>
              </a:rPr>
              <a:t>à une meilleure </a:t>
            </a:r>
            <a:r>
              <a:rPr lang="fr-FR" sz="1400" dirty="0">
                <a:latin typeface="CIDFont+F2"/>
              </a:rPr>
              <a:t>connaissance </a:t>
            </a:r>
            <a:r>
              <a:rPr lang="fr-FR" sz="1400" dirty="0">
                <a:latin typeface="CIDFont+F2"/>
              </a:rPr>
              <a:t>du littoral des Hauts-de-France</a:t>
            </a:r>
            <a:r>
              <a:rPr lang="fr-FR" sz="1400" dirty="0">
                <a:latin typeface="CIDFont+F2"/>
              </a:rPr>
              <a:t>.</a:t>
            </a:r>
            <a:endParaRPr lang="fr-FR" sz="1400" dirty="0">
              <a:latin typeface="CIDFont+F2"/>
            </a:endParaRPr>
          </a:p>
        </p:txBody>
      </p:sp>
      <p:sp>
        <p:nvSpPr>
          <p:cNvPr id="4" name="Rectangle 3"/>
          <p:cNvSpPr/>
          <p:nvPr/>
        </p:nvSpPr>
        <p:spPr>
          <a:xfrm>
            <a:off x="7185991" y="5472753"/>
            <a:ext cx="4601818" cy="954107"/>
          </a:xfrm>
          <a:prstGeom prst="rect">
            <a:avLst/>
          </a:prstGeom>
          <a:ln>
            <a:solidFill>
              <a:schemeClr val="tx1"/>
            </a:solidFill>
            <a:prstDash val="dashDot"/>
          </a:ln>
        </p:spPr>
        <p:txBody>
          <a:bodyPr wrap="square">
            <a:spAutoFit/>
          </a:bodyPr>
          <a:lstStyle/>
          <a:p>
            <a:r>
              <a:rPr lang="fr-FR" sz="1400" b="1" dirty="0" smtClean="0">
                <a:latin typeface="CIDFont+F2"/>
              </a:rPr>
              <a:t>Ne </a:t>
            </a:r>
            <a:r>
              <a:rPr lang="fr-FR" sz="1400" b="1" dirty="0">
                <a:latin typeface="CIDFont+F2"/>
              </a:rPr>
              <a:t>sont pas </a:t>
            </a:r>
            <a:r>
              <a:rPr lang="fr-FR" sz="1400" b="1" dirty="0" smtClean="0">
                <a:latin typeface="CIDFont+F2"/>
              </a:rPr>
              <a:t>éligibles</a:t>
            </a:r>
            <a:endParaRPr lang="fr-FR" sz="1400" dirty="0" smtClean="0">
              <a:latin typeface="CIDFont+F2"/>
            </a:endParaRPr>
          </a:p>
          <a:p>
            <a:pPr marL="285750" indent="-285750">
              <a:buFontTx/>
              <a:buChar char="-"/>
            </a:pPr>
            <a:r>
              <a:rPr lang="fr-FR" sz="1400" dirty="0" smtClean="0">
                <a:latin typeface="CIDFont+F2"/>
              </a:rPr>
              <a:t>les </a:t>
            </a:r>
            <a:r>
              <a:rPr lang="fr-FR" sz="1400" dirty="0">
                <a:latin typeface="CIDFont+F2"/>
              </a:rPr>
              <a:t>particuliers</a:t>
            </a:r>
            <a:r>
              <a:rPr lang="fr-FR" sz="1400" dirty="0">
                <a:latin typeface="CIDFont+F2"/>
              </a:rPr>
              <a:t>, </a:t>
            </a:r>
            <a:endParaRPr lang="fr-FR" sz="1400" dirty="0" smtClean="0">
              <a:latin typeface="CIDFont+F2"/>
            </a:endParaRPr>
          </a:p>
          <a:p>
            <a:pPr marL="285750" indent="-285750">
              <a:buFontTx/>
              <a:buChar char="-"/>
            </a:pPr>
            <a:r>
              <a:rPr lang="fr-FR" sz="1400" dirty="0" smtClean="0">
                <a:latin typeface="CIDFont+F2"/>
              </a:rPr>
              <a:t>les </a:t>
            </a:r>
            <a:r>
              <a:rPr lang="fr-FR" sz="1400" dirty="0">
                <a:latin typeface="CIDFont+F2"/>
              </a:rPr>
              <a:t>entreprises, </a:t>
            </a:r>
            <a:endParaRPr lang="fr-FR" sz="1400" dirty="0" smtClean="0">
              <a:latin typeface="CIDFont+F2"/>
            </a:endParaRPr>
          </a:p>
          <a:p>
            <a:pPr marL="285750" indent="-285750">
              <a:buFontTx/>
              <a:buChar char="-"/>
            </a:pPr>
            <a:r>
              <a:rPr lang="fr-FR" sz="1400" dirty="0" smtClean="0">
                <a:latin typeface="CIDFont+F2"/>
              </a:rPr>
              <a:t>les </a:t>
            </a:r>
            <a:r>
              <a:rPr lang="fr-FR" sz="1400" dirty="0">
                <a:latin typeface="CIDFont+F2"/>
              </a:rPr>
              <a:t>associations et autres structures privées.</a:t>
            </a:r>
            <a:endParaRPr lang="fr-FR" sz="1400" dirty="0"/>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71536" y="5552266"/>
            <a:ext cx="745198" cy="583541"/>
          </a:xfrm>
          <a:prstGeom prst="rect">
            <a:avLst/>
          </a:prstGeom>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28374" y="2291161"/>
            <a:ext cx="739574" cy="526235"/>
          </a:xfrm>
          <a:prstGeom prst="rect">
            <a:avLst/>
          </a:prstGeom>
        </p:spPr>
      </p:pic>
      <p:pic>
        <p:nvPicPr>
          <p:cNvPr id="8" name="Imag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93339" y="884592"/>
            <a:ext cx="619125" cy="565620"/>
          </a:xfrm>
          <a:prstGeom prst="rect">
            <a:avLst/>
          </a:prstGeom>
        </p:spPr>
      </p:pic>
      <p:pic>
        <p:nvPicPr>
          <p:cNvPr id="9" name="Imag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609" y="311868"/>
            <a:ext cx="1362843" cy="1362843"/>
          </a:xfrm>
          <a:prstGeom prst="rect">
            <a:avLst/>
          </a:prstGeom>
        </p:spPr>
      </p:pic>
    </p:spTree>
    <p:extLst>
      <p:ext uri="{BB962C8B-B14F-4D97-AF65-F5344CB8AC3E}">
        <p14:creationId xmlns:p14="http://schemas.microsoft.com/office/powerpoint/2010/main" val="195705669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664</TotalTime>
  <Words>1306</Words>
  <Application>Microsoft Office PowerPoint</Application>
  <PresentationFormat>Grand écran</PresentationFormat>
  <Paragraphs>164</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CIDFont+F2</vt:lpstr>
      <vt:lpstr>CIDFont+F3</vt:lpstr>
      <vt:lpstr>Thème Office</vt:lpstr>
      <vt:lpstr>Dispositif régional d’intervention pour la gestion des risques naturels littoraux</vt:lpstr>
      <vt:lpstr>Présentation PowerPoint</vt:lpstr>
      <vt:lpstr>Présentation PowerPoint</vt:lpstr>
      <vt:lpstr>Présentation PowerPoint</vt:lpstr>
      <vt:lpstr>Présentation PowerPoint</vt:lpstr>
      <vt:lpstr>Présentation PowerPoint</vt:lpstr>
    </vt:vector>
  </TitlesOfParts>
  <Company>Région Hauts-de-France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Fonds d’Etude à la Connaissance du Littoral (FECL)</dc:title>
  <dc:creator>GRIGNION Christine</dc:creator>
  <cp:lastModifiedBy>Matthieu AUDOLLENT</cp:lastModifiedBy>
  <cp:revision>41</cp:revision>
  <dcterms:created xsi:type="dcterms:W3CDTF">2025-04-08T13:08:31Z</dcterms:created>
  <dcterms:modified xsi:type="dcterms:W3CDTF">2025-09-24T08:06:19Z</dcterms:modified>
</cp:coreProperties>
</file>