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58" r:id="rId4"/>
    <p:sldId id="257" r:id="rId5"/>
    <p:sldId id="285" r:id="rId6"/>
    <p:sldId id="286" r:id="rId7"/>
    <p:sldId id="259" r:id="rId8"/>
    <p:sldId id="260" r:id="rId9"/>
    <p:sldId id="274" r:id="rId10"/>
    <p:sldId id="275" r:id="rId11"/>
    <p:sldId id="276" r:id="rId12"/>
    <p:sldId id="278" r:id="rId13"/>
    <p:sldId id="277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9" r:id="rId28"/>
    <p:sldId id="287" r:id="rId29"/>
    <p:sldId id="288" r:id="rId30"/>
    <p:sldId id="290" r:id="rId31"/>
    <p:sldId id="289" r:id="rId32"/>
    <p:sldId id="280" r:id="rId33"/>
    <p:sldId id="281" r:id="rId34"/>
    <p:sldId id="283" r:id="rId35"/>
    <p:sldId id="282" r:id="rId36"/>
    <p:sldId id="284" r:id="rId37"/>
  </p:sldIdLst>
  <p:sldSz cx="10079038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18A"/>
    <a:srgbClr val="FFFFFF"/>
    <a:srgbClr val="FF6600"/>
    <a:srgbClr val="6600CC"/>
    <a:srgbClr val="FF33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170" y="-54"/>
      </p:cViewPr>
      <p:guideLst>
        <p:guide orient="horz" pos="2381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250" y="1"/>
            <a:ext cx="10073790" cy="5039784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9" y="5802703"/>
            <a:ext cx="6425387" cy="1007957"/>
          </a:xfrm>
        </p:spPr>
        <p:txBody>
          <a:bodyPr anchor="ctr">
            <a:normAutofit/>
          </a:bodyPr>
          <a:lstStyle>
            <a:lvl1pPr algn="ctr">
              <a:defRPr sz="3637" spc="165" baseline="0"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321" y="5802703"/>
            <a:ext cx="2645748" cy="1007957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377967" indent="0" algn="ctr">
              <a:buNone/>
              <a:defRPr sz="1323"/>
            </a:lvl2pPr>
            <a:lvl3pPr marL="755934" indent="0" algn="ctr">
              <a:buNone/>
              <a:defRPr sz="1323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fld id="{9E78A54D-96B1-455F-A290-920CBF5D2618}" type="datetime1">
              <a:rPr lang="fr-FR" smtClean="0"/>
              <a:t>27/11/2014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70437DB-67FC-4AA6-B197-4662C1CEA54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33342" y="5802703"/>
            <a:ext cx="0" cy="10079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9" b="9979"/>
          <a:stretch/>
        </p:blipFill>
        <p:spPr>
          <a:xfrm>
            <a:off x="5250" y="-14749"/>
            <a:ext cx="10079038" cy="56486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567" y="129377"/>
            <a:ext cx="2155501" cy="1303249"/>
          </a:xfrm>
          <a:prstGeom prst="rect">
            <a:avLst/>
          </a:prstGeom>
          <a:effectLst/>
        </p:spPr>
      </p:pic>
      <p:sp>
        <p:nvSpPr>
          <p:cNvPr id="12" name="ZoneTexte 11"/>
          <p:cNvSpPr txBox="1"/>
          <p:nvPr/>
        </p:nvSpPr>
        <p:spPr>
          <a:xfrm>
            <a:off x="7674827" y="1331170"/>
            <a:ext cx="196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66, Rue Escudier</a:t>
            </a:r>
          </a:p>
          <a:p>
            <a:pPr algn="r"/>
            <a:r>
              <a:rPr lang="fr-FR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92100 Boulogne-Billancourt</a:t>
            </a:r>
            <a:endParaRPr lang="fr-F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4" y="839964"/>
            <a:ext cx="2173293" cy="5963744"/>
          </a:xfrm>
        </p:spPr>
        <p:txBody>
          <a:bodyPr vert="eaVert" lIns="45720" tIns="91440" rIns="45720" bIns="91440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924" y="839964"/>
            <a:ext cx="6267902" cy="59637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21EB-F8B6-4667-9809-9ACCB130630C}" type="datetime1">
              <a:rPr lang="fr-FR" smtClean="0"/>
              <a:t>27/11/2014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315207" y="191341"/>
            <a:ext cx="0" cy="7559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7937243" y="575143"/>
            <a:ext cx="788661" cy="89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1950" y="-462855"/>
            <a:ext cx="10080654" cy="75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5807" y="2687884"/>
            <a:ext cx="7223311" cy="1259946"/>
          </a:xfrm>
        </p:spPr>
        <p:txBody>
          <a:bodyPr/>
          <a:lstStyle>
            <a:lvl1pPr>
              <a:defRPr sz="3663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5807" y="4115823"/>
            <a:ext cx="7210389" cy="193191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32"/>
            </a:lvl1pPr>
          </a:lstStyle>
          <a:p>
            <a:r>
              <a:rPr lang="en-US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0119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5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3339" y="1847920"/>
            <a:ext cx="3566429" cy="5123780"/>
          </a:xfrm>
        </p:spPr>
        <p:txBody>
          <a:bodyPr/>
          <a:lstStyle>
            <a:lvl1pPr>
              <a:defRPr sz="2035"/>
            </a:lvl1pPr>
            <a:lvl2pPr>
              <a:defRPr sz="1832"/>
            </a:lvl2pPr>
            <a:lvl3pPr>
              <a:defRPr sz="1628"/>
            </a:lvl3pPr>
            <a:lvl4pPr>
              <a:defRPr sz="1425"/>
            </a:lvl4pPr>
            <a:lvl5pPr>
              <a:defRPr sz="1425"/>
            </a:lvl5pPr>
            <a:lvl6pPr>
              <a:defRPr sz="1832"/>
            </a:lvl6pPr>
            <a:lvl7pPr>
              <a:defRPr sz="1832"/>
            </a:lvl7pPr>
            <a:lvl8pPr>
              <a:defRPr sz="1832"/>
            </a:lvl8pPr>
            <a:lvl9pPr>
              <a:defRPr sz="183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4830" y="1847920"/>
            <a:ext cx="3566429" cy="5123780"/>
          </a:xfrm>
        </p:spPr>
        <p:txBody>
          <a:bodyPr/>
          <a:lstStyle>
            <a:lvl1pPr>
              <a:defRPr sz="2035"/>
            </a:lvl1pPr>
            <a:lvl2pPr>
              <a:defRPr sz="1832"/>
            </a:lvl2pPr>
            <a:lvl3pPr>
              <a:defRPr sz="1628"/>
            </a:lvl3pPr>
            <a:lvl4pPr>
              <a:defRPr sz="1425"/>
            </a:lvl4pPr>
            <a:lvl5pPr>
              <a:defRPr sz="1425"/>
            </a:lvl5pPr>
            <a:lvl6pPr>
              <a:defRPr sz="1832"/>
            </a:lvl6pPr>
            <a:lvl7pPr>
              <a:defRPr sz="1832"/>
            </a:lvl7pPr>
            <a:lvl8pPr>
              <a:defRPr sz="1832"/>
            </a:lvl8pPr>
            <a:lvl9pPr>
              <a:defRPr sz="18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9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2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6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417939" cy="45973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9EA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7" y="1091380"/>
            <a:ext cx="8946885" cy="5766619"/>
          </a:xfrm>
        </p:spPr>
        <p:txBody>
          <a:bodyPr>
            <a:normAutofit/>
          </a:bodyPr>
          <a:lstStyle>
            <a:lvl1pPr>
              <a:defRPr sz="1600">
                <a:latin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CC7B-F050-4A74-A063-4DE175A55B82}" type="datetime1">
              <a:rPr lang="fr-FR" smtClean="0"/>
              <a:t>27/11/2014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1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41" y="1061885"/>
            <a:ext cx="3930824" cy="589301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328" y="1061885"/>
            <a:ext cx="3930824" cy="589301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237-AD26-46EF-B8AD-1AA48E7DBF9E}" type="datetime1">
              <a:rPr lang="fr-FR" smtClean="0"/>
              <a:t>27/11/2014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417939" cy="45973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9EA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4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41" y="1100363"/>
            <a:ext cx="3930824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19" b="0" cap="none" baseline="0">
                <a:solidFill>
                  <a:schemeClr val="accent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641" y="2185377"/>
            <a:ext cx="3930824" cy="476952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1328" y="1100363"/>
            <a:ext cx="3930824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1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marL="0" lvl="0" indent="0" algn="l" defTabSz="755934" rtl="0" eaLnBrk="1" latinLnBrk="0" hangingPunct="1">
              <a:lnSpc>
                <a:spcPct val="90000"/>
              </a:lnSpc>
              <a:spcBef>
                <a:spcPts val="1488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1328" y="2185377"/>
            <a:ext cx="3930824" cy="476952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AC4-09B0-456A-A071-17C6DDEEE13B}" type="datetime1">
              <a:rPr lang="fr-FR" smtClean="0"/>
              <a:t>27/11/2014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417939" cy="45973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9EA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8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F5F-9406-4AA0-95D3-FDED7DE0D909}" type="datetime1">
              <a:rPr lang="fr-FR" smtClean="0"/>
              <a:t>27/11/2014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417939" cy="45973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9EA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391-BB3F-4351-B379-C52111BB47A2}" type="datetime1">
              <a:rPr lang="fr-FR" smtClean="0"/>
              <a:t>27/11/2014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7684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6640" y="1023476"/>
            <a:ext cx="3628454" cy="1292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549" y="1023475"/>
            <a:ext cx="4694312" cy="5598799"/>
          </a:xfrm>
        </p:spPr>
        <p:txBody>
          <a:bodyPr>
            <a:normAutofit/>
          </a:bodyPr>
          <a:lstStyle>
            <a:lvl1pPr>
              <a:defRPr sz="1653"/>
            </a:lvl1pPr>
            <a:lvl2pPr>
              <a:defRPr sz="1323"/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640" y="2488483"/>
            <a:ext cx="3628454" cy="414723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96"/>
              </a:spcBef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06-0850-4A22-BDE8-879308D5E6C4}" type="datetime1">
              <a:rPr lang="fr-FR" smtClean="0"/>
              <a:t>27/11/2014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3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65" y="5467634"/>
            <a:ext cx="6425387" cy="1612731"/>
          </a:xfrm>
        </p:spPr>
        <p:txBody>
          <a:bodyPr anchor="ctr">
            <a:normAutofit/>
          </a:bodyPr>
          <a:lstStyle>
            <a:lvl1pPr algn="r">
              <a:defRPr sz="3600" spc="165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0076518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984"/>
            </a:lvl1pPr>
            <a:lvl2pPr marL="283475" indent="0">
              <a:buNone/>
              <a:defRPr sz="1736"/>
            </a:lvl2pPr>
            <a:lvl3pPr marL="566951" indent="0">
              <a:buNone/>
              <a:defRPr sz="1488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  <a:lvl6pPr marL="1417377" indent="0">
              <a:buNone/>
              <a:defRPr sz="1240"/>
            </a:lvl6pPr>
            <a:lvl7pPr marL="1700853" indent="0">
              <a:buNone/>
              <a:defRPr sz="1240"/>
            </a:lvl7pPr>
            <a:lvl8pPr marL="1984328" indent="0">
              <a:buNone/>
              <a:defRPr sz="1240"/>
            </a:lvl8pPr>
            <a:lvl9pPr marL="2267803" indent="0">
              <a:buNone/>
              <a:defRPr sz="124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8321" y="5467634"/>
            <a:ext cx="2645748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263D-EA2B-4C79-AF3A-57771DC1F9A9}" type="datetime1">
              <a:rPr lang="fr-FR" smtClean="0"/>
              <a:t>27/11/2014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33342" y="5802703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6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576" y="1018432"/>
            <a:ext cx="8946885" cy="443500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162-3DCF-4C5E-A334-A010107860B6}" type="datetime1">
              <a:rPr lang="fr-FR" smtClean="0"/>
              <a:t>27/11/2014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3595" y="6932422"/>
            <a:ext cx="8880098" cy="45719"/>
          </a:xfrm>
          <a:prstGeom prst="rect">
            <a:avLst/>
          </a:prstGeom>
          <a:gradFill flip="none" rotWithShape="1">
            <a:gsLst>
              <a:gs pos="0">
                <a:srgbClr val="309EA4"/>
              </a:gs>
              <a:gs pos="79000">
                <a:srgbClr val="309EA4">
                  <a:tint val="44500"/>
                  <a:satMod val="160000"/>
                </a:srgbClr>
              </a:gs>
              <a:gs pos="100000">
                <a:srgbClr val="309EA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417939" cy="45973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9EA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37048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" y="64831"/>
            <a:ext cx="1638300" cy="790575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1909538" y="138574"/>
            <a:ext cx="0" cy="790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3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579" y="159698"/>
            <a:ext cx="8697884" cy="45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77" y="794332"/>
            <a:ext cx="8946885" cy="44350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641" y="7132754"/>
            <a:ext cx="1780815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9D83EB-2129-4344-B79F-EA67F2AF8579}" type="datetime1">
              <a:rPr lang="fr-FR" smtClean="0"/>
              <a:t>27/11/2014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3618" y="7132754"/>
            <a:ext cx="487869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9145" y="7132754"/>
            <a:ext cx="80492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0437DB-67FC-4AA6-B197-4662C1CEA54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0578" y="159700"/>
            <a:ext cx="709" cy="4597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4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5934" rtl="0" eaLnBrk="1" latinLnBrk="0" hangingPunct="1">
        <a:lnSpc>
          <a:spcPct val="80000"/>
        </a:lnSpc>
        <a:spcBef>
          <a:spcPct val="0"/>
        </a:spcBef>
        <a:buNone/>
        <a:defRPr sz="3637" kern="1200" cap="all" spc="83" baseline="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75593" indent="-75593" algn="l" defTabSz="755934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3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19221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370408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491357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642544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755934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876884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005393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1126342" indent="-113390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54" cy="75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3339" y="419982"/>
            <a:ext cx="7287920" cy="100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3339" y="1847920"/>
            <a:ext cx="7287920" cy="512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533090" y="7139693"/>
            <a:ext cx="372218" cy="2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3CA72A-2A79-44CF-81D9-016D4FF85A04}" type="slidenum">
              <a:rPr lang="en-US" sz="814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sz="1425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55062" y="7139693"/>
            <a:ext cx="967200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9536321" y="1847920"/>
            <a:ext cx="0" cy="5543762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42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5pPr>
      <a:lvl6pPr marL="465201"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6pPr>
      <a:lvl7pPr marL="930402"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7pPr>
      <a:lvl8pPr marL="1395603"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8pPr>
      <a:lvl9pPr marL="1860804" algn="l" rtl="0" eaLnBrk="0" fontAlgn="base" hangingPunct="0">
        <a:spcBef>
          <a:spcPct val="0"/>
        </a:spcBef>
        <a:spcAft>
          <a:spcPct val="0"/>
        </a:spcAft>
        <a:defRPr sz="2442">
          <a:solidFill>
            <a:schemeClr val="tx2"/>
          </a:solidFill>
          <a:latin typeface="Arial" charset="0"/>
        </a:defRPr>
      </a:lvl9pPr>
    </p:titleStyle>
    <p:bodyStyle>
      <a:lvl1pPr marL="348901" indent="-348901" algn="l" rtl="0" eaLnBrk="0" fontAlgn="base" hangingPunct="0">
        <a:spcBef>
          <a:spcPct val="50000"/>
        </a:spcBef>
        <a:spcAft>
          <a:spcPct val="0"/>
        </a:spcAft>
        <a:buClr>
          <a:srgbClr val="FF3F00"/>
        </a:buClr>
        <a:buFont typeface="Wingdings" pitchFamily="2" charset="2"/>
        <a:buChar char="n"/>
        <a:defRPr sz="2035">
          <a:solidFill>
            <a:schemeClr val="tx1"/>
          </a:solidFill>
          <a:latin typeface="+mn-lt"/>
          <a:ea typeface="+mn-ea"/>
          <a:cs typeface="+mn-cs"/>
        </a:defRPr>
      </a:lvl1pPr>
      <a:lvl2pPr marL="755952" indent="-29075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Symbol" charset="2"/>
        <a:buChar char="·"/>
        <a:defRPr>
          <a:solidFill>
            <a:schemeClr val="tx1"/>
          </a:solidFill>
          <a:latin typeface="+mn-lt"/>
        </a:defRPr>
      </a:lvl2pPr>
      <a:lvl3pPr marL="1163003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buChar char="–"/>
        <a:defRPr sz="1628">
          <a:solidFill>
            <a:schemeClr val="tx1"/>
          </a:solidFill>
          <a:latin typeface="+mn-lt"/>
        </a:defRPr>
      </a:lvl3pPr>
      <a:lvl4pPr marL="1589437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buChar char="»"/>
        <a:defRPr sz="1425">
          <a:solidFill>
            <a:schemeClr val="tx1"/>
          </a:solidFill>
          <a:latin typeface="+mn-lt"/>
        </a:defRPr>
      </a:lvl4pPr>
      <a:lvl5pPr marL="2015871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defRPr sz="1425">
          <a:solidFill>
            <a:schemeClr val="tx1"/>
          </a:solidFill>
          <a:latin typeface="+mn-lt"/>
        </a:defRPr>
      </a:lvl5pPr>
      <a:lvl6pPr marL="2481072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defRPr sz="1425">
          <a:solidFill>
            <a:schemeClr val="tx1"/>
          </a:solidFill>
          <a:latin typeface="+mn-lt"/>
        </a:defRPr>
      </a:lvl6pPr>
      <a:lvl7pPr marL="2946273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defRPr sz="1425">
          <a:solidFill>
            <a:schemeClr val="tx1"/>
          </a:solidFill>
          <a:latin typeface="+mn-lt"/>
        </a:defRPr>
      </a:lvl7pPr>
      <a:lvl8pPr marL="3411474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defRPr sz="1425">
          <a:solidFill>
            <a:schemeClr val="tx1"/>
          </a:solidFill>
          <a:latin typeface="+mn-lt"/>
        </a:defRPr>
      </a:lvl8pPr>
      <a:lvl9pPr marL="3876675" indent="-232601" algn="l" rtl="0" eaLnBrk="0" fontAlgn="base" hangingPunct="0">
        <a:spcBef>
          <a:spcPct val="20000"/>
        </a:spcBef>
        <a:spcAft>
          <a:spcPct val="0"/>
        </a:spcAft>
        <a:buClr>
          <a:srgbClr val="FF3F00"/>
        </a:buClr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1pPr>
      <a:lvl2pPr marL="465201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2pPr>
      <a:lvl3pPr marL="930402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3pPr>
      <a:lvl4pPr marL="1395603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4pPr>
      <a:lvl5pPr marL="1860804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5pPr>
      <a:lvl6pPr marL="2326005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6pPr>
      <a:lvl7pPr marL="2791206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7pPr>
      <a:lvl8pPr marL="3256407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8pPr>
      <a:lvl9pPr marL="3721608" algn="l" defTabSz="930402" rtl="0" eaLnBrk="1" latinLnBrk="0" hangingPunct="1">
        <a:defRPr sz="18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Déploiement d’un ISO 50001</a:t>
            </a:r>
            <a:br>
              <a:rPr lang="fr-FR" dirty="0" smtClean="0"/>
            </a:br>
            <a:r>
              <a:rPr lang="fr-FR" dirty="0" smtClean="0"/>
              <a:t>Cémoi site de Bourbourg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Pierre-Marie Clément</a:t>
            </a:r>
          </a:p>
          <a:p>
            <a:r>
              <a:rPr lang="fr-FR" dirty="0" smtClean="0"/>
              <a:t>20 Nov.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43" y="4737033"/>
            <a:ext cx="2123581" cy="9808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784" y="2321796"/>
            <a:ext cx="1353498" cy="6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522" y="335410"/>
            <a:ext cx="7999516" cy="481215"/>
          </a:xfrm>
        </p:spPr>
        <p:txBody>
          <a:bodyPr/>
          <a:lstStyle/>
          <a:p>
            <a:r>
              <a:rPr lang="fr-FR" dirty="0" smtClean="0"/>
              <a:t>	Mise en œuvre et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5886" y="2218087"/>
            <a:ext cx="7581576" cy="4639912"/>
          </a:xfrm>
        </p:spPr>
        <p:txBody>
          <a:bodyPr>
            <a:normAutofit/>
          </a:bodyPr>
          <a:lstStyle/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La réduction de la </a:t>
            </a:r>
            <a:r>
              <a:rPr lang="fr-FR" sz="2400" dirty="0">
                <a:latin typeface="Calibri" panose="020F0502020204030204" pitchFamily="34" charset="0"/>
              </a:rPr>
              <a:t>puissance crête (</a:t>
            </a:r>
            <a:r>
              <a:rPr lang="fr-FR" sz="2400" dirty="0" err="1">
                <a:latin typeface="Calibri" panose="020F0502020204030204" pitchFamily="34" charset="0"/>
              </a:rPr>
              <a:t>cyclage</a:t>
            </a:r>
            <a:r>
              <a:rPr lang="fr-FR" sz="2400" dirty="0">
                <a:latin typeface="Calibri" panose="020F0502020204030204" pitchFamily="34" charset="0"/>
              </a:rPr>
              <a:t> des conches)</a:t>
            </a:r>
            <a:endParaRPr lang="fr-FR" sz="2400" dirty="0" smtClean="0">
              <a:latin typeface="Calibri" panose="020F0502020204030204" pitchFamily="34" charset="0"/>
            </a:endParaRP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Les consignes de pilotage des équipements (optimisation des consignes)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La négociation de </a:t>
            </a:r>
            <a:r>
              <a:rPr lang="fr-FR" sz="2400" dirty="0">
                <a:latin typeface="Calibri" panose="020F0502020204030204" pitchFamily="34" charset="0"/>
              </a:rPr>
              <a:t>clauses de performance énergétique avec les prestataires externes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Sensibilisation du personnel et formation aux éco-gestes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Orientation de la communication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Optimisation des achats d’énergie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Le déploiement d’une solution ambitieuse de M&amp;V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10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04797" y="1110543"/>
            <a:ext cx="914400" cy="5602515"/>
            <a:chOff x="217713" y="1110543"/>
            <a:chExt cx="914400" cy="5602515"/>
          </a:xfrm>
        </p:grpSpPr>
        <p:sp>
          <p:nvSpPr>
            <p:cNvPr id="15" name="Ellipse 14"/>
            <p:cNvSpPr/>
            <p:nvPr/>
          </p:nvSpPr>
          <p:spPr>
            <a:xfrm>
              <a:off x="217713" y="1110543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713" y="2206371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7713" y="3403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7713" y="4601229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7713" y="5798658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246740" y="109138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6740" y="218720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6740" y="3384637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6740" y="458206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6740" y="577949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970" y="1133081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970" y="221808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0" y="338463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078" y="458206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078" y="5821196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56970" y="112265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491332" y="1076346"/>
            <a:ext cx="8134715" cy="914400"/>
            <a:chOff x="1491332" y="1076346"/>
            <a:chExt cx="8134715" cy="914400"/>
          </a:xfrm>
        </p:grpSpPr>
        <p:sp>
          <p:nvSpPr>
            <p:cNvPr id="26" name="Organigramme : Alternative 25"/>
            <p:cNvSpPr/>
            <p:nvPr/>
          </p:nvSpPr>
          <p:spPr>
            <a:xfrm>
              <a:off x="1940974" y="1110543"/>
              <a:ext cx="7420632" cy="830997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491332" y="107634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8711647" y="1110543"/>
              <a:ext cx="914400" cy="8309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2562625" y="1341375"/>
            <a:ext cx="664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CEMOI et BHC </a:t>
            </a:r>
            <a:r>
              <a:rPr lang="fr-FR" dirty="0" err="1" smtClean="0"/>
              <a:t>Energy</a:t>
            </a:r>
            <a:r>
              <a:rPr lang="fr-FR" dirty="0" smtClean="0"/>
              <a:t> ont travaillé sur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4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491332" y="1076346"/>
            <a:ext cx="8134715" cy="914400"/>
            <a:chOff x="1491332" y="1076346"/>
            <a:chExt cx="8134715" cy="914400"/>
          </a:xfrm>
        </p:grpSpPr>
        <p:sp>
          <p:nvSpPr>
            <p:cNvPr id="27" name="Organigramme : Alternative 26"/>
            <p:cNvSpPr/>
            <p:nvPr/>
          </p:nvSpPr>
          <p:spPr>
            <a:xfrm>
              <a:off x="1940974" y="1110543"/>
              <a:ext cx="7420632" cy="830997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491332" y="107634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711647" y="1110543"/>
              <a:ext cx="914400" cy="8309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vérification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2343" y="2146124"/>
            <a:ext cx="7625119" cy="4133653"/>
          </a:xfrm>
        </p:spPr>
        <p:txBody>
          <a:bodyPr>
            <a:normAutofit/>
          </a:bodyPr>
          <a:lstStyle/>
          <a:p>
            <a:pPr marL="449263" indent="-449263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Réalisation de l’audit interne</a:t>
            </a:r>
          </a:p>
          <a:p>
            <a:pPr marL="449263" indent="-449263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Mise en œuvre d’un plan de comptage avec la société METRON</a:t>
            </a:r>
          </a:p>
          <a:p>
            <a:pPr marL="449263" indent="-449263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Traitement des non conformités</a:t>
            </a:r>
          </a:p>
          <a:p>
            <a:pPr marL="0" indent="0">
              <a:buSzPct val="150000"/>
              <a:buNone/>
            </a:pPr>
            <a:endParaRPr lang="fr-FR" sz="2400" dirty="0" smtClean="0">
              <a:latin typeface="Calibri" panose="020F0502020204030204" pitchFamily="34" charset="0"/>
            </a:endParaRPr>
          </a:p>
          <a:p>
            <a:pPr marL="449263" indent="-449263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Plans d’actions préventives et/ou correctives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11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04797" y="1110543"/>
            <a:ext cx="914400" cy="5602515"/>
            <a:chOff x="217713" y="1110543"/>
            <a:chExt cx="914400" cy="5602515"/>
          </a:xfrm>
        </p:grpSpPr>
        <p:sp>
          <p:nvSpPr>
            <p:cNvPr id="15" name="Ellipse 14"/>
            <p:cNvSpPr/>
            <p:nvPr/>
          </p:nvSpPr>
          <p:spPr>
            <a:xfrm>
              <a:off x="217713" y="1110543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713" y="2206371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7713" y="3403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7713" y="4601229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7713" y="5798658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246740" y="109138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6740" y="218720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6740" y="33846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6740" y="4582066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6740" y="577949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970" y="1133081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970" y="221808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0" y="338463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078" y="458206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078" y="5821196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60593" y="50468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62625" y="1341375"/>
            <a:ext cx="664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prestation BHC ENERGY comprend :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6" y="4807169"/>
            <a:ext cx="4475164" cy="1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Revue de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429" y="2583543"/>
            <a:ext cx="8046033" cy="207110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Objectif : 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Analyser le système dans son ensemble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Valider son bon fonctionnement</a:t>
            </a:r>
          </a:p>
          <a:p>
            <a:pPr marL="363538" indent="-363538">
              <a:buSzPct val="15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Effectuer les rectification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12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04797" y="1110543"/>
            <a:ext cx="914400" cy="5602515"/>
            <a:chOff x="217713" y="1110543"/>
            <a:chExt cx="914400" cy="5602515"/>
          </a:xfrm>
        </p:grpSpPr>
        <p:sp>
          <p:nvSpPr>
            <p:cNvPr id="15" name="Ellipse 14"/>
            <p:cNvSpPr/>
            <p:nvPr/>
          </p:nvSpPr>
          <p:spPr>
            <a:xfrm>
              <a:off x="217713" y="1110543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713" y="2206371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7713" y="3403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7713" y="4601229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7713" y="5798658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246740" y="109138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6740" y="218720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6740" y="33846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6740" y="458206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6740" y="5779495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970" y="1133081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970" y="221808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0" y="338463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078" y="458206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078" y="5821196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33164" y="112265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491332" y="1076346"/>
            <a:ext cx="8134715" cy="914400"/>
            <a:chOff x="1491332" y="1076346"/>
            <a:chExt cx="8134715" cy="914400"/>
          </a:xfrm>
        </p:grpSpPr>
        <p:sp>
          <p:nvSpPr>
            <p:cNvPr id="27" name="Organigramme : Alternative 26"/>
            <p:cNvSpPr/>
            <p:nvPr/>
          </p:nvSpPr>
          <p:spPr>
            <a:xfrm>
              <a:off x="1940974" y="1110543"/>
              <a:ext cx="7420632" cy="830997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491332" y="107634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711647" y="1110543"/>
              <a:ext cx="914400" cy="8309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562625" y="1341375"/>
            <a:ext cx="664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caractéristique de </a:t>
            </a:r>
            <a:r>
              <a:rPr lang="fr-FR" sz="2000" b="1" dirty="0" smtClean="0"/>
              <a:t>l’amélioration continue</a:t>
            </a:r>
            <a:endParaRPr lang="fr-FR" sz="20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948532" y="4905324"/>
            <a:ext cx="800421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fr-FR" i="1" dirty="0" smtClean="0"/>
              <a:t>« La revue de management </a:t>
            </a:r>
            <a:r>
              <a:rPr lang="fr-FR" i="1" dirty="0"/>
              <a:t>permet d’appréhender l’ensemble des énergies de manière cohérente et globale.</a:t>
            </a:r>
          </a:p>
          <a:p>
            <a:pPr lvl="0" fontAlgn="base"/>
            <a:r>
              <a:rPr lang="fr-FR" i="1" dirty="0"/>
              <a:t>Lors de la revue, la démarche doit être la plus ouverte possible </a:t>
            </a:r>
            <a:r>
              <a:rPr lang="fr-FR" i="1" dirty="0" smtClean="0"/>
              <a:t>[…] </a:t>
            </a:r>
          </a:p>
          <a:p>
            <a:pPr lvl="0" fontAlgn="base"/>
            <a:r>
              <a:rPr lang="fr-FR" i="1" dirty="0" smtClean="0"/>
              <a:t>Pendant</a:t>
            </a:r>
            <a:r>
              <a:rPr lang="fr-FR" i="1" dirty="0"/>
              <a:t>, la création du plan d’actions, il ne faut pas être restrictif. Une action avec un ROI a plus de 5 ans peut devenir rentable avec un coût de l’énergie qui augmente de 50</a:t>
            </a:r>
            <a:r>
              <a:rPr lang="fr-FR" i="1" dirty="0" smtClean="0"/>
              <a:t>%. » 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36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3164" y="2094723"/>
            <a:ext cx="8155954" cy="1538582"/>
          </a:xfrm>
        </p:spPr>
        <p:txBody>
          <a:bodyPr/>
          <a:lstStyle/>
          <a:p>
            <a:pPr algn="ctr"/>
            <a:r>
              <a:rPr lang="fr-FR" sz="4070" b="1" i="1" dirty="0">
                <a:solidFill>
                  <a:srgbClr val="FF3F00"/>
                </a:solidFill>
              </a:rPr>
              <a:t>L’audit de certification </a:t>
            </a:r>
            <a:br>
              <a:rPr lang="fr-FR" sz="4070" b="1" i="1" dirty="0">
                <a:solidFill>
                  <a:srgbClr val="FF3F00"/>
                </a:solidFill>
              </a:rPr>
            </a:br>
            <a:r>
              <a:rPr lang="fr-FR" sz="4070" b="1" i="1" dirty="0">
                <a:solidFill>
                  <a:srgbClr val="FF3F00"/>
                </a:solidFill>
              </a:rPr>
              <a:t>ISO 50001 par SGS</a:t>
            </a:r>
            <a:endParaRPr lang="fr-FR" sz="4070" i="1" dirty="0">
              <a:solidFill>
                <a:srgbClr val="FF3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49" b="1" i="1" dirty="0">
                <a:solidFill>
                  <a:schemeClr val="tx1"/>
                </a:solidFill>
              </a:rPr>
              <a:t>Certification ISO 50001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9898" y="1786113"/>
            <a:ext cx="7473115" cy="4777826"/>
          </a:xfrm>
        </p:spPr>
        <p:txBody>
          <a:bodyPr/>
          <a:lstStyle/>
          <a:p>
            <a:pPr>
              <a:buNone/>
            </a:pPr>
            <a:r>
              <a:rPr lang="fr-FR" i="1" dirty="0" smtClean="0"/>
              <a:t>Attention ! -&gt; Ne pas confondre</a:t>
            </a:r>
          </a:p>
          <a:p>
            <a:r>
              <a:rPr lang="fr-FR" sz="2849" b="1" i="1" dirty="0">
                <a:solidFill>
                  <a:srgbClr val="FF3F00"/>
                </a:solidFill>
                <a:latin typeface="+mj-lt"/>
                <a:ea typeface="+mj-ea"/>
                <a:cs typeface="+mj-cs"/>
              </a:rPr>
              <a:t>Audit de Certification </a:t>
            </a:r>
            <a:r>
              <a:rPr lang="fr-FR" sz="2849" dirty="0"/>
              <a:t>d’un Système de Management de l’Energie selon référentiel ISO 50001:2011</a:t>
            </a:r>
          </a:p>
          <a:p>
            <a:endParaRPr lang="fr-FR" sz="1628" dirty="0"/>
          </a:p>
          <a:p>
            <a:pPr lvl="1">
              <a:buNone/>
            </a:pPr>
            <a:r>
              <a:rPr lang="fr-FR" sz="2646" dirty="0"/>
              <a:t>-&gt; avec :	</a:t>
            </a:r>
          </a:p>
          <a:p>
            <a:pPr lvl="1">
              <a:buNone/>
            </a:pPr>
            <a:endParaRPr lang="fr-FR" sz="2646" dirty="0"/>
          </a:p>
          <a:p>
            <a:r>
              <a:rPr lang="fr-FR" sz="2849" b="1" i="1" dirty="0">
                <a:solidFill>
                  <a:srgbClr val="FF3F00"/>
                </a:solidFill>
                <a:latin typeface="+mj-lt"/>
                <a:ea typeface="+mj-ea"/>
                <a:cs typeface="+mj-cs"/>
              </a:rPr>
              <a:t>Certificat</a:t>
            </a:r>
            <a:r>
              <a:rPr lang="fr-FR" sz="2849" dirty="0"/>
              <a:t> d’Economie d’Energie</a:t>
            </a:r>
          </a:p>
          <a:p>
            <a:r>
              <a:rPr lang="fr-FR" sz="2849" b="1" i="1" dirty="0">
                <a:solidFill>
                  <a:srgbClr val="FF3F00"/>
                </a:solidFill>
                <a:latin typeface="+mj-lt"/>
                <a:ea typeface="+mj-ea"/>
                <a:cs typeface="+mj-cs"/>
              </a:rPr>
              <a:t>Audit énergétique</a:t>
            </a:r>
          </a:p>
        </p:txBody>
      </p:sp>
    </p:spTree>
    <p:extLst>
      <p:ext uri="{BB962C8B-B14F-4D97-AF65-F5344CB8AC3E}">
        <p14:creationId xmlns:p14="http://schemas.microsoft.com/office/powerpoint/2010/main" val="20521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3339" y="678595"/>
            <a:ext cx="7287919" cy="756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3037" tIns="46519" rIns="93037" bIns="46519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ISO 50001 : 2011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Système de Management de l’Energie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366" y="2021457"/>
            <a:ext cx="8517892" cy="4704560"/>
          </a:xfrm>
        </p:spPr>
        <p:txBody>
          <a:bodyPr/>
          <a:lstStyle/>
          <a:p>
            <a:r>
              <a:rPr lang="fr-FR" dirty="0" smtClean="0"/>
              <a:t>Norme ISO : Organisation internationale de normalisation</a:t>
            </a:r>
          </a:p>
          <a:p>
            <a:r>
              <a:rPr lang="fr-FR" dirty="0" smtClean="0"/>
              <a:t>S’applique à tout type d’organisation, de toute taille, de tout type de structure</a:t>
            </a:r>
            <a:endParaRPr lang="fr-FR" b="1" dirty="0" smtClean="0"/>
          </a:p>
          <a:p>
            <a:r>
              <a:rPr lang="fr-FR" dirty="0" smtClean="0"/>
              <a:t>Compatible avec les autres normes (ISO 14001, OHSAS 18001, ISO 9001, ISO 22000)</a:t>
            </a:r>
          </a:p>
          <a:p>
            <a:pPr lvl="1">
              <a:buNone/>
            </a:pPr>
            <a:r>
              <a:rPr lang="fr-FR" dirty="0" smtClean="0"/>
              <a:t>-&gt; </a:t>
            </a:r>
            <a:r>
              <a:rPr lang="fr-FR" sz="2035" dirty="0"/>
              <a:t>possibilité de </a:t>
            </a:r>
            <a:r>
              <a:rPr lang="fr-FR" sz="2035" b="1" u="sng" dirty="0"/>
              <a:t>système de management intégré</a:t>
            </a:r>
          </a:p>
          <a:p>
            <a:endParaRPr lang="fr-FR" dirty="0" smtClean="0"/>
          </a:p>
          <a:p>
            <a:r>
              <a:rPr lang="fr-FR" dirty="0" smtClean="0"/>
              <a:t>Norme </a:t>
            </a:r>
            <a:r>
              <a:rPr lang="fr-FR" u="sng" dirty="0" smtClean="0"/>
              <a:t>d’exigences</a:t>
            </a:r>
            <a:r>
              <a:rPr lang="fr-FR" dirty="0" smtClean="0"/>
              <a:t> : elle peut donc être l’objet d’une certification</a:t>
            </a:r>
          </a:p>
          <a:p>
            <a:pPr lvl="1">
              <a:tabLst>
                <a:tab pos="5401501" algn="l"/>
              </a:tabLst>
            </a:pPr>
            <a:r>
              <a:rPr lang="fr-FR" dirty="0" smtClean="0"/>
              <a:t>S’assurer d’être conforme à sa politique énergétique</a:t>
            </a:r>
          </a:p>
          <a:p>
            <a:pPr lvl="1">
              <a:tabLst>
                <a:tab pos="5401501" algn="l"/>
              </a:tabLst>
            </a:pPr>
            <a:r>
              <a:rPr lang="fr-FR" dirty="0" smtClean="0"/>
              <a:t>Démontrer sa conformité</a:t>
            </a:r>
          </a:p>
          <a:p>
            <a:pPr lvl="1">
              <a:buNone/>
              <a:tabLst>
                <a:tab pos="5401501" algn="l"/>
              </a:tabLst>
            </a:pPr>
            <a:endParaRPr lang="fr-FR" dirty="0" smtClean="0"/>
          </a:p>
          <a:p>
            <a:pPr lvl="1">
              <a:tabLst>
                <a:tab pos="5401501" algn="l"/>
              </a:tabLs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588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1949" y="702672"/>
            <a:ext cx="6813722" cy="8059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3037" tIns="46519" rIns="93037" bIns="46519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Objectifs de l’ISO 50001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9493" y="1655128"/>
            <a:ext cx="7287919" cy="4729395"/>
          </a:xfrm>
        </p:spPr>
        <p:txBody>
          <a:bodyPr/>
          <a:lstStyle/>
          <a:p>
            <a:endParaRPr lang="fr-FR" b="1" dirty="0" smtClean="0"/>
          </a:p>
          <a:p>
            <a:endParaRPr lang="fr-FR" dirty="0" smtClean="0"/>
          </a:p>
          <a:p>
            <a:pPr marL="348901" lvl="1" indent="-348901">
              <a:spcBef>
                <a:spcPct val="50000"/>
              </a:spcBef>
              <a:buSzTx/>
              <a:buFont typeface="Wingdings" pitchFamily="2" charset="2"/>
              <a:buChar char="n"/>
            </a:pPr>
            <a:r>
              <a:rPr lang="fr-FR" sz="2035" dirty="0"/>
              <a:t>permettre d’adopter une </a:t>
            </a:r>
            <a:r>
              <a:rPr lang="fr-FR" sz="2035" b="1" dirty="0">
                <a:solidFill>
                  <a:srgbClr val="F49100"/>
                </a:solidFill>
              </a:rPr>
              <a:t>approche </a:t>
            </a:r>
            <a:r>
              <a:rPr lang="fr-FR" sz="2035" b="1" i="1" dirty="0">
                <a:solidFill>
                  <a:srgbClr val="F49100"/>
                </a:solidFill>
              </a:rPr>
              <a:t>systémique</a:t>
            </a:r>
            <a:r>
              <a:rPr lang="fr-FR" sz="2035" b="1" dirty="0">
                <a:solidFill>
                  <a:srgbClr val="F49100"/>
                </a:solidFill>
              </a:rPr>
              <a:t> et </a:t>
            </a:r>
            <a:r>
              <a:rPr lang="fr-FR" sz="2035" b="1" i="1" dirty="0">
                <a:solidFill>
                  <a:srgbClr val="F49100"/>
                </a:solidFill>
              </a:rPr>
              <a:t>méthodique</a:t>
            </a:r>
            <a:r>
              <a:rPr lang="fr-FR" sz="2035" b="1" dirty="0">
                <a:solidFill>
                  <a:srgbClr val="F49100"/>
                </a:solidFill>
              </a:rPr>
              <a:t> </a:t>
            </a:r>
            <a:r>
              <a:rPr lang="fr-FR" sz="2035" dirty="0"/>
              <a:t>visant à</a:t>
            </a:r>
            <a:r>
              <a:rPr lang="fr-FR" sz="2035" b="1" dirty="0"/>
              <a:t> </a:t>
            </a:r>
            <a:r>
              <a:rPr lang="fr-FR" sz="2035" b="1" dirty="0">
                <a:solidFill>
                  <a:srgbClr val="00B050"/>
                </a:solidFill>
              </a:rPr>
              <a:t>l'amélioration continue </a:t>
            </a:r>
            <a:r>
              <a:rPr lang="fr-FR" sz="2035" dirty="0"/>
              <a:t>de son </a:t>
            </a:r>
            <a:r>
              <a:rPr lang="fr-FR" sz="2035" b="1" dirty="0">
                <a:solidFill>
                  <a:srgbClr val="0070C0"/>
                </a:solidFill>
              </a:rPr>
              <a:t>efficacité énergétique</a:t>
            </a:r>
          </a:p>
          <a:p>
            <a:pPr marL="348901" lvl="1" indent="-348901">
              <a:spcBef>
                <a:spcPct val="50000"/>
              </a:spcBef>
              <a:buSzTx/>
              <a:buFont typeface="Wingdings" pitchFamily="2" charset="2"/>
              <a:buChar char="n"/>
            </a:pPr>
            <a:endParaRPr lang="fr-FR" sz="2035" b="1" dirty="0"/>
          </a:p>
          <a:p>
            <a:pPr marL="348901" lvl="1" indent="-348901">
              <a:spcBef>
                <a:spcPct val="50000"/>
              </a:spcBef>
              <a:buSzTx/>
              <a:buFont typeface="Wingdings" pitchFamily="2" charset="2"/>
              <a:buChar char="n"/>
            </a:pPr>
            <a:r>
              <a:rPr lang="fr-FR" sz="2035" dirty="0"/>
              <a:t>permettre de développer et de mettre en œuvre une </a:t>
            </a:r>
            <a:r>
              <a:rPr lang="fr-FR" sz="2035" b="1" dirty="0">
                <a:solidFill>
                  <a:srgbClr val="FF00FF"/>
                </a:solidFill>
              </a:rPr>
              <a:t>politique énergétique </a:t>
            </a:r>
            <a:r>
              <a:rPr lang="fr-FR" sz="2035" dirty="0"/>
              <a:t>et des </a:t>
            </a:r>
            <a:r>
              <a:rPr lang="fr-FR" sz="2035" b="1" dirty="0">
                <a:solidFill>
                  <a:srgbClr val="7030A0"/>
                </a:solidFill>
              </a:rPr>
              <a:t>objectifs</a:t>
            </a:r>
            <a:r>
              <a:rPr lang="fr-FR" sz="2035" dirty="0"/>
              <a:t> prenant en compte les </a:t>
            </a:r>
            <a:r>
              <a:rPr lang="fr-FR" sz="2035" b="1" i="1" dirty="0"/>
              <a:t>exigences légales et autres exigences </a:t>
            </a:r>
            <a:r>
              <a:rPr lang="fr-FR" sz="2035" dirty="0"/>
              <a:t>et </a:t>
            </a:r>
            <a:r>
              <a:rPr lang="fr-FR" sz="2035" b="1" i="1" dirty="0"/>
              <a:t>les usages énergétiques significatifs.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4229" y="1764029"/>
            <a:ext cx="7367812" cy="69778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fr-FR" altLang="zh-TW" sz="2442">
                <a:ea typeface="PMingLiU" pitchFamily="18" charset="-120"/>
              </a:rPr>
              <a:t>L’ ISO 50001 exige que l’amélioration continue de la performance énergétique passe par 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34228" y="2461809"/>
            <a:ext cx="7582706" cy="41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35" dirty="0">
                <a:solidFill>
                  <a:srgbClr val="000000"/>
                </a:solidFill>
                <a:latin typeface="Times New Roman" charset="0"/>
              </a:rPr>
              <a:t> </a:t>
            </a:r>
          </a:p>
          <a:p>
            <a:pPr marL="348901" indent="-348901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>
                <a:srgbClr val="FF3F00"/>
              </a:buClr>
              <a:buFont typeface="Wingdings" pitchFamily="2" charset="2"/>
              <a:buChar char="n"/>
              <a:defRPr/>
            </a:pPr>
            <a:r>
              <a:rPr lang="fr-FR" altLang="zh-TW" sz="2035" dirty="0">
                <a:solidFill>
                  <a:srgbClr val="000000"/>
                </a:solidFill>
                <a:ea typeface="新細明體" pitchFamily="18" charset="-120"/>
              </a:rPr>
              <a:t>Des plans d’actions énergétiques</a:t>
            </a:r>
          </a:p>
          <a:p>
            <a:pPr marL="348901" indent="-348901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>
                <a:srgbClr val="FF3F00"/>
              </a:buClr>
              <a:buFont typeface="Wingdings" pitchFamily="2" charset="2"/>
              <a:buChar char="n"/>
              <a:defRPr/>
            </a:pPr>
            <a:r>
              <a:rPr lang="fr-FR" altLang="zh-TW" sz="2035" dirty="0">
                <a:solidFill>
                  <a:srgbClr val="000000"/>
                </a:solidFill>
                <a:ea typeface="新細明體" pitchFamily="18" charset="-120"/>
              </a:rPr>
              <a:t>Des revues énergétiques</a:t>
            </a:r>
          </a:p>
          <a:p>
            <a:pPr marL="348901" indent="-348901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>
                <a:srgbClr val="FF3F00"/>
              </a:buClr>
              <a:buFont typeface="Wingdings" pitchFamily="2" charset="2"/>
              <a:buChar char="n"/>
              <a:defRPr/>
            </a:pPr>
            <a:r>
              <a:rPr lang="fr-FR" altLang="zh-TW" sz="2035" dirty="0">
                <a:solidFill>
                  <a:srgbClr val="000000"/>
                </a:solidFill>
                <a:ea typeface="新細明體" pitchFamily="18" charset="-120"/>
              </a:rPr>
              <a:t>Des consommations énergétiques de référence</a:t>
            </a:r>
          </a:p>
          <a:p>
            <a:pPr marL="348901" indent="-348901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>
                <a:srgbClr val="FF3F00"/>
              </a:buClr>
              <a:buFont typeface="Wingdings" pitchFamily="2" charset="2"/>
              <a:buChar char="n"/>
              <a:defRPr/>
            </a:pPr>
            <a:r>
              <a:rPr lang="fr-FR" altLang="zh-TW" sz="2035" dirty="0">
                <a:solidFill>
                  <a:srgbClr val="000000"/>
                </a:solidFill>
                <a:ea typeface="新細明體" pitchFamily="18" charset="-120"/>
              </a:rPr>
              <a:t>Des indicateurs de performance énergétique</a:t>
            </a:r>
            <a:endParaRPr lang="fr-FR" altLang="zh-TW" sz="2442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49123" y="678595"/>
            <a:ext cx="6820017" cy="683470"/>
          </a:xfrm>
          <a:noFill/>
          <a:ln>
            <a:noFill/>
          </a:ln>
        </p:spPr>
        <p:txBody>
          <a:bodyPr/>
          <a:lstStyle/>
          <a:p>
            <a:r>
              <a:rPr lang="fr-FR" altLang="zh-TW" b="1" dirty="0" smtClean="0">
                <a:solidFill>
                  <a:schemeClr val="tx1"/>
                </a:solidFill>
              </a:rPr>
              <a:t>Amélioration continue</a:t>
            </a:r>
          </a:p>
        </p:txBody>
      </p:sp>
    </p:spTree>
    <p:extLst>
      <p:ext uri="{BB962C8B-B14F-4D97-AF65-F5344CB8AC3E}">
        <p14:creationId xmlns:p14="http://schemas.microsoft.com/office/powerpoint/2010/main" val="2032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679" y="678595"/>
            <a:ext cx="7054357" cy="852842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altLang="zh-TW" b="1" dirty="0" smtClean="0">
                <a:solidFill>
                  <a:schemeClr val="tx1"/>
                </a:solidFill>
              </a:rPr>
              <a:t>Détermination d’un </a:t>
            </a:r>
            <a:br>
              <a:rPr lang="fr-FR" altLang="zh-TW" b="1" dirty="0" smtClean="0">
                <a:solidFill>
                  <a:schemeClr val="tx1"/>
                </a:solidFill>
              </a:rPr>
            </a:br>
            <a:r>
              <a:rPr lang="fr-FR" altLang="zh-TW" b="1" dirty="0" smtClean="0">
                <a:solidFill>
                  <a:schemeClr val="tx1"/>
                </a:solidFill>
              </a:rPr>
              <a:t>Système de Management de l’Energie</a:t>
            </a:r>
          </a:p>
        </p:txBody>
      </p:sp>
      <p:sp>
        <p:nvSpPr>
          <p:cNvPr id="614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619" y="2167837"/>
            <a:ext cx="2871184" cy="822153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1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Définir 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domaine d’application</a:t>
            </a:r>
          </a:p>
        </p:txBody>
      </p:sp>
      <p:sp>
        <p:nvSpPr>
          <p:cNvPr id="614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619" y="4115805"/>
            <a:ext cx="2871184" cy="82215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2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Etablir une politique</a:t>
            </a:r>
          </a:p>
        </p:txBody>
      </p:sp>
      <p:sp>
        <p:nvSpPr>
          <p:cNvPr id="614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619" y="5903867"/>
            <a:ext cx="2871184" cy="82215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 dirty="0">
                <a:solidFill>
                  <a:srgbClr val="FFFFFF"/>
                </a:solidFill>
                <a:ea typeface="PMingLiU" pitchFamily="18" charset="-120"/>
              </a:rPr>
              <a:t>3 Mettre en œuvre un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 dirty="0">
                <a:solidFill>
                  <a:srgbClr val="FFFFFF"/>
                </a:solidFill>
                <a:ea typeface="PMingLiU" pitchFamily="18" charset="-120"/>
              </a:rPr>
              <a:t> plan énergétique</a:t>
            </a:r>
          </a:p>
        </p:txBody>
      </p:sp>
      <p:sp>
        <p:nvSpPr>
          <p:cNvPr id="6150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47068" y="5978167"/>
            <a:ext cx="3090927" cy="822152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4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Développer et maintenir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une revue énergétique</a:t>
            </a:r>
          </a:p>
        </p:txBody>
      </p:sp>
      <p:sp>
        <p:nvSpPr>
          <p:cNvPr id="6151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09851" y="4937959"/>
            <a:ext cx="2871184" cy="822152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5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Etablir 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consommations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de référence</a:t>
            </a:r>
            <a:endParaRPr lang="en-US" altLang="zh-TW" sz="1832" b="1">
              <a:solidFill>
                <a:srgbClr val="FFFFFF"/>
              </a:solidFill>
              <a:ea typeface="PMingLiU" pitchFamily="18" charset="-120"/>
            </a:endParaRPr>
          </a:p>
        </p:txBody>
      </p:sp>
      <p:sp>
        <p:nvSpPr>
          <p:cNvPr id="6152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26036" y="3293655"/>
            <a:ext cx="3754999" cy="822152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6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Définir les objectifs, cibles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et plans d’actions</a:t>
            </a:r>
          </a:p>
        </p:txBody>
      </p:sp>
      <p:sp>
        <p:nvSpPr>
          <p:cNvPr id="6153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15107" y="2020853"/>
            <a:ext cx="2871185" cy="82215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32" b="1">
                <a:solidFill>
                  <a:srgbClr val="FFFFFF"/>
                </a:solidFill>
                <a:ea typeface="PMingLiU" pitchFamily="18" charset="-120"/>
              </a:rPr>
              <a:t>7 </a:t>
            </a: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Etablir des contrôles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1832" b="1">
                <a:solidFill>
                  <a:srgbClr val="FFFFFF"/>
                </a:solidFill>
                <a:ea typeface="PMingLiU" pitchFamily="18" charset="-120"/>
              </a:rPr>
              <a:t> opérationnels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449328" y="3293655"/>
            <a:ext cx="644683" cy="55887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449328" y="5201241"/>
            <a:ext cx="644683" cy="55887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-5400000">
            <a:off x="3781764" y="6208247"/>
            <a:ext cx="644476" cy="55904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5400000">
            <a:off x="3781764" y="2137867"/>
            <a:ext cx="644476" cy="55904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10800000">
            <a:off x="7786292" y="4379089"/>
            <a:ext cx="644683" cy="27943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8115905" y="5987858"/>
            <a:ext cx="878967" cy="57340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rot="-5400000">
            <a:off x="8115237" y="2247701"/>
            <a:ext cx="878685" cy="5735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42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221803" y="2989991"/>
            <a:ext cx="2404233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altLang="zh-TW" sz="1628" b="1" i="1">
                <a:solidFill>
                  <a:srgbClr val="FF0000"/>
                </a:solidFill>
                <a:ea typeface="PMingLiU" pitchFamily="18" charset="-120"/>
              </a:rPr>
              <a:t>Revoir et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21766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horz" wrap="square" lIns="93037" tIns="46519" rIns="93037" bIns="46519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fr-FR" altLang="zh-TW" b="1" dirty="0" smtClean="0">
                <a:solidFill>
                  <a:schemeClr val="tx1"/>
                </a:solidFill>
              </a:rPr>
              <a:t>La Revue énergétique</a:t>
            </a:r>
            <a:endParaRPr lang="fr-FR" altLang="zh-TW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632" y="1728394"/>
            <a:ext cx="8444626" cy="4997623"/>
          </a:xfrm>
        </p:spPr>
        <p:txBody>
          <a:bodyPr/>
          <a:lstStyle/>
          <a:p>
            <a:r>
              <a:rPr lang="fr-FR" sz="1628" b="1" dirty="0"/>
              <a:t>analyser les usages et la consommation énergétiques </a:t>
            </a:r>
            <a:r>
              <a:rPr lang="fr-FR" sz="1628" dirty="0"/>
              <a:t>: </a:t>
            </a:r>
          </a:p>
          <a:p>
            <a:pPr lvl="1"/>
            <a:r>
              <a:rPr lang="fr-FR" sz="1628" u="sng" dirty="0"/>
              <a:t>identifier</a:t>
            </a:r>
            <a:r>
              <a:rPr lang="fr-FR" sz="1628" dirty="0"/>
              <a:t> les sources d'énergie actuelles; </a:t>
            </a:r>
          </a:p>
          <a:p>
            <a:pPr lvl="1"/>
            <a:r>
              <a:rPr lang="fr-FR" sz="1628" u="sng" dirty="0"/>
              <a:t>évaluer</a:t>
            </a:r>
            <a:r>
              <a:rPr lang="fr-FR" sz="1628" dirty="0"/>
              <a:t> les usages et la consommation énergétiques passés et présents</a:t>
            </a:r>
          </a:p>
          <a:p>
            <a:pPr lvl="1"/>
            <a:endParaRPr lang="fr-FR" sz="1628" dirty="0"/>
          </a:p>
          <a:p>
            <a:r>
              <a:rPr lang="fr-FR" sz="1628" b="1" dirty="0"/>
              <a:t>Identifier</a:t>
            </a:r>
            <a:r>
              <a:rPr lang="fr-FR" sz="1628" dirty="0"/>
              <a:t> </a:t>
            </a:r>
            <a:r>
              <a:rPr lang="fr-FR" sz="1628" b="1" dirty="0"/>
              <a:t>les secteurs d'usage énergétique significatifs</a:t>
            </a:r>
            <a:r>
              <a:rPr lang="fr-FR" sz="1628" dirty="0"/>
              <a:t> :  </a:t>
            </a:r>
          </a:p>
          <a:p>
            <a:pPr lvl="1"/>
            <a:r>
              <a:rPr lang="fr-FR" sz="1628" u="sng" dirty="0"/>
              <a:t>identifier</a:t>
            </a:r>
            <a:r>
              <a:rPr lang="fr-FR" sz="1628" dirty="0"/>
              <a:t> les installations, équipements, systèmes, procédés, personnels et tout facteur pertinent </a:t>
            </a:r>
            <a:r>
              <a:rPr lang="fr-FR" sz="1628" u="sng" dirty="0"/>
              <a:t>ayant un impact significatif sur les usages et la consommation énergétiques</a:t>
            </a:r>
            <a:endParaRPr lang="fr-FR" sz="1628" dirty="0"/>
          </a:p>
          <a:p>
            <a:pPr lvl="1"/>
            <a:r>
              <a:rPr lang="fr-FR" sz="1628" u="sng" dirty="0"/>
              <a:t>déterminer</a:t>
            </a:r>
            <a:r>
              <a:rPr lang="fr-FR" sz="1628" dirty="0"/>
              <a:t> la </a:t>
            </a:r>
            <a:r>
              <a:rPr lang="fr-FR" sz="1628" u="sng" dirty="0"/>
              <a:t>performance énergétique actuelle</a:t>
            </a:r>
            <a:r>
              <a:rPr lang="fr-FR" sz="1628" dirty="0"/>
              <a:t> des installations, équipements, systèmes et procédés liés aux usages énergétiques significatifs identifiés</a:t>
            </a:r>
          </a:p>
          <a:p>
            <a:pPr lvl="1"/>
            <a:r>
              <a:rPr lang="fr-FR" sz="1628" u="sng" dirty="0"/>
              <a:t>estimer</a:t>
            </a:r>
            <a:r>
              <a:rPr lang="fr-FR" sz="1628" dirty="0"/>
              <a:t> les usages et la consommation énergétiques </a:t>
            </a:r>
            <a:r>
              <a:rPr lang="fr-FR" sz="1628" u="sng" dirty="0"/>
              <a:t>futurs</a:t>
            </a:r>
          </a:p>
          <a:p>
            <a:pPr lvl="1"/>
            <a:endParaRPr lang="fr-FR" sz="1628" u="sng" dirty="0"/>
          </a:p>
          <a:p>
            <a:r>
              <a:rPr lang="fr-FR" sz="1628" u="sng" dirty="0"/>
              <a:t>identifier</a:t>
            </a:r>
            <a:r>
              <a:rPr lang="fr-FR" sz="1628" dirty="0"/>
              <a:t>, </a:t>
            </a:r>
            <a:r>
              <a:rPr lang="fr-FR" sz="1628" u="sng" dirty="0"/>
              <a:t>hiérarchiser</a:t>
            </a:r>
            <a:r>
              <a:rPr lang="fr-FR" sz="1628" dirty="0"/>
              <a:t> et </a:t>
            </a:r>
            <a:r>
              <a:rPr lang="fr-FR" sz="1628" u="sng" dirty="0"/>
              <a:t>enregistrer</a:t>
            </a:r>
            <a:r>
              <a:rPr lang="fr-FR" sz="1628" dirty="0"/>
              <a:t> </a:t>
            </a:r>
            <a:r>
              <a:rPr lang="fr-FR" sz="1628" b="1" dirty="0"/>
              <a:t>les potentiels d'amélioration de la performance énergétique.</a:t>
            </a:r>
          </a:p>
        </p:txBody>
      </p:sp>
    </p:spTree>
    <p:extLst>
      <p:ext uri="{BB962C8B-B14F-4D97-AF65-F5344CB8AC3E}">
        <p14:creationId xmlns:p14="http://schemas.microsoft.com/office/powerpoint/2010/main" val="1664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68" y="859365"/>
            <a:ext cx="7734046" cy="62720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81065" y="1097532"/>
            <a:ext cx="3432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Déroulé de l’accompagnement</a:t>
            </a:r>
          </a:p>
          <a:p>
            <a:r>
              <a:rPr lang="fr-FR" sz="2800" b="1" dirty="0" smtClean="0"/>
              <a:t>à la certification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341005" y="3276410"/>
            <a:ext cx="2938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Audit et</a:t>
            </a:r>
          </a:p>
          <a:p>
            <a:r>
              <a:rPr lang="fr-FR" sz="2800" b="1" dirty="0" smtClean="0"/>
              <a:t>Certification </a:t>
            </a:r>
          </a:p>
          <a:p>
            <a:r>
              <a:rPr lang="fr-FR" sz="2800" b="1" dirty="0" smtClean="0"/>
              <a:t>par  SGS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373208" y="5011416"/>
            <a:ext cx="3432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Bénéfices Techniques</a:t>
            </a:r>
          </a:p>
          <a:p>
            <a:r>
              <a:rPr lang="fr-FR" sz="2800" b="1" dirty="0" smtClean="0"/>
              <a:t>Financements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22" y="3679256"/>
            <a:ext cx="1353498" cy="6322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002" y="399857"/>
            <a:ext cx="1638300" cy="7905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39" y="5745615"/>
            <a:ext cx="1638300" cy="790575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 rot="18998809">
            <a:off x="2782329" y="5138492"/>
            <a:ext cx="509288" cy="349894"/>
            <a:chOff x="885371" y="5414696"/>
            <a:chExt cx="1286207" cy="554821"/>
          </a:xfrm>
          <a:solidFill>
            <a:srgbClr val="4D4D4D"/>
          </a:solidFill>
        </p:grpSpPr>
        <p:sp>
          <p:nvSpPr>
            <p:cNvPr id="13" name="Chevron 12"/>
            <p:cNvSpPr/>
            <p:nvPr/>
          </p:nvSpPr>
          <p:spPr>
            <a:xfrm>
              <a:off x="885371" y="5428343"/>
              <a:ext cx="508000" cy="5411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1271251" y="5428343"/>
              <a:ext cx="508000" cy="5411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1663578" y="5414696"/>
              <a:ext cx="508000" cy="5411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5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étapes de la Certification ISO 50001</a:t>
            </a:r>
            <a:br>
              <a:rPr lang="fr-FR" dirty="0" smtClean="0"/>
            </a:br>
            <a:r>
              <a:rPr lang="fr-FR" dirty="0" smtClean="0"/>
              <a:t>Cas client CEMOI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366" y="1948191"/>
            <a:ext cx="8517892" cy="4777826"/>
          </a:xfrm>
        </p:spPr>
        <p:txBody>
          <a:bodyPr/>
          <a:lstStyle/>
          <a:p>
            <a:r>
              <a:rPr lang="fr-FR" dirty="0" smtClean="0"/>
              <a:t>Périmètre: 1 site de production de 189 personnes</a:t>
            </a:r>
          </a:p>
          <a:p>
            <a:r>
              <a:rPr lang="fr-FR" dirty="0" smtClean="0"/>
              <a:t>Surface totale du site: 55000 m2</a:t>
            </a:r>
          </a:p>
          <a:p>
            <a:r>
              <a:rPr lang="fr-FR" dirty="0" smtClean="0"/>
              <a:t>Sources d’énergie: combustibles liquides, combustibles gazeux, électricité, source secondaire (air comprimé)</a:t>
            </a:r>
          </a:p>
          <a:p>
            <a:r>
              <a:rPr lang="fr-FR" dirty="0" smtClean="0"/>
              <a:t>Usages énergétiques: 6 (systèmes de distribution, air conditionné, station de traitement des eaux, chauffage des locaux, chauffage/refroidissement de </a:t>
            </a:r>
            <a:r>
              <a:rPr lang="fr-FR" dirty="0" err="1" smtClean="0"/>
              <a:t>process</a:t>
            </a:r>
            <a:r>
              <a:rPr lang="fr-FR" dirty="0" smtClean="0"/>
              <a:t>, air comprimé)</a:t>
            </a:r>
          </a:p>
          <a:p>
            <a:r>
              <a:rPr lang="fr-FR" dirty="0"/>
              <a:t>Facteurs de dimensionnement (durée) d’un audit initial de certification</a:t>
            </a:r>
          </a:p>
          <a:p>
            <a:pPr lvl="1"/>
            <a:r>
              <a:rPr lang="fr-FR" dirty="0" smtClean="0"/>
              <a:t>Type d’activité</a:t>
            </a:r>
          </a:p>
          <a:p>
            <a:pPr lvl="1"/>
            <a:r>
              <a:rPr lang="fr-FR" dirty="0" smtClean="0"/>
              <a:t>Nombre de sites</a:t>
            </a:r>
          </a:p>
          <a:p>
            <a:pPr lvl="1"/>
            <a:r>
              <a:rPr lang="fr-FR" dirty="0" smtClean="0">
                <a:ea typeface="+mn-ea"/>
                <a:cs typeface="+mn-cs"/>
              </a:rPr>
              <a:t>Types d’usages énergétiques</a:t>
            </a:r>
          </a:p>
          <a:p>
            <a:pPr lvl="1"/>
            <a:r>
              <a:rPr lang="fr-FR" dirty="0" smtClean="0"/>
              <a:t>Effectif dédié au </a:t>
            </a:r>
            <a:r>
              <a:rPr lang="fr-FR" dirty="0" err="1" smtClean="0"/>
              <a:t>SMé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sz="2035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Dimensionnement d’un audit (règles sous accréditation)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combinaison des facteurs de dimensionnement permet d’obtenir un facteur de complexité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prise en compte de l’effectif réel de l’entreprise permet d’obtenir la durée d’audit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342" y="2973913"/>
            <a:ext cx="4762279" cy="9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620" y="4878825"/>
            <a:ext cx="7123166" cy="18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0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d’audit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Etape 1: Préparation et revue documentaire</a:t>
            </a:r>
          </a:p>
          <a:p>
            <a:pPr lvl="1"/>
            <a:r>
              <a:rPr lang="fr-FR" dirty="0" smtClean="0"/>
              <a:t>Obtenir les informations, documentations et connaissances nécessaires pour planifier l’audit de certification et mandater l’équipe d’audit</a:t>
            </a:r>
          </a:p>
          <a:p>
            <a:pPr lvl="1"/>
            <a:r>
              <a:rPr lang="fr-FR" dirty="0" smtClean="0"/>
              <a:t>Déterminer que le </a:t>
            </a:r>
            <a:r>
              <a:rPr lang="fr-FR" dirty="0" err="1" smtClean="0"/>
              <a:t>SMé</a:t>
            </a:r>
            <a:r>
              <a:rPr lang="fr-FR" dirty="0" smtClean="0"/>
              <a:t> est </a:t>
            </a:r>
            <a:r>
              <a:rPr lang="fr-FR" dirty="0" err="1" smtClean="0"/>
              <a:t>auditable</a:t>
            </a:r>
            <a:endParaRPr lang="fr-FR" dirty="0" smtClean="0"/>
          </a:p>
          <a:p>
            <a:pPr lvl="1"/>
            <a:r>
              <a:rPr lang="fr-FR" dirty="0" smtClean="0"/>
              <a:t>Fournir une opportunité de constats immédiats au client</a:t>
            </a:r>
          </a:p>
          <a:p>
            <a:r>
              <a:rPr lang="fr-FR" dirty="0" smtClean="0"/>
              <a:t>Etape 2: Audit de certification</a:t>
            </a:r>
          </a:p>
          <a:p>
            <a:pPr lvl="1"/>
            <a:r>
              <a:rPr lang="fr-FR" dirty="0" smtClean="0"/>
              <a:t>Evaluer la pertinence de l’identification, l’examen, l’évaluation et la gestion des usages énergétiques</a:t>
            </a:r>
          </a:p>
          <a:p>
            <a:pPr lvl="1"/>
            <a:r>
              <a:rPr lang="fr-FR" dirty="0" smtClean="0"/>
              <a:t>Confirmer que le client adhère à ses propres politiques, objectifs et procédures</a:t>
            </a:r>
          </a:p>
          <a:p>
            <a:pPr lvl="1"/>
            <a:r>
              <a:rPr lang="fr-FR" dirty="0" smtClean="0"/>
              <a:t>Déterminer si le </a:t>
            </a:r>
            <a:r>
              <a:rPr lang="fr-FR" dirty="0" err="1" smtClean="0"/>
              <a:t>SMé</a:t>
            </a:r>
            <a:r>
              <a:rPr lang="fr-FR" dirty="0" smtClean="0"/>
              <a:t> atteint la politique et les objectifs fixés par le client et les exigences de la norme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4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35" dirty="0"/>
              <a:t>Plan d’audit type sur site d’une entreprise mono site (1 jour/ 2 auditeurs)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23772" y="1801660"/>
          <a:ext cx="8718634" cy="47026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2456"/>
                <a:gridCol w="2564304"/>
                <a:gridCol w="5201874"/>
              </a:tblGrid>
              <a:tr h="4539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Durée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Processus ou service audité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Détails des exigences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r>
                        <a:rPr lang="fr-FR" sz="1400" baseline="0" dirty="0" smtClean="0"/>
                        <a:t> heure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Réunion d’ouverture/ Présentation des activités du site</a:t>
                      </a:r>
                      <a:endParaRPr lang="fr-FR" sz="1400" dirty="0" smtClean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646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4 heures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Management/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Présentation du système de management de l’énergie</a:t>
                      </a: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 et Politique énergétique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Responsabilité de la Direction et Représentant de la Direction (équipe énergie)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Objectifs, cibles et déploiement des actions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Planification énergétique, Revue Energétique, consommations de référence, indicateurs de performance énergétique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min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Maitrise des documents et des enregistrements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min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 du site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heure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œuvre et fonctionnement</a:t>
                      </a: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Achats d’énergie et de services énergétiques, de produits et d’équipements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1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heure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Exigences légales et autres exigences</a:t>
                      </a: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 de la veille et évaluation de la conformité aux exigences légales et autres exigences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d’audit type sur site d’une entreprise mono site (1 jour/ 2 auditeurs)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3772" y="2167988"/>
          <a:ext cx="8718634" cy="41457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2456"/>
                <a:gridCol w="2564304"/>
                <a:gridCol w="5201874"/>
              </a:tblGrid>
              <a:tr h="38541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Durée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Processus ou service audité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Détails des exigences</a:t>
                      </a:r>
                      <a:endParaRPr lang="fr-FR" sz="12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7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 heures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Déploiement du système de management associé aux usages énergétiques significatifs 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Déploiement de la politique Energétique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Maîtrise opérationnelle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de la documentation et maitrise des enregistrements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Programmes d’actions et indicateurs de performance 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des exigences légales et autres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interne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Surveillance, mesure et analyse, plan de comptage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1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 min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Amélioration continue</a:t>
                      </a: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Audits internes (planning + rapports)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conformités, Action Corrective et</a:t>
                      </a:r>
                      <a:r>
                        <a:rPr lang="fr-F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Action Préventive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 min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Ressources Humaines</a:t>
                      </a:r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Compétences, formation et sensibilisation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heure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Revue de</a:t>
                      </a:r>
                      <a:r>
                        <a:rPr lang="fr-FR" sz="1400" b="0" baseline="0" dirty="0" smtClean="0"/>
                        <a:t> management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Données d’entrée, Analyse, Données de sortie, Synthèse sur la performance, Détermination des nouveaux objectifs et indicateurs associés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8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heure</a:t>
                      </a:r>
                      <a:endParaRPr lang="fr-FR" sz="140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Réunion de clôture</a:t>
                      </a:r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93037" marR="93037" marT="46519" marB="46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cycle de certification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Validité du certificat: 3 ans</a:t>
            </a:r>
          </a:p>
          <a:p>
            <a:endParaRPr lang="fr-FR" dirty="0" smtClean="0"/>
          </a:p>
          <a:p>
            <a:r>
              <a:rPr lang="fr-FR" dirty="0" smtClean="0"/>
              <a:t>Surveillance du certificat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Audit de suivi 12 mois</a:t>
            </a:r>
          </a:p>
          <a:p>
            <a:pPr lvl="1"/>
            <a:r>
              <a:rPr lang="fr-FR" dirty="0" smtClean="0"/>
              <a:t>Audit de suivi 24 mois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1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bénéfices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13" y="3033486"/>
            <a:ext cx="8873349" cy="3672114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Chez CÉMOI, la démarche permet déjà 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</a:rPr>
              <a:t>d’économiser l’énergie </a:t>
            </a:r>
            <a:r>
              <a:rPr lang="fr-FR" sz="2000" dirty="0" smtClean="0">
                <a:latin typeface="Calibri" panose="020F0502020204030204" pitchFamily="34" charset="0"/>
              </a:rPr>
              <a:t>grâce à : </a:t>
            </a:r>
          </a:p>
          <a:p>
            <a:pPr>
              <a:buSzPct val="150000"/>
            </a:pPr>
            <a:r>
              <a:rPr lang="fr-FR" sz="2000" dirty="0" smtClean="0">
                <a:latin typeface="Calibri" panose="020F0502020204030204" pitchFamily="34" charset="0"/>
              </a:rPr>
              <a:t>l’optimisation de la performance énergétique des équipements et installation</a:t>
            </a:r>
          </a:p>
          <a:p>
            <a:pPr>
              <a:buSzPct val="150000"/>
            </a:pPr>
            <a:endParaRPr lang="fr-FR" sz="2000" dirty="0" smtClean="0">
              <a:latin typeface="Calibri" panose="020F0502020204030204" pitchFamily="34" charset="0"/>
            </a:endParaRP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anose="020F0502020204030204" pitchFamily="34" charset="0"/>
              </a:rPr>
              <a:t> de les </a:t>
            </a:r>
            <a:r>
              <a:rPr lang="fr-FR" sz="2400" b="1" dirty="0" smtClean="0">
                <a:latin typeface="Calibri" panose="020F0502020204030204" pitchFamily="34" charset="0"/>
              </a:rPr>
              <a:t>pérenniser l’amélioration </a:t>
            </a:r>
            <a:r>
              <a:rPr lang="fr-FR" sz="2000" dirty="0" smtClean="0">
                <a:latin typeface="Calibri" panose="020F0502020204030204" pitchFamily="34" charset="0"/>
              </a:rPr>
              <a:t>grâce à : </a:t>
            </a:r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La sensibilisation des collaborateurs et el suivi en « temps réel » de l’amélioration de la performance énergétique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>
                <a:solidFill>
                  <a:srgbClr val="3A3838">
                    <a:lumMod val="95000"/>
                    <a:lumOff val="5000"/>
                  </a:srgbClr>
                </a:solidFill>
              </a:rPr>
              <a:pPr/>
              <a:t>26</a:t>
            </a:fld>
            <a:endParaRPr lang="fr-FR">
              <a:solidFill>
                <a:srgbClr val="3A3838">
                  <a:lumMod val="95000"/>
                  <a:lumOff val="5000"/>
                </a:srgb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0545" y="1744558"/>
            <a:ext cx="90330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général, un SME =</a:t>
            </a:r>
          </a:p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2 à 5 % </a:t>
            </a:r>
            <a:r>
              <a:rPr lang="fr-FR" dirty="0" smtClean="0"/>
              <a:t>de réduction de la consommation énergétique annuelle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2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521" y="335410"/>
            <a:ext cx="8140243" cy="459735"/>
          </a:xfrm>
        </p:spPr>
        <p:txBody>
          <a:bodyPr/>
          <a:lstStyle/>
          <a:p>
            <a:r>
              <a:rPr lang="fr-FR" dirty="0" smtClean="0"/>
              <a:t>Principe de la solution de M&amp;V DEPLOYEE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27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65225"/>
            <a:ext cx="10101263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SW / HW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28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" y="1798494"/>
            <a:ext cx="9885074" cy="438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PREDICTION DE LA PERFORMANCE ENERGETIQUE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29</a:t>
            </a:fld>
            <a:endParaRPr lang="fr-FR"/>
          </a:p>
        </p:txBody>
      </p:sp>
      <p:pic>
        <p:nvPicPr>
          <p:cNvPr id="5" name="Picture 2" descr="Inline images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2135"/>
          <a:stretch/>
        </p:blipFill>
        <p:spPr bwMode="auto">
          <a:xfrm>
            <a:off x="1870404" y="1586754"/>
            <a:ext cx="8194861" cy="47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58608" y="1178831"/>
            <a:ext cx="474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Consommation électrique en fonction du temps</a:t>
            </a:r>
            <a:endParaRPr lang="fr-FR" b="1" dirty="0">
              <a:latin typeface="+mn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38077" y="1680884"/>
            <a:ext cx="2203757" cy="1239256"/>
            <a:chOff x="287926" y="1588503"/>
            <a:chExt cx="2203757" cy="123925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87926" y="1588503"/>
              <a:ext cx="1917392" cy="1239256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87926" y="1627429"/>
              <a:ext cx="2203757" cy="1200329"/>
              <a:chOff x="287926" y="1627429"/>
              <a:chExt cx="2203757" cy="1200329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287926" y="1627429"/>
                <a:ext cx="22037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latin typeface="+mn-lt"/>
                  </a:rPr>
                  <a:t>Consommation électrique :</a:t>
                </a:r>
              </a:p>
              <a:p>
                <a:endParaRPr lang="fr-FR" sz="800" b="1" dirty="0" smtClean="0">
                  <a:latin typeface="+mn-lt"/>
                </a:endParaRPr>
              </a:p>
              <a:p>
                <a:r>
                  <a:rPr lang="fr-FR" sz="1200" dirty="0">
                    <a:latin typeface="+mn-lt"/>
                  </a:rPr>
                  <a:t> </a:t>
                </a:r>
                <a:r>
                  <a:rPr lang="fr-FR" sz="1200" dirty="0" smtClean="0">
                    <a:latin typeface="+mn-lt"/>
                  </a:rPr>
                  <a:t>               réelle</a:t>
                </a:r>
              </a:p>
              <a:p>
                <a:endParaRPr lang="fr-FR" sz="800" dirty="0" smtClean="0">
                  <a:latin typeface="+mn-lt"/>
                </a:endParaRPr>
              </a:p>
              <a:p>
                <a:r>
                  <a:rPr lang="fr-FR" sz="1200" dirty="0">
                    <a:latin typeface="+mn-lt"/>
                  </a:rPr>
                  <a:t> </a:t>
                </a:r>
                <a:r>
                  <a:rPr lang="fr-FR" sz="1200" dirty="0" smtClean="0">
                    <a:latin typeface="+mn-lt"/>
                  </a:rPr>
                  <a:t>               théorique</a:t>
                </a:r>
              </a:p>
              <a:p>
                <a:r>
                  <a:rPr lang="fr-FR" sz="800" dirty="0">
                    <a:latin typeface="+mn-lt"/>
                  </a:rPr>
                  <a:t>	</a:t>
                </a:r>
                <a:endParaRPr lang="fr-FR" sz="800" dirty="0" smtClean="0">
                  <a:latin typeface="+mn-lt"/>
                </a:endParaRPr>
              </a:p>
              <a:p>
                <a:r>
                  <a:rPr lang="fr-FR" sz="1200" dirty="0" smtClean="0">
                    <a:latin typeface="+mn-lt"/>
                  </a:rPr>
                  <a:t>                prédite</a:t>
                </a:r>
                <a:endParaRPr lang="fr-FR" sz="1200" dirty="0">
                  <a:latin typeface="+mn-lt"/>
                </a:endParaRPr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>
                <a:off x="422350" y="2068386"/>
                <a:ext cx="391583" cy="0"/>
              </a:xfrm>
              <a:prstGeom prst="line">
                <a:avLst/>
              </a:prstGeom>
              <a:ln w="28575">
                <a:solidFill>
                  <a:srgbClr val="FF65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410318" y="2685060"/>
                <a:ext cx="391583" cy="0"/>
              </a:xfrm>
              <a:prstGeom prst="line">
                <a:avLst/>
              </a:prstGeom>
              <a:ln w="28575">
                <a:solidFill>
                  <a:srgbClr val="6C59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422350" y="2380260"/>
                <a:ext cx="391583" cy="0"/>
              </a:xfrm>
              <a:prstGeom prst="line">
                <a:avLst/>
              </a:prstGeom>
              <a:ln w="28575">
                <a:solidFill>
                  <a:srgbClr val="63B9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à coins arrondis 13"/>
          <p:cNvSpPr/>
          <p:nvPr/>
        </p:nvSpPr>
        <p:spPr>
          <a:xfrm>
            <a:off x="7544124" y="2256987"/>
            <a:ext cx="1116263" cy="324851"/>
          </a:xfrm>
          <a:prstGeom prst="wedgeRoundRectCallout">
            <a:avLst>
              <a:gd name="adj1" fmla="val -67963"/>
              <a:gd name="adj2" fmla="val 186344"/>
              <a:gd name="adj3" fmla="val 16667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Aujourd’hui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03883" y="3602069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n-lt"/>
              </a:rPr>
              <a:t>kWh</a:t>
            </a:r>
            <a:endParaRPr lang="fr-FR" sz="14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27219" y="607905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n-lt"/>
              </a:rPr>
              <a:t>Mois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Cémoi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89" y="2619926"/>
            <a:ext cx="2123581" cy="9808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61846" y="2118104"/>
            <a:ext cx="5661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6600"/>
                </a:solidFill>
              </a:rPr>
              <a:t>13</a:t>
            </a:r>
            <a:r>
              <a:rPr lang="fr-FR" sz="3200" dirty="0" smtClean="0"/>
              <a:t> </a:t>
            </a:r>
            <a:r>
              <a:rPr lang="fr-FR" dirty="0"/>
              <a:t>u</a:t>
            </a:r>
            <a:r>
              <a:rPr lang="fr-FR" dirty="0" smtClean="0"/>
              <a:t>sines et</a:t>
            </a:r>
            <a:r>
              <a:rPr lang="fr-FR" sz="3200" dirty="0" smtClean="0"/>
              <a:t> </a:t>
            </a: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3200" dirty="0" smtClean="0"/>
              <a:t> </a:t>
            </a:r>
            <a:r>
              <a:rPr lang="fr-FR" dirty="0" smtClean="0"/>
              <a:t>entrepôts à travers le monde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61846" y="3210520"/>
            <a:ext cx="37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</a:rPr>
              <a:t>3000</a:t>
            </a:r>
            <a:r>
              <a:rPr lang="fr-FR" sz="3200" dirty="0" smtClean="0"/>
              <a:t> </a:t>
            </a:r>
            <a:r>
              <a:rPr lang="fr-FR" dirty="0" smtClean="0"/>
              <a:t>personnes employées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461846" y="3810493"/>
            <a:ext cx="286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750 m€ </a:t>
            </a:r>
            <a:r>
              <a:rPr lang="fr-FR" dirty="0" smtClean="0"/>
              <a:t>de CA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2197" y="1374337"/>
            <a:ext cx="286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Le groupe </a:t>
            </a: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197" y="4734986"/>
            <a:ext cx="286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En France  </a:t>
            </a: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61846" y="4734986"/>
            <a:ext cx="3591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</a:rPr>
              <a:t>5</a:t>
            </a:r>
            <a:r>
              <a:rPr lang="fr-FR" sz="3200" dirty="0" smtClean="0"/>
              <a:t> </a:t>
            </a:r>
            <a:r>
              <a:rPr lang="fr-FR" dirty="0" smtClean="0"/>
              <a:t>sites de fabrications de chocolats</a:t>
            </a:r>
            <a:endParaRPr lang="fr-FR" sz="3200" dirty="0" smtClean="0"/>
          </a:p>
          <a:p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fr-FR" sz="3200" dirty="0" smtClean="0"/>
              <a:t> </a:t>
            </a:r>
            <a:r>
              <a:rPr lang="fr-FR" dirty="0" smtClean="0"/>
              <a:t>de confiseries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61846" y="1330609"/>
            <a:ext cx="63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fr-FR" sz="4000" baseline="30000" dirty="0" smtClean="0">
                <a:solidFill>
                  <a:schemeClr val="bg2">
                    <a:lumMod val="25000"/>
                  </a:schemeClr>
                </a:solidFill>
              </a:rPr>
              <a:t>er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dirty="0" smtClean="0"/>
              <a:t> </a:t>
            </a:r>
            <a:r>
              <a:rPr lang="fr-FR" sz="2400" dirty="0" smtClean="0"/>
              <a:t>fabriquant de chocolats en  France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2006" y="6063756"/>
            <a:ext cx="65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concernés par démarche d’efficacité énergétique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548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PREDICTION DE LA PERFORMANCE ENERGETIQUE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38557" y="1293489"/>
            <a:ext cx="764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Consommation électrique par tonne de produit fabriqué en fonction du temps</a:t>
            </a:r>
            <a:endParaRPr lang="fr-FR" b="1" dirty="0">
              <a:latin typeface="+mn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555950" y="1886477"/>
            <a:ext cx="10453210" cy="4456947"/>
            <a:chOff x="380910" y="1820283"/>
            <a:chExt cx="10453210" cy="4456947"/>
          </a:xfrm>
        </p:grpSpPr>
        <p:pic>
          <p:nvPicPr>
            <p:cNvPr id="7" name="Picture 2" descr="Inline images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" t="10127" b="7544"/>
            <a:stretch/>
          </p:blipFill>
          <p:spPr bwMode="auto">
            <a:xfrm>
              <a:off x="1192579" y="1820283"/>
              <a:ext cx="9641541" cy="430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380910" y="3623694"/>
              <a:ext cx="838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kWh/ton</a:t>
              </a:r>
              <a:endParaRPr lang="fr-FR" sz="1400" dirty="0">
                <a:latin typeface="+mn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49307" y="5969453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Années</a:t>
              </a:r>
              <a:endParaRPr lang="fr-FR" sz="1400" dirty="0">
                <a:latin typeface="+mn-lt"/>
              </a:endParaRP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7487903" y="4361468"/>
            <a:ext cx="1116263" cy="324851"/>
          </a:xfrm>
          <a:prstGeom prst="wedgeRoundRectCallout">
            <a:avLst>
              <a:gd name="adj1" fmla="val -67963"/>
              <a:gd name="adj2" fmla="val 186344"/>
              <a:gd name="adj3" fmla="val 16667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Aujourd’hui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76454" y="2130983"/>
            <a:ext cx="2203757" cy="892552"/>
            <a:chOff x="1713314" y="2570120"/>
            <a:chExt cx="2203757" cy="892552"/>
          </a:xfrm>
        </p:grpSpPr>
        <p:sp>
          <p:nvSpPr>
            <p:cNvPr id="12" name="ZoneTexte 11"/>
            <p:cNvSpPr txBox="1"/>
            <p:nvPr/>
          </p:nvSpPr>
          <p:spPr>
            <a:xfrm>
              <a:off x="1713314" y="2570120"/>
              <a:ext cx="2203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+mn-lt"/>
                </a:rPr>
                <a:t>Légende :</a:t>
              </a:r>
            </a:p>
            <a:p>
              <a:endParaRPr lang="fr-FR" sz="800" b="1" dirty="0" smtClean="0">
                <a:latin typeface="+mn-lt"/>
              </a:endParaRPr>
            </a:p>
            <a:p>
              <a:r>
                <a:rPr lang="fr-FR" sz="1200" dirty="0">
                  <a:latin typeface="+mn-lt"/>
                </a:rPr>
                <a:t> </a:t>
              </a:r>
              <a:r>
                <a:rPr lang="fr-FR" sz="1200" dirty="0" smtClean="0">
                  <a:latin typeface="+mn-lt"/>
                </a:rPr>
                <a:t>               donnée réelle</a:t>
              </a:r>
            </a:p>
            <a:p>
              <a:r>
                <a:rPr lang="fr-FR" sz="800" dirty="0">
                  <a:latin typeface="+mn-lt"/>
                </a:rPr>
                <a:t>	</a:t>
              </a:r>
              <a:endParaRPr lang="fr-FR" sz="800" dirty="0" smtClean="0">
                <a:latin typeface="+mn-lt"/>
              </a:endParaRPr>
            </a:p>
            <a:p>
              <a:r>
                <a:rPr lang="fr-FR" sz="1200" dirty="0" smtClean="0">
                  <a:latin typeface="+mn-lt"/>
                </a:rPr>
                <a:t>                donnée prédite</a:t>
              </a:r>
              <a:endParaRPr lang="fr-FR" sz="1200" dirty="0">
                <a:latin typeface="+mn-lt"/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1847738" y="3011077"/>
              <a:ext cx="391583" cy="0"/>
            </a:xfrm>
            <a:prstGeom prst="line">
              <a:avLst/>
            </a:prstGeom>
            <a:ln w="28575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835706" y="3331917"/>
              <a:ext cx="391583" cy="0"/>
            </a:xfrm>
            <a:prstGeom prst="line">
              <a:avLst/>
            </a:prstGeom>
            <a:ln w="28575">
              <a:solidFill>
                <a:srgbClr val="6C59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à coins arrondis 14"/>
          <p:cNvSpPr/>
          <p:nvPr/>
        </p:nvSpPr>
        <p:spPr>
          <a:xfrm>
            <a:off x="776454" y="2118951"/>
            <a:ext cx="1667560" cy="892552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et financement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577" y="2177143"/>
            <a:ext cx="8946885" cy="468085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+mn-lt"/>
              </a:rPr>
              <a:t>Financement des travaux à hauteur de  </a:t>
            </a:r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70%</a:t>
            </a:r>
          </a:p>
          <a:p>
            <a:pPr algn="ctr"/>
            <a:r>
              <a:rPr lang="fr-FR" sz="1800" dirty="0" smtClean="0">
                <a:latin typeface="+mn-lt"/>
              </a:rPr>
              <a:t>Grâce au 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doublement des CEE </a:t>
            </a:r>
            <a:r>
              <a:rPr lang="fr-FR" sz="1800" dirty="0" smtClean="0">
                <a:latin typeface="+mn-lt"/>
              </a:rPr>
              <a:t>(Certificats d’Économies d’Énergie)</a:t>
            </a:r>
          </a:p>
          <a:p>
            <a:pPr algn="ctr"/>
            <a:endParaRPr lang="fr-FR" sz="1800" dirty="0">
              <a:latin typeface="+mn-lt"/>
            </a:endParaRPr>
          </a:p>
          <a:p>
            <a:pPr marL="711200" indent="-347663">
              <a:buSzPct val="150000"/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n-lt"/>
              </a:rPr>
              <a:t>Récupération de chaleur sur les 2 tours </a:t>
            </a:r>
            <a:r>
              <a:rPr lang="fr-FR" sz="2000" dirty="0" err="1" smtClean="0">
                <a:latin typeface="+mn-lt"/>
              </a:rPr>
              <a:t>aéro</a:t>
            </a:r>
            <a:r>
              <a:rPr lang="fr-FR" sz="2000" dirty="0" smtClean="0">
                <a:latin typeface="+mn-lt"/>
              </a:rPr>
              <a:t>-réfrigérants (échangeurs)</a:t>
            </a:r>
          </a:p>
          <a:p>
            <a:pPr marL="711200" indent="-347663">
              <a:buSzPct val="150000"/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n-lt"/>
              </a:rPr>
              <a:t>Réfection du poste froid </a:t>
            </a:r>
          </a:p>
          <a:p>
            <a:pPr marL="711200" indent="-347663">
              <a:buSzPct val="150000"/>
              <a:buNone/>
            </a:pPr>
            <a:r>
              <a:rPr lang="fr-FR" dirty="0">
                <a:latin typeface="+mn-lt"/>
              </a:rPr>
              <a:t>(condenseur frigorifique, moto-variateur asynchrone, BP/HP flottante, récupération de chaleur</a:t>
            </a:r>
            <a:r>
              <a:rPr lang="fr-FR" dirty="0" smtClean="0">
                <a:latin typeface="+mn-lt"/>
              </a:rPr>
              <a:t>)</a:t>
            </a:r>
            <a:endParaRPr lang="fr-FR" sz="2000" dirty="0" smtClean="0">
              <a:latin typeface="+mn-lt"/>
            </a:endParaRPr>
          </a:p>
          <a:p>
            <a:pPr marL="711200" indent="-347663">
              <a:buSzPct val="150000"/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n-lt"/>
              </a:rPr>
              <a:t>Variation de vitesse sur moteur asynchrone et synchrone froid</a:t>
            </a:r>
          </a:p>
          <a:p>
            <a:pPr marL="0" indent="0">
              <a:buSzPct val="150000"/>
              <a:buNone/>
            </a:pPr>
            <a:endParaRPr lang="fr-FR" sz="2000" dirty="0" smtClean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BHC ENERGY C’est…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32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19" y="5742844"/>
            <a:ext cx="2930442" cy="13230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46" y="5529183"/>
            <a:ext cx="2762250" cy="9334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264" y="2070718"/>
            <a:ext cx="1295689" cy="5279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62" y="1344219"/>
            <a:ext cx="811184" cy="4424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8397" y="1200689"/>
            <a:ext cx="393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bureau d’études composé de </a:t>
            </a:r>
            <a:r>
              <a:rPr lang="fr-FR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</a:t>
            </a:r>
            <a:r>
              <a:rPr lang="fr-FR" sz="3600" dirty="0" smtClean="0"/>
              <a:t> ingénieurs </a:t>
            </a:r>
            <a:r>
              <a:rPr lang="fr-FR" sz="2400" dirty="0" smtClean="0"/>
              <a:t>en efficacité énergétique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2398" y="3536743"/>
            <a:ext cx="26899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réseau de + de </a:t>
            </a: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fr-FR" sz="2000" dirty="0" smtClean="0"/>
              <a:t> </a:t>
            </a:r>
            <a:r>
              <a:rPr lang="fr-FR" sz="4000" dirty="0" smtClean="0"/>
              <a:t>experts </a:t>
            </a:r>
            <a:r>
              <a:rPr lang="fr-FR" sz="2000" dirty="0" smtClean="0"/>
              <a:t>spécialisés</a:t>
            </a:r>
          </a:p>
          <a:p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19133" y="1200689"/>
            <a:ext cx="30165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</a:t>
            </a:r>
            <a:r>
              <a:rPr lang="fr-FR" sz="3200" dirty="0" smtClean="0"/>
              <a:t>ingénieurs</a:t>
            </a:r>
            <a:r>
              <a:rPr lang="fr-FR" sz="2400" dirty="0" smtClean="0"/>
              <a:t> </a:t>
            </a:r>
            <a:r>
              <a:rPr lang="fr-FR" sz="3600" dirty="0" smtClean="0">
                <a:solidFill>
                  <a:srgbClr val="92D050"/>
                </a:solidFill>
              </a:rPr>
              <a:t>qualifiés</a:t>
            </a:r>
            <a:r>
              <a:rPr lang="fr-FR" sz="2400" dirty="0" smtClean="0"/>
              <a:t>  (audits et protocole IPMVP)</a:t>
            </a:r>
          </a:p>
          <a:p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115545" y="3026240"/>
            <a:ext cx="3151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sz="3600" dirty="0" smtClean="0"/>
              <a:t> filiale </a:t>
            </a:r>
            <a:r>
              <a:rPr lang="fr-FR" sz="2400" dirty="0" smtClean="0"/>
              <a:t>d’un groupe international</a:t>
            </a:r>
          </a:p>
          <a:p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174156" y="4477474"/>
            <a:ext cx="26899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membre actif </a:t>
            </a:r>
            <a:r>
              <a:rPr lang="fr-FR" sz="2000" dirty="0" smtClean="0"/>
              <a:t>du </a:t>
            </a:r>
          </a:p>
          <a:p>
            <a:r>
              <a:rPr lang="fr-FR" sz="2000" dirty="0" smtClean="0"/>
              <a:t>club des CEE du ATEE</a:t>
            </a:r>
          </a:p>
          <a:p>
            <a:endParaRPr lang="fr-FR" sz="20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397" y="4691608"/>
            <a:ext cx="7334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941" y="6635102"/>
            <a:ext cx="9324127" cy="49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PRESTATIONS D’ACCOMPAGNEMENT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0822" y="2688382"/>
            <a:ext cx="6687110" cy="6974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2000">
                <a:schemeClr val="bg1">
                  <a:lumMod val="85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09EA4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1914" y="2808572"/>
            <a:ext cx="566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FINANCEMENT DES ÉCONOMIES D’ÉNERGIE  &amp; CEE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021548" y="5741411"/>
            <a:ext cx="7016967" cy="697489"/>
            <a:chOff x="2607246" y="5952140"/>
            <a:chExt cx="6502320" cy="646333"/>
          </a:xfrm>
        </p:grpSpPr>
        <p:sp>
          <p:nvSpPr>
            <p:cNvPr id="8" name="Rectangle 7"/>
            <p:cNvSpPr/>
            <p:nvPr/>
          </p:nvSpPr>
          <p:spPr>
            <a:xfrm>
              <a:off x="2928901" y="5952140"/>
              <a:ext cx="6180665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338796" y="6089923"/>
              <a:ext cx="5393265" cy="37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VEILLE TECHNIQUE &amp; RÉGLEMENTAIRE</a:t>
              </a:r>
            </a:p>
          </p:txBody>
        </p:sp>
        <p:sp>
          <p:nvSpPr>
            <p:cNvPr id="10" name="Chevron 9"/>
            <p:cNvSpPr/>
            <p:nvPr/>
          </p:nvSpPr>
          <p:spPr>
            <a:xfrm flipH="1">
              <a:off x="2607246" y="5952142"/>
              <a:ext cx="699247" cy="646331"/>
            </a:xfrm>
            <a:prstGeom prst="chevron">
              <a:avLst/>
            </a:prstGeom>
            <a:solidFill>
              <a:srgbClr val="A5D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022185" y="5004018"/>
            <a:ext cx="7056853" cy="697731"/>
            <a:chOff x="2604721" y="5144097"/>
            <a:chExt cx="6539280" cy="646557"/>
          </a:xfrm>
        </p:grpSpPr>
        <p:sp>
          <p:nvSpPr>
            <p:cNvPr id="12" name="Rectangle 11"/>
            <p:cNvSpPr/>
            <p:nvPr/>
          </p:nvSpPr>
          <p:spPr>
            <a:xfrm>
              <a:off x="2963335" y="5144097"/>
              <a:ext cx="6180666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74825" y="5266886"/>
              <a:ext cx="5414681" cy="37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MESURE ET VÉRIFICATION</a:t>
              </a:r>
              <a:endPara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flipH="1">
              <a:off x="2604721" y="5144323"/>
              <a:ext cx="699247" cy="646331"/>
            </a:xfrm>
            <a:prstGeom prst="chevron">
              <a:avLst/>
            </a:prstGeom>
            <a:solidFill>
              <a:srgbClr val="B8D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6147" y="2947341"/>
            <a:ext cx="2899627" cy="2798802"/>
            <a:chOff x="229117" y="2687232"/>
            <a:chExt cx="2206342" cy="2202371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117" y="2687232"/>
              <a:ext cx="2206342" cy="220237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98321" y="3460122"/>
              <a:ext cx="1667934" cy="6565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+mj-lt"/>
                </a:rPr>
                <a:t>PERFORMANCE </a:t>
              </a:r>
            </a:p>
            <a:p>
              <a:pPr algn="ctr"/>
              <a:r>
                <a:rPr lang="fr-FR" b="1" dirty="0" smtClean="0">
                  <a:latin typeface="+mj-lt"/>
                </a:rPr>
                <a:t>ÉNERGÉTIQUE</a:t>
              </a:r>
              <a:endParaRPr lang="fr-FR" b="1" dirty="0">
                <a:latin typeface="+mj-lt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024860" y="4249874"/>
            <a:ext cx="7054128" cy="697730"/>
            <a:chOff x="2607245" y="4354547"/>
            <a:chExt cx="6536755" cy="646557"/>
          </a:xfrm>
        </p:grpSpPr>
        <p:sp>
          <p:nvSpPr>
            <p:cNvPr id="19" name="Rectangle 18"/>
            <p:cNvSpPr/>
            <p:nvPr/>
          </p:nvSpPr>
          <p:spPr>
            <a:xfrm>
              <a:off x="2963335" y="4354547"/>
              <a:ext cx="6180665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74252" y="4470790"/>
              <a:ext cx="5458082" cy="37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SYSTÈME DE MANAGEMENT DE L’ÉNERGIE - ISO 50001</a:t>
              </a:r>
            </a:p>
          </p:txBody>
        </p:sp>
        <p:sp>
          <p:nvSpPr>
            <p:cNvPr id="21" name="Chevron 20"/>
            <p:cNvSpPr/>
            <p:nvPr/>
          </p:nvSpPr>
          <p:spPr>
            <a:xfrm flipH="1">
              <a:off x="2607245" y="4354773"/>
              <a:ext cx="699247" cy="646331"/>
            </a:xfrm>
            <a:prstGeom prst="chevron">
              <a:avLst/>
            </a:prstGeom>
            <a:solidFill>
              <a:srgbClr val="1F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024231" y="1137249"/>
            <a:ext cx="7054806" cy="698291"/>
            <a:chOff x="2580858" y="1221741"/>
            <a:chExt cx="6537383" cy="647076"/>
          </a:xfrm>
        </p:grpSpPr>
        <p:sp>
          <p:nvSpPr>
            <p:cNvPr id="23" name="Rectangle 22"/>
            <p:cNvSpPr/>
            <p:nvPr/>
          </p:nvSpPr>
          <p:spPr>
            <a:xfrm>
              <a:off x="2937576" y="1221741"/>
              <a:ext cx="6180665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359912" y="1332449"/>
              <a:ext cx="5393266" cy="37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CONSEIL EN ACHAT D’ÉNERGIE</a:t>
              </a:r>
              <a:endPara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 flipH="1">
              <a:off x="2580858" y="1222486"/>
              <a:ext cx="699247" cy="646331"/>
            </a:xfrm>
            <a:prstGeom prst="chevron">
              <a:avLst/>
            </a:prstGeom>
            <a:solidFill>
              <a:srgbClr val="85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024232" y="1901511"/>
            <a:ext cx="7054806" cy="801629"/>
            <a:chOff x="2580859" y="1995153"/>
            <a:chExt cx="6571816" cy="742835"/>
          </a:xfrm>
        </p:grpSpPr>
        <p:sp>
          <p:nvSpPr>
            <p:cNvPr id="27" name="Rectangle 26"/>
            <p:cNvSpPr/>
            <p:nvPr/>
          </p:nvSpPr>
          <p:spPr>
            <a:xfrm>
              <a:off x="2937575" y="1995153"/>
              <a:ext cx="6215100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352491" y="2110541"/>
              <a:ext cx="5393266" cy="62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AUDIT ET DIAGNOSTIC ÉNERGÉTIQUE</a:t>
              </a:r>
              <a:r>
                <a:rPr lang="fr-FR" dirty="0" smtClean="0">
                  <a:solidFill>
                    <a:srgbClr val="309EA4"/>
                  </a:solidFill>
                  <a:latin typeface="+mj-lt"/>
                </a:rPr>
                <a:t/>
              </a:r>
              <a:br>
                <a:rPr lang="fr-FR" dirty="0" smtClean="0">
                  <a:solidFill>
                    <a:srgbClr val="309EA4"/>
                  </a:solidFill>
                  <a:latin typeface="+mj-lt"/>
                </a:rPr>
              </a:br>
              <a:endParaRPr lang="fr-FR" dirty="0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 flipH="1">
              <a:off x="2580859" y="1997908"/>
              <a:ext cx="699247" cy="646331"/>
            </a:xfrm>
            <a:prstGeom prst="chevron">
              <a:avLst/>
            </a:prstGeom>
            <a:solidFill>
              <a:srgbClr val="41C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346516" y="3479602"/>
            <a:ext cx="6669854" cy="6974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2000">
                <a:schemeClr val="bg1">
                  <a:lumMod val="85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09EA4"/>
              </a:solidFill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811914" y="3649439"/>
            <a:ext cx="58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ASSISTANCE A MAÎTRISE D’OUVRAGE- CPE</a:t>
            </a:r>
          </a:p>
        </p:txBody>
      </p:sp>
      <p:sp>
        <p:nvSpPr>
          <p:cNvPr id="32" name="Chevron 31"/>
          <p:cNvSpPr/>
          <p:nvPr/>
        </p:nvSpPr>
        <p:spPr>
          <a:xfrm flipH="1">
            <a:off x="3021548" y="2686054"/>
            <a:ext cx="754591" cy="697487"/>
          </a:xfrm>
          <a:prstGeom prst="chevron">
            <a:avLst/>
          </a:prstGeom>
          <a:solidFill>
            <a:srgbClr val="34A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09EA4"/>
              </a:solidFill>
              <a:latin typeface="+mj-lt"/>
            </a:endParaRPr>
          </a:p>
        </p:txBody>
      </p:sp>
      <p:sp>
        <p:nvSpPr>
          <p:cNvPr id="33" name="Chevron 32"/>
          <p:cNvSpPr/>
          <p:nvPr/>
        </p:nvSpPr>
        <p:spPr>
          <a:xfrm flipH="1">
            <a:off x="3022335" y="3480377"/>
            <a:ext cx="754591" cy="697487"/>
          </a:xfrm>
          <a:prstGeom prst="chevron">
            <a:avLst/>
          </a:prstGeom>
          <a:solidFill>
            <a:srgbClr val="309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09EA4"/>
              </a:solidFill>
              <a:latin typeface="+mj-lt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3021548" y="6518583"/>
            <a:ext cx="7016967" cy="697489"/>
            <a:chOff x="2607246" y="5952140"/>
            <a:chExt cx="6502320" cy="646333"/>
          </a:xfrm>
        </p:grpSpPr>
        <p:sp>
          <p:nvSpPr>
            <p:cNvPr id="35" name="Rectangle 34"/>
            <p:cNvSpPr/>
            <p:nvPr/>
          </p:nvSpPr>
          <p:spPr>
            <a:xfrm>
              <a:off x="2928901" y="5952140"/>
              <a:ext cx="6180665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2000">
                  <a:schemeClr val="bg1">
                    <a:lumMod val="8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338796" y="6089923"/>
              <a:ext cx="5393265" cy="37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FORMATION &amp; SENSIBILISATION</a:t>
              </a:r>
            </a:p>
          </p:txBody>
        </p:sp>
        <p:sp>
          <p:nvSpPr>
            <p:cNvPr id="37" name="Chevron 36"/>
            <p:cNvSpPr/>
            <p:nvPr/>
          </p:nvSpPr>
          <p:spPr>
            <a:xfrm flipH="1">
              <a:off x="2607246" y="5952142"/>
              <a:ext cx="699247" cy="646331"/>
            </a:xfrm>
            <a:prstGeom prst="chevron">
              <a:avLst/>
            </a:prstGeom>
            <a:solidFill>
              <a:srgbClr val="A5D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09EA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1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287" y="3978119"/>
            <a:ext cx="8763105" cy="3110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08287" y="5296835"/>
            <a:ext cx="8763105" cy="3110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00962" y="1724369"/>
            <a:ext cx="8763105" cy="311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VOCATION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962" y="1104665"/>
            <a:ext cx="8946885" cy="48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Répondre aux problématiques d’un ENERGY MANAGER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84082" y="1690113"/>
            <a:ext cx="8413380" cy="516788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75593" indent="-75593" algn="l" defTabSz="755934" rtl="0" eaLnBrk="1" latinLnBrk="0" hangingPunct="1">
              <a:lnSpc>
                <a:spcPct val="90000"/>
              </a:lnSpc>
              <a:spcBef>
                <a:spcPts val="992"/>
              </a:spcBef>
              <a:spcAft>
                <a:spcPts val="165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219221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370408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491357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42544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755934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6884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5393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6342" indent="-113390" algn="l" defTabSz="755934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Font typeface="Wingdings 3" pitchFamily="18" charset="2"/>
              <a:buChar char="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Problématiques économiques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Maîtriser, optimiser et sécuriser vos achats d’énergie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Diminuer la consommation énergétique de votre (vos) site(s) de x%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Définir des scenarii pluriannuels d’investissements d’efficacité énergétique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Mettre en œuvre des bouquets de travaux d’optimisation énergétique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Vérifier l’efficacité des actions engagées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Problématiques 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écologiques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Répondre aux contraintes règlementaires (GES, RSE, audits réglementaires…)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Améliorer votre image (réduire votre empreinte écologique)</a:t>
            </a:r>
          </a:p>
          <a:p>
            <a:pPr marL="0" indent="0" algn="just">
              <a:lnSpc>
                <a:spcPct val="100000"/>
              </a:lnSpc>
              <a:buFont typeface="Tw Cen MT" panose="020B0602020104020603" pitchFamily="34" charset="0"/>
              <a:buNone/>
            </a:pPr>
            <a:endParaRPr lang="fr-FR" sz="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Problématiques 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managériales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Sensibiliser votre personnel aux enjeux de l’efficacité énergétique</a:t>
            </a:r>
          </a:p>
          <a:p>
            <a:pPr marL="698500" lvl="1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Mettre en place une organisation permettant une amélioration continue de la performance énergétique (ISO 50001)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59" y="1366089"/>
            <a:ext cx="925097" cy="10276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5" y="3889564"/>
            <a:ext cx="650517" cy="3844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88" y="5056607"/>
            <a:ext cx="521203" cy="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3" r="7373"/>
          <a:stretch/>
        </p:blipFill>
        <p:spPr>
          <a:xfrm>
            <a:off x="820401" y="1982369"/>
            <a:ext cx="3937112" cy="3567851"/>
          </a:xfrm>
          <a:prstGeom prst="hexagon">
            <a:avLst/>
          </a:prstGeom>
        </p:spPr>
      </p:pic>
      <p:sp>
        <p:nvSpPr>
          <p:cNvPr id="6" name="Hexagone 5"/>
          <p:cNvSpPr/>
          <p:nvPr/>
        </p:nvSpPr>
        <p:spPr>
          <a:xfrm>
            <a:off x="2782851" y="1933730"/>
            <a:ext cx="4143095" cy="3616490"/>
          </a:xfrm>
          <a:prstGeom prst="hexagon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Hexagone 6"/>
          <p:cNvSpPr/>
          <p:nvPr/>
        </p:nvSpPr>
        <p:spPr>
          <a:xfrm>
            <a:off x="-1348032" y="1898183"/>
            <a:ext cx="4143095" cy="361649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Hexagone 7"/>
          <p:cNvSpPr/>
          <p:nvPr/>
        </p:nvSpPr>
        <p:spPr>
          <a:xfrm>
            <a:off x="6790161" y="2360000"/>
            <a:ext cx="3249338" cy="283633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Hexagone 8"/>
          <p:cNvSpPr/>
          <p:nvPr/>
        </p:nvSpPr>
        <p:spPr>
          <a:xfrm>
            <a:off x="4194420" y="918734"/>
            <a:ext cx="3193617" cy="278769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Hexagone 9"/>
          <p:cNvSpPr/>
          <p:nvPr/>
        </p:nvSpPr>
        <p:spPr>
          <a:xfrm>
            <a:off x="4163822" y="3849904"/>
            <a:ext cx="3249338" cy="2836333"/>
          </a:xfrm>
          <a:prstGeom prst="hex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436546" y="1529059"/>
            <a:ext cx="3007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www.bhcenergy.fr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7592" y="4365392"/>
            <a:ext cx="28617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Pierre Marie CLEMENT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+mj-lt"/>
              </a:rPr>
              <a:t>Directeur Technique et Innovation</a:t>
            </a:r>
          </a:p>
          <a:p>
            <a:pPr algn="ctr"/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+mj-lt"/>
              </a:rPr>
              <a:t>+33 (0)9 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72 38 32 06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+33 (</a:t>
            </a: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0)6 22 41 68 92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+mj-lt"/>
              </a:rPr>
              <a:t>pm.clement@bhcenergy.fr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35146" y="3270860"/>
            <a:ext cx="2454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Contactez-nous!</a:t>
            </a:r>
            <a:endParaRPr lang="fr-FR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Cémoi –site de bourbourg (59)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1067" y="1465746"/>
            <a:ext cx="436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La chocolaterie Bourbourg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3659" y="1877331"/>
            <a:ext cx="37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</a:rPr>
              <a:t>190</a:t>
            </a:r>
            <a:r>
              <a:rPr lang="fr-FR" sz="3200" dirty="0" smtClean="0"/>
              <a:t> </a:t>
            </a:r>
            <a:r>
              <a:rPr lang="fr-FR" dirty="0" smtClean="0"/>
              <a:t>personnes employées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65764" y="2485057"/>
            <a:ext cx="257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… M²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5" y="3409743"/>
            <a:ext cx="2513843" cy="23927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36" y="2631977"/>
            <a:ext cx="579425" cy="10938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43659" y="3178911"/>
            <a:ext cx="370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Certifié ISO 50 001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MAI 2014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498607" y="873719"/>
            <a:ext cx="7962212" cy="6086248"/>
            <a:chOff x="3498607" y="873719"/>
            <a:chExt cx="7962212" cy="608624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91"/>
            <a:stretch/>
          </p:blipFill>
          <p:spPr>
            <a:xfrm>
              <a:off x="6796077" y="3409743"/>
              <a:ext cx="2808827" cy="2466944"/>
            </a:xfrm>
            <a:prstGeom prst="hexagon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8496" y="907284"/>
              <a:ext cx="2846408" cy="2423886"/>
            </a:xfrm>
            <a:prstGeom prst="hexagon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66"/>
            <a:stretch/>
          </p:blipFill>
          <p:spPr>
            <a:xfrm>
              <a:off x="4695609" y="4683492"/>
              <a:ext cx="2566818" cy="2276475"/>
            </a:xfrm>
            <a:prstGeom prst="hexagon">
              <a:avLst/>
            </a:prstGeom>
          </p:spPr>
        </p:pic>
        <p:sp>
          <p:nvSpPr>
            <p:cNvPr id="15" name="Hexagone 14"/>
            <p:cNvSpPr/>
            <p:nvPr/>
          </p:nvSpPr>
          <p:spPr>
            <a:xfrm>
              <a:off x="3498607" y="4679436"/>
              <a:ext cx="2544900" cy="2278743"/>
            </a:xfrm>
            <a:prstGeom prst="hexagon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Hexagone 15"/>
            <p:cNvSpPr/>
            <p:nvPr/>
          </p:nvSpPr>
          <p:spPr>
            <a:xfrm>
              <a:off x="8375047" y="3370571"/>
              <a:ext cx="3085772" cy="2666588"/>
            </a:xfrm>
            <a:prstGeom prst="hexagon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Hexagone 16"/>
            <p:cNvSpPr/>
            <p:nvPr/>
          </p:nvSpPr>
          <p:spPr>
            <a:xfrm>
              <a:off x="8375047" y="873719"/>
              <a:ext cx="2544900" cy="2496738"/>
            </a:xfrm>
            <a:prstGeom prst="hexagon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59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de </a:t>
            </a:r>
            <a:r>
              <a:rPr lang="fr-FR" dirty="0" err="1" smtClean="0"/>
              <a:t>maturite</a:t>
            </a:r>
            <a:r>
              <a:rPr lang="fr-FR" dirty="0" smtClean="0"/>
              <a:t> d’une </a:t>
            </a:r>
            <a:r>
              <a:rPr lang="fr-FR" dirty="0" err="1" smtClean="0"/>
              <a:t>Demarche</a:t>
            </a:r>
            <a:r>
              <a:rPr lang="fr-FR" dirty="0" smtClean="0"/>
              <a:t> d’efficacité </a:t>
            </a:r>
            <a:r>
              <a:rPr lang="fr-FR" dirty="0" err="1" smtClean="0"/>
              <a:t>energétique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" y="2154425"/>
            <a:ext cx="9787685" cy="389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ndir un rectangle avec un coin diagonal 8"/>
          <p:cNvSpPr/>
          <p:nvPr/>
        </p:nvSpPr>
        <p:spPr>
          <a:xfrm>
            <a:off x="6092921" y="857934"/>
            <a:ext cx="3860799" cy="6000064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Une démarche qui s’inscrit dans la continuité DES démarches initiées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024" y="1481672"/>
            <a:ext cx="5516394" cy="5367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OBJECTIFS DE CÉMOI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Baisse de la consommation énergétique globale (</a:t>
            </a:r>
            <a:r>
              <a:rPr lang="fr-FR" sz="1800" b="1" dirty="0" smtClean="0">
                <a:latin typeface="+mn-lt"/>
              </a:rPr>
              <a:t>surtout du poste froid)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dirty="0">
                <a:latin typeface="+mn-lt"/>
              </a:rPr>
              <a:t> </a:t>
            </a:r>
            <a:r>
              <a:rPr lang="fr-FR" sz="1800" b="1" dirty="0" smtClean="0">
                <a:latin typeface="+mn-lt"/>
              </a:rPr>
              <a:t>Comprendre et maîtriser les consommations </a:t>
            </a:r>
            <a:r>
              <a:rPr lang="fr-FR" sz="1800" dirty="0" smtClean="0">
                <a:latin typeface="+mn-lt"/>
              </a:rPr>
              <a:t>du site (indicateurs fiables)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+mn-lt"/>
              </a:rPr>
              <a:t> </a:t>
            </a:r>
            <a:r>
              <a:rPr lang="fr-FR" sz="1800" b="1" dirty="0" smtClean="0">
                <a:latin typeface="+mn-lt"/>
              </a:rPr>
              <a:t>Identifier et financer les pistes d’amélioration </a:t>
            </a:r>
            <a:r>
              <a:rPr lang="fr-FR" sz="1800" dirty="0" smtClean="0">
                <a:latin typeface="+mn-lt"/>
              </a:rPr>
              <a:t>(techniques et managériales)</a:t>
            </a:r>
          </a:p>
          <a:p>
            <a:pPr marL="0" indent="0">
              <a:buNone/>
            </a:pPr>
            <a:endParaRPr lang="fr-FR" sz="1800" dirty="0">
              <a:latin typeface="+mn-lt"/>
            </a:endParaRPr>
          </a:p>
          <a:p>
            <a:pPr marL="0" lvl="0" indent="0">
              <a:buClr>
                <a:srgbClr val="309EA4"/>
              </a:buClr>
              <a:buNone/>
            </a:pPr>
            <a:r>
              <a:rPr lang="fr-FR" sz="2400" dirty="0" smtClean="0">
                <a:solidFill>
                  <a:srgbClr val="A2E0E4">
                    <a:lumMod val="50000"/>
                  </a:srgbClr>
                </a:solidFill>
                <a:latin typeface="Calibri" panose="020F0502020204030204"/>
              </a:rPr>
              <a:t>ORIGINE DE LA DÉMARCHE 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+mn-lt"/>
              </a:rPr>
              <a:t> Engagement développement durable (depuis 1980) et dans la performance énergétique (depuis 2009)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+mn-lt"/>
              </a:rPr>
              <a:t> </a:t>
            </a:r>
            <a:r>
              <a:rPr lang="fr-FR" sz="1800" b="1" dirty="0" smtClean="0">
                <a:latin typeface="+mn-lt"/>
              </a:rPr>
              <a:t>Fort engagement et implication  de la direction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b="1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Connaissance des exigences liées aux certifications (déjà ISO 9001)</a:t>
            </a:r>
          </a:p>
          <a:p>
            <a:pPr marL="261938" indent="-261938">
              <a:buSzPct val="150000"/>
              <a:buFont typeface="Wingdings" panose="05000000000000000000" pitchFamily="2" charset="2"/>
              <a:buChar char="§"/>
            </a:pP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opportunité de revoir la chaîne de production (réduction les consommations, obligation de substitution des R22)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fr-FR" sz="19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6114" y="857934"/>
            <a:ext cx="2173944" cy="1876468"/>
          </a:xfrm>
          <a:prstGeom prst="hexagon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22473" y="2912222"/>
            <a:ext cx="3601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« Nous nous sommes fixés un objectif global de réduction des consommations de </a:t>
            </a:r>
            <a:r>
              <a:rPr lang="fr-FR" sz="2800" b="1" i="1" dirty="0" smtClean="0"/>
              <a:t>33% </a:t>
            </a:r>
            <a:r>
              <a:rPr lang="fr-FR" sz="2000" i="1" dirty="0" smtClean="0"/>
              <a:t>sur un horizon de 5 ans »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79526" y="4387190"/>
            <a:ext cx="3601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« nous permet d’identifier </a:t>
            </a:r>
            <a:r>
              <a:rPr lang="fr-FR" sz="2000" b="1" i="1" dirty="0" smtClean="0"/>
              <a:t>des nouveaux bras de levier économique</a:t>
            </a:r>
            <a:r>
              <a:rPr lang="fr-FR" sz="2000" i="1" dirty="0" smtClean="0"/>
              <a:t> »</a:t>
            </a:r>
            <a:endParaRPr lang="fr-FR" sz="2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79526" y="5525711"/>
            <a:ext cx="368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« Avec le SME, CÉMOI s’inscrit dans une démarche de production durable </a:t>
            </a:r>
            <a:r>
              <a:rPr lang="fr-FR" sz="2000" b="1" i="1" dirty="0" smtClean="0"/>
              <a:t>: </a:t>
            </a:r>
            <a:r>
              <a:rPr lang="fr-FR" sz="2000" b="1" i="1" dirty="0" smtClean="0">
                <a:solidFill>
                  <a:schemeClr val="bg1"/>
                </a:solidFill>
              </a:rPr>
              <a:t>MOINS D’ÉNERGIE POUR PRODUIRE MIEUX</a:t>
            </a:r>
            <a:r>
              <a:rPr lang="fr-FR" sz="2000" i="1" dirty="0" smtClean="0"/>
              <a:t> »</a:t>
            </a:r>
            <a:endParaRPr lang="fr-FR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6308364" y="1549647"/>
            <a:ext cx="2037349" cy="118475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  <a:alpha val="3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08365" y="1549647"/>
            <a:ext cx="20373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Renaud CIVETTA</a:t>
            </a:r>
            <a:r>
              <a:rPr lang="fr-FR" dirty="0" smtClean="0">
                <a:solidFill>
                  <a:schemeClr val="bg1"/>
                </a:solidFill>
              </a:rPr>
              <a:t> Responsable technique de CÉMOI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807" y="899129"/>
            <a:ext cx="6556478" cy="584647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 du </a:t>
            </a:r>
            <a:r>
              <a:rPr lang="fr-FR" dirty="0" err="1" smtClean="0"/>
              <a:t>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88704" y="903569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88704" y="1726334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21710" y="2600874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44527" y="484495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1768" y="1730883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6299200" y="1223588"/>
            <a:ext cx="377369" cy="246743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>
            <a:off x="6284683" y="2091031"/>
            <a:ext cx="377369" cy="246743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>
            <a:off x="6275431" y="2889855"/>
            <a:ext cx="377369" cy="246743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rayée 13"/>
          <p:cNvSpPr/>
          <p:nvPr/>
        </p:nvSpPr>
        <p:spPr>
          <a:xfrm rot="16200000">
            <a:off x="4827989" y="5727511"/>
            <a:ext cx="377369" cy="246743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>
            <a:off x="802262" y="2023009"/>
            <a:ext cx="377369" cy="246743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8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Politique énergétique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0974" y="2780907"/>
            <a:ext cx="7632680" cy="3101428"/>
          </a:xfrm>
        </p:spPr>
        <p:txBody>
          <a:bodyPr>
            <a:normAutofit/>
          </a:bodyPr>
          <a:lstStyle/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Obj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1</a:t>
            </a:r>
            <a:r>
              <a:rPr lang="fr-FR" sz="2400" dirty="0">
                <a:latin typeface="Calibri" panose="020F0502020204030204" pitchFamily="34" charset="0"/>
              </a:rPr>
              <a:t> :   Réduire </a:t>
            </a:r>
            <a:r>
              <a:rPr lang="fr-FR" sz="2400" dirty="0" smtClean="0">
                <a:latin typeface="Calibri" panose="020F0502020204030204" pitchFamily="34" charset="0"/>
              </a:rPr>
              <a:t>l’empreinte </a:t>
            </a:r>
            <a:r>
              <a:rPr lang="fr-FR" sz="2400" dirty="0">
                <a:latin typeface="Calibri" panose="020F0502020204030204" pitchFamily="34" charset="0"/>
              </a:rPr>
              <a:t>sur </a:t>
            </a:r>
            <a:r>
              <a:rPr lang="fr-FR" sz="2400" dirty="0" smtClean="0">
                <a:latin typeface="Calibri" panose="020F0502020204030204" pitchFamily="34" charset="0"/>
              </a:rPr>
              <a:t>l’environnement</a:t>
            </a:r>
            <a:endParaRPr lang="fr-FR" sz="2400" dirty="0">
              <a:latin typeface="Calibri" panose="020F0502020204030204" pitchFamily="34" charset="0"/>
            </a:endParaRPr>
          </a:p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Obj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2</a:t>
            </a:r>
            <a:r>
              <a:rPr lang="fr-FR" sz="2400" dirty="0">
                <a:latin typeface="Calibri" panose="020F0502020204030204" pitchFamily="34" charset="0"/>
              </a:rPr>
              <a:t> :   Comprendre et maîtriser </a:t>
            </a:r>
            <a:r>
              <a:rPr lang="fr-FR" sz="2400" dirty="0" smtClean="0">
                <a:latin typeface="Calibri" panose="020F0502020204030204" pitchFamily="34" charset="0"/>
              </a:rPr>
              <a:t>les </a:t>
            </a:r>
            <a:r>
              <a:rPr lang="fr-FR" sz="2400" dirty="0">
                <a:latin typeface="Calibri" panose="020F0502020204030204" pitchFamily="34" charset="0"/>
              </a:rPr>
              <a:t>consommations </a:t>
            </a:r>
            <a:r>
              <a:rPr lang="fr-FR" sz="2400" dirty="0" smtClean="0">
                <a:latin typeface="Calibri" panose="020F0502020204030204" pitchFamily="34" charset="0"/>
              </a:rPr>
              <a:t>énergétiques</a:t>
            </a:r>
            <a:endParaRPr lang="fr-FR" sz="2000" dirty="0">
              <a:latin typeface="Calibri" panose="020F0502020204030204" pitchFamily="34" charset="0"/>
            </a:endParaRPr>
          </a:p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Obj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3</a:t>
            </a:r>
            <a:r>
              <a:rPr lang="fr-FR" sz="2400" dirty="0">
                <a:latin typeface="Calibri" panose="020F0502020204030204" pitchFamily="34" charset="0"/>
              </a:rPr>
              <a:t> :   Impliquer l’ensemble des acteurs internes et externes de l’usine dans </a:t>
            </a:r>
            <a:r>
              <a:rPr lang="fr-FR" sz="2400" dirty="0" smtClean="0">
                <a:latin typeface="Calibri" panose="020F0502020204030204" pitchFamily="34" charset="0"/>
              </a:rPr>
              <a:t>une démarche fédératrice</a:t>
            </a:r>
            <a:endParaRPr lang="fr-FR" sz="2400" dirty="0">
              <a:latin typeface="Calibri" panose="020F0502020204030204" pitchFamily="34" charset="0"/>
            </a:endParaRPr>
          </a:p>
          <a:p>
            <a:pPr marL="0" indent="0">
              <a:buSzPct val="15000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8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04797" y="1110543"/>
            <a:ext cx="914400" cy="5602515"/>
            <a:chOff x="217713" y="1110543"/>
            <a:chExt cx="914400" cy="5602515"/>
          </a:xfrm>
        </p:grpSpPr>
        <p:sp>
          <p:nvSpPr>
            <p:cNvPr id="15" name="Ellipse 14"/>
            <p:cNvSpPr/>
            <p:nvPr/>
          </p:nvSpPr>
          <p:spPr>
            <a:xfrm>
              <a:off x="217713" y="1110543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713" y="2206371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7713" y="3403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7713" y="4601229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7713" y="5798658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246740" y="109138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6740" y="218720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6740" y="33846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6740" y="458206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6740" y="577949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970" y="1133081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970" y="221808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0" y="338463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078" y="458206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078" y="5821196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95634" y="54209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491332" y="1076346"/>
            <a:ext cx="8134715" cy="914400"/>
            <a:chOff x="1491332" y="1076346"/>
            <a:chExt cx="8134715" cy="914400"/>
          </a:xfrm>
        </p:grpSpPr>
        <p:sp>
          <p:nvSpPr>
            <p:cNvPr id="25" name="Organigramme : Alternative 24"/>
            <p:cNvSpPr/>
            <p:nvPr/>
          </p:nvSpPr>
          <p:spPr>
            <a:xfrm>
              <a:off x="1940974" y="1110543"/>
              <a:ext cx="7420632" cy="830997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491332" y="107634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8711647" y="1110543"/>
              <a:ext cx="914400" cy="8309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855374" y="1225413"/>
            <a:ext cx="574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hase </a:t>
            </a:r>
            <a:r>
              <a:rPr lang="fr-FR" dirty="0"/>
              <a:t>de définition du périmètre, des ressources allouées, du planning</a:t>
            </a:r>
          </a:p>
        </p:txBody>
      </p:sp>
    </p:spTree>
    <p:extLst>
      <p:ext uri="{BB962C8B-B14F-4D97-AF65-F5344CB8AC3E}">
        <p14:creationId xmlns:p14="http://schemas.microsoft.com/office/powerpoint/2010/main" val="29911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Planification énergétique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0974" y="2481943"/>
            <a:ext cx="7556488" cy="4376056"/>
          </a:xfrm>
        </p:spPr>
        <p:txBody>
          <a:bodyPr/>
          <a:lstStyle/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atelier 1</a:t>
            </a:r>
            <a:r>
              <a:rPr lang="fr-FR" sz="2000" dirty="0">
                <a:latin typeface="Calibri" panose="020F0502020204030204" pitchFamily="34" charset="0"/>
              </a:rPr>
              <a:t> : </a:t>
            </a:r>
            <a:r>
              <a:rPr lang="fr-FR" sz="2400" dirty="0">
                <a:latin typeface="Calibri" panose="020F0502020204030204" pitchFamily="34" charset="0"/>
              </a:rPr>
              <a:t>Identification des usages et </a:t>
            </a:r>
            <a:r>
              <a:rPr lang="fr-FR" sz="2400" dirty="0" smtClean="0">
                <a:latin typeface="Calibri" panose="020F0502020204030204" pitchFamily="34" charset="0"/>
              </a:rPr>
              <a:t>détermination </a:t>
            </a:r>
            <a:r>
              <a:rPr lang="fr-FR" sz="2400" dirty="0">
                <a:latin typeface="Calibri" panose="020F0502020204030204" pitchFamily="34" charset="0"/>
              </a:rPr>
              <a:t>des </a:t>
            </a:r>
            <a:r>
              <a:rPr lang="fr-FR" sz="2400" dirty="0" smtClean="0">
                <a:latin typeface="Calibri" panose="020F0502020204030204" pitchFamily="34" charset="0"/>
              </a:rPr>
              <a:t>consommations des </a:t>
            </a:r>
            <a:r>
              <a:rPr lang="fr-FR" sz="2400" dirty="0">
                <a:latin typeface="Calibri" panose="020F0502020204030204" pitchFamily="34" charset="0"/>
              </a:rPr>
              <a:t>sites avec les équipements avec mesure </a:t>
            </a:r>
            <a:r>
              <a:rPr lang="fr-FR" sz="2400" dirty="0" smtClean="0">
                <a:latin typeface="Calibri" panose="020F0502020204030204" pitchFamily="34" charset="0"/>
              </a:rPr>
              <a:t>ponctuelle</a:t>
            </a:r>
          </a:p>
          <a:p>
            <a:pPr marL="658353" lvl="2" indent="-363538" fontAlgn="base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98% de la consommation d’énergie réconciliée.</a:t>
            </a:r>
            <a:endParaRPr lang="fr-FR" sz="2400" dirty="0">
              <a:latin typeface="Calibri" panose="020F0502020204030204" pitchFamily="34" charset="0"/>
            </a:endParaRPr>
          </a:p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atelier 2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fr-FR" sz="2000" dirty="0">
                <a:latin typeface="Calibri" panose="020F0502020204030204" pitchFamily="34" charset="0"/>
              </a:rPr>
              <a:t>: </a:t>
            </a:r>
            <a:r>
              <a:rPr lang="fr-FR" sz="2400" dirty="0">
                <a:latin typeface="Calibri" panose="020F0502020204030204" pitchFamily="34" charset="0"/>
              </a:rPr>
              <a:t>définition des consommations de références et des indicateurs de performance énergétique (IPE)</a:t>
            </a:r>
          </a:p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atelier 3</a:t>
            </a:r>
            <a:r>
              <a:rPr lang="fr-FR" sz="2000" dirty="0">
                <a:latin typeface="Calibri" panose="020F0502020204030204" pitchFamily="34" charset="0"/>
              </a:rPr>
              <a:t> : </a:t>
            </a:r>
            <a:r>
              <a:rPr lang="fr-FR" sz="2400" dirty="0">
                <a:latin typeface="Calibri" panose="020F0502020204030204" pitchFamily="34" charset="0"/>
              </a:rPr>
              <a:t>définition des objectifs, des cibles et plans d’actions (</a:t>
            </a:r>
            <a:r>
              <a:rPr lang="fr-FR" sz="2400" b="1" dirty="0">
                <a:latin typeface="Calibri" panose="020F0502020204030204" pitchFamily="34" charset="0"/>
              </a:rPr>
              <a:t>préconisations)</a:t>
            </a:r>
            <a:endParaRPr lang="fr-FR" sz="2400" dirty="0">
              <a:latin typeface="Calibri" panose="020F0502020204030204" pitchFamily="34" charset="0"/>
            </a:endParaRPr>
          </a:p>
          <a:p>
            <a:pPr marL="363538" lvl="0" indent="-363538" fontAlgn="base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atelier 4</a:t>
            </a:r>
            <a:r>
              <a:rPr lang="fr-FR" sz="2000" dirty="0">
                <a:latin typeface="Calibri" panose="020F0502020204030204" pitchFamily="34" charset="0"/>
              </a:rPr>
              <a:t> : </a:t>
            </a:r>
            <a:r>
              <a:rPr lang="fr-FR" sz="2400" dirty="0">
                <a:latin typeface="Calibri" panose="020F0502020204030204" pitchFamily="34" charset="0"/>
              </a:rPr>
              <a:t>veille réglementaire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37DB-67FC-4AA6-B197-4662C1CEA54E}" type="slidenum">
              <a:rPr lang="fr-FR" smtClean="0"/>
              <a:t>9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304797" y="1110543"/>
            <a:ext cx="914400" cy="5602515"/>
            <a:chOff x="217713" y="1110543"/>
            <a:chExt cx="914400" cy="5602515"/>
          </a:xfrm>
        </p:grpSpPr>
        <p:sp>
          <p:nvSpPr>
            <p:cNvPr id="15" name="Ellipse 14"/>
            <p:cNvSpPr/>
            <p:nvPr/>
          </p:nvSpPr>
          <p:spPr>
            <a:xfrm>
              <a:off x="217713" y="1110543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713" y="2206371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7713" y="3403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7713" y="4601229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7713" y="5798658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246740" y="109138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6740" y="218720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6740" y="3384637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6740" y="458206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6740" y="577949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8970" y="1133081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1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970" y="221808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0" y="3384637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3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078" y="4582066"/>
            <a:ext cx="6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4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078" y="5821196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6600"/>
                </a:solidFill>
                <a:latin typeface="DINOT-Medium" panose="02000503030000020004" pitchFamily="50" charset="0"/>
              </a:rPr>
              <a:t>5</a:t>
            </a:r>
            <a:endParaRPr lang="fr-FR" sz="4800" dirty="0">
              <a:solidFill>
                <a:srgbClr val="FF6600"/>
              </a:solidFill>
              <a:latin typeface="DINOT-Medium" panose="02000503030000020004" pitchFamily="50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13427" y="112265"/>
            <a:ext cx="1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6600"/>
                </a:solidFill>
                <a:latin typeface="DINOT-Medium" panose="02000503030000020004" pitchFamily="50" charset="0"/>
              </a:rPr>
              <a:t>2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491332" y="1076346"/>
            <a:ext cx="8134715" cy="914400"/>
            <a:chOff x="1491332" y="1076346"/>
            <a:chExt cx="8134715" cy="914400"/>
          </a:xfrm>
        </p:grpSpPr>
        <p:sp>
          <p:nvSpPr>
            <p:cNvPr id="28" name="Organigramme : Alternative 27"/>
            <p:cNvSpPr/>
            <p:nvPr/>
          </p:nvSpPr>
          <p:spPr>
            <a:xfrm>
              <a:off x="1940974" y="1110543"/>
              <a:ext cx="7420632" cy="830997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491332" y="107634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8711647" y="1110543"/>
              <a:ext cx="914400" cy="83099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562625" y="1082450"/>
            <a:ext cx="664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BHC </a:t>
            </a:r>
            <a:r>
              <a:rPr lang="fr-FR" dirty="0"/>
              <a:t>ENERGY a mis en place des ateliers avec le comité de pilotage </a:t>
            </a:r>
            <a:r>
              <a:rPr lang="fr-FR" dirty="0" smtClean="0"/>
              <a:t>(responsable </a:t>
            </a:r>
            <a:r>
              <a:rPr lang="fr-FR" dirty="0"/>
              <a:t>technique, </a:t>
            </a:r>
            <a:r>
              <a:rPr lang="fr-FR" dirty="0" smtClean="0"/>
              <a:t>responsable </a:t>
            </a:r>
            <a:r>
              <a:rPr lang="fr-FR" dirty="0"/>
              <a:t>production, </a:t>
            </a:r>
            <a:r>
              <a:rPr lang="fr-FR" dirty="0" smtClean="0"/>
              <a:t>maintenance</a:t>
            </a:r>
            <a:r>
              <a:rPr lang="fr-FR" dirty="0"/>
              <a:t>, électromécanicien </a:t>
            </a:r>
            <a:r>
              <a:rPr lang="fr-FR" dirty="0" smtClean="0"/>
              <a:t>) ainsi </a:t>
            </a:r>
            <a:r>
              <a:rPr lang="fr-FR" dirty="0"/>
              <a:t>que les experts </a:t>
            </a:r>
            <a:r>
              <a:rPr lang="fr-FR" dirty="0" err="1"/>
              <a:t>process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4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_Presentation PPT avec logo BHC ENERGY">
  <a:themeElements>
    <a:clrScheme name="Personnalisé 5">
      <a:dk1>
        <a:srgbClr val="3A3838"/>
      </a:dk1>
      <a:lt1>
        <a:sysClr val="window" lastClr="FFFFFF"/>
      </a:lt1>
      <a:dk2>
        <a:srgbClr val="A2E0E4"/>
      </a:dk2>
      <a:lt2>
        <a:srgbClr val="D8D8D8"/>
      </a:lt2>
      <a:accent1>
        <a:srgbClr val="309EA4"/>
      </a:accent1>
      <a:accent2>
        <a:srgbClr val="88C545"/>
      </a:accent2>
      <a:accent3>
        <a:srgbClr val="64CADB"/>
      </a:accent3>
      <a:accent4>
        <a:srgbClr val="3A3838"/>
      </a:accent4>
      <a:accent5>
        <a:srgbClr val="FF6600"/>
      </a:accent5>
      <a:accent6>
        <a:srgbClr val="FFDF7F"/>
      </a:accent6>
      <a:hlink>
        <a:srgbClr val="1E7381"/>
      </a:hlink>
      <a:folHlink>
        <a:srgbClr val="FF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ème_Presentation PPT avec logo BHC ENERGY" id="{0B29CC4E-667C-4747-8884-87D4491EA1D5}" vid="{1420B5A9-BF1F-4562-831D-F8F0033FE3C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Thème_Presentation PPT avec logo BHC ENERGY</Template>
  <TotalTime>365</TotalTime>
  <Words>1661</Words>
  <Application>Microsoft Office PowerPoint</Application>
  <PresentationFormat>Personnalisé</PresentationFormat>
  <Paragraphs>364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Thème_Presentation PPT avec logo BHC ENERGY</vt:lpstr>
      <vt:lpstr>Default Design</vt:lpstr>
      <vt:lpstr>Déploiement d’un ISO 50001 Cémoi site de Bourbourg</vt:lpstr>
      <vt:lpstr>SOMMAIRE</vt:lpstr>
      <vt:lpstr>Cémoi</vt:lpstr>
      <vt:lpstr>Cémoi –site de bourbourg (59)</vt:lpstr>
      <vt:lpstr>Cycle de maturite d’une Demarche d’efficacité energétique</vt:lpstr>
      <vt:lpstr>Une démarche qui s’inscrit dans la continuité DES démarches initiées</vt:lpstr>
      <vt:lpstr>étapes du sme</vt:lpstr>
      <vt:lpstr> Politique énergétique</vt:lpstr>
      <vt:lpstr> Planification énergétique</vt:lpstr>
      <vt:lpstr> Mise en œuvre et fonctionnement</vt:lpstr>
      <vt:lpstr> vérification</vt:lpstr>
      <vt:lpstr> Revue de management</vt:lpstr>
      <vt:lpstr>L’audit de certification  ISO 50001 par SGS</vt:lpstr>
      <vt:lpstr>Certification ISO 50001</vt:lpstr>
      <vt:lpstr>ISO 50001 : 2011 Système de Management de l’Energie</vt:lpstr>
      <vt:lpstr>Objectifs de l’ISO 50001</vt:lpstr>
      <vt:lpstr>Amélioration continue</vt:lpstr>
      <vt:lpstr>Détermination d’un  Système de Management de l’Energie</vt:lpstr>
      <vt:lpstr>La Revue énergétique</vt:lpstr>
      <vt:lpstr>Les étapes de la Certification ISO 50001 Cas client CEMOI</vt:lpstr>
      <vt:lpstr>Dimensionnement d’un audit (règles sous accréditation)</vt:lpstr>
      <vt:lpstr>Méthodologie d’audit</vt:lpstr>
      <vt:lpstr>Plan d’audit type sur site d’une entreprise mono site (1 jour/ 2 auditeurs)</vt:lpstr>
      <vt:lpstr>Plan d’audit type sur site d’une entreprise mono site (1 jour/ 2 auditeurs)</vt:lpstr>
      <vt:lpstr>Le cycle de certification</vt:lpstr>
      <vt:lpstr>Les bénéfices</vt:lpstr>
      <vt:lpstr>Principe de la solution de M&amp;V DEPLOYEE</vt:lpstr>
      <vt:lpstr>ARCHITECTURE SW / HW</vt:lpstr>
      <vt:lpstr>PREDICTION DE LA PERFORMANCE ENERGETIQUE</vt:lpstr>
      <vt:lpstr>PREDICTION DE LA PERFORMANCE ENERGETIQUE</vt:lpstr>
      <vt:lpstr>Travaux et financement</vt:lpstr>
      <vt:lpstr>BHC ENERGY C’est…</vt:lpstr>
      <vt:lpstr>NOS PRESTATIONS D’ACCOMPAGNEMENT </vt:lpstr>
      <vt:lpstr>NOTRE VOCATION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Déploiement d’un ISO 50001 Cémoi site de Bourbourg</dc:title>
  <dc:creator>Florence Olive</dc:creator>
  <cp:lastModifiedBy>YZ</cp:lastModifiedBy>
  <cp:revision>37</cp:revision>
  <dcterms:created xsi:type="dcterms:W3CDTF">2014-11-18T09:27:24Z</dcterms:created>
  <dcterms:modified xsi:type="dcterms:W3CDTF">2014-11-27T16:46:21Z</dcterms:modified>
</cp:coreProperties>
</file>