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2" r:id="rId5"/>
    <p:sldId id="263" r:id="rId6"/>
    <p:sldId id="325" r:id="rId7"/>
    <p:sldId id="277" r:id="rId8"/>
    <p:sldId id="275" r:id="rId9"/>
    <p:sldId id="276" r:id="rId10"/>
    <p:sldId id="278" r:id="rId11"/>
    <p:sldId id="264" r:id="rId12"/>
    <p:sldId id="279" r:id="rId13"/>
    <p:sldId id="265" r:id="rId14"/>
    <p:sldId id="266" r:id="rId15"/>
    <p:sldId id="280" r:id="rId16"/>
    <p:sldId id="281" r:id="rId17"/>
    <p:sldId id="267" r:id="rId18"/>
    <p:sldId id="282" r:id="rId19"/>
    <p:sldId id="283" r:id="rId20"/>
    <p:sldId id="284" r:id="rId21"/>
    <p:sldId id="285" r:id="rId22"/>
    <p:sldId id="287" r:id="rId23"/>
    <p:sldId id="323" r:id="rId24"/>
    <p:sldId id="286" r:id="rId25"/>
    <p:sldId id="307" r:id="rId26"/>
    <p:sldId id="324" r:id="rId27"/>
    <p:sldId id="288" r:id="rId28"/>
    <p:sldId id="269" r:id="rId29"/>
    <p:sldId id="289" r:id="rId30"/>
    <p:sldId id="297" r:id="rId31"/>
    <p:sldId id="292" r:id="rId32"/>
    <p:sldId id="293" r:id="rId33"/>
    <p:sldId id="294" r:id="rId34"/>
    <p:sldId id="295" r:id="rId35"/>
    <p:sldId id="296" r:id="rId36"/>
    <p:sldId id="299" r:id="rId37"/>
    <p:sldId id="298" r:id="rId38"/>
    <p:sldId id="300" r:id="rId39"/>
    <p:sldId id="301" r:id="rId40"/>
    <p:sldId id="302" r:id="rId41"/>
    <p:sldId id="303" r:id="rId42"/>
    <p:sldId id="304" r:id="rId43"/>
    <p:sldId id="305" r:id="rId44"/>
    <p:sldId id="306" r:id="rId45"/>
    <p:sldId id="268" r:id="rId46"/>
    <p:sldId id="312" r:id="rId47"/>
    <p:sldId id="313" r:id="rId48"/>
    <p:sldId id="314" r:id="rId49"/>
    <p:sldId id="319" r:id="rId50"/>
    <p:sldId id="321" r:id="rId51"/>
    <p:sldId id="320" r:id="rId52"/>
    <p:sldId id="322" r:id="rId53"/>
    <p:sldId id="315" r:id="rId54"/>
    <p:sldId id="316" r:id="rId55"/>
    <p:sldId id="317" r:id="rId56"/>
    <p:sldId id="318" r:id="rId57"/>
    <p:sldId id="261" r:id="rId58"/>
    <p:sldId id="259" r:id="rId59"/>
    <p:sldId id="308" r:id="rId60"/>
    <p:sldId id="309" r:id="rId61"/>
    <p:sldId id="310" r:id="rId62"/>
    <p:sldId id="311" r:id="rId63"/>
  </p:sldIdLst>
  <p:sldSz cx="9144000" cy="6858000" type="screen4x3"/>
  <p:notesSz cx="6858000" cy="9144000"/>
  <p:defaultTextStyle>
    <a:defPPr>
      <a:defRPr lang="nl-B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7976" autoAdjust="0"/>
  </p:normalViewPr>
  <p:slideViewPr>
    <p:cSldViewPr snapToGrid="0">
      <p:cViewPr>
        <p:scale>
          <a:sx n="91" d="100"/>
          <a:sy n="91" d="100"/>
        </p:scale>
        <p:origin x="-1404" y="-678"/>
      </p:cViewPr>
      <p:guideLst>
        <p:guide orient="horz" pos="2160"/>
        <p:guide pos="2880"/>
      </p:guideLst>
    </p:cSldViewPr>
  </p:slideViewPr>
  <p:notesTextViewPr>
    <p:cViewPr>
      <p:scale>
        <a:sx n="100" d="100"/>
        <a:sy n="100" d="100"/>
      </p:scale>
      <p:origin x="0" y="0"/>
    </p:cViewPr>
  </p:notesTextViewPr>
  <p:gridSpacing cx="73737788" cy="7373778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BE"/>
          </a:p>
        </p:txBody>
      </p:sp>
      <p:sp>
        <p:nvSpPr>
          <p:cNvPr id="4" name="Date Placeholder 3"/>
          <p:cNvSpPr>
            <a:spLocks noGrp="1"/>
          </p:cNvSpPr>
          <p:nvPr>
            <p:ph type="dt" sz="half" idx="10"/>
          </p:nvPr>
        </p:nvSpPr>
        <p:spPr/>
        <p:txBody>
          <a:bodyPr/>
          <a:lstStyle>
            <a:lvl1pPr>
              <a:defRPr/>
            </a:lvl1pPr>
          </a:lstStyle>
          <a:p>
            <a:pPr>
              <a:defRPr/>
            </a:pPr>
            <a:fld id="{A9BC1ADB-FC68-4478-A847-4130B829A565}" type="datetimeFigureOut">
              <a:rPr lang="nl-BE"/>
              <a:pPr>
                <a:defRPr/>
              </a:pPr>
              <a:t>7/10/2010</a:t>
            </a:fld>
            <a:endParaRPr lang="nl-BE"/>
          </a:p>
        </p:txBody>
      </p:sp>
      <p:sp>
        <p:nvSpPr>
          <p:cNvPr id="5" name="Footer Placeholder 4"/>
          <p:cNvSpPr>
            <a:spLocks noGrp="1"/>
          </p:cNvSpPr>
          <p:nvPr>
            <p:ph type="ftr" sz="quarter" idx="11"/>
          </p:nvPr>
        </p:nvSpPr>
        <p:spPr/>
        <p:txBody>
          <a:bodyPr/>
          <a:lstStyle>
            <a:lvl1pPr>
              <a:defRPr/>
            </a:lvl1pPr>
          </a:lstStyle>
          <a:p>
            <a:pPr>
              <a:defRPr/>
            </a:pPr>
            <a:endParaRPr lang="nl-BE"/>
          </a:p>
        </p:txBody>
      </p:sp>
      <p:sp>
        <p:nvSpPr>
          <p:cNvPr id="6" name="Slide Number Placeholder 5"/>
          <p:cNvSpPr>
            <a:spLocks noGrp="1"/>
          </p:cNvSpPr>
          <p:nvPr>
            <p:ph type="sldNum" sz="quarter" idx="12"/>
          </p:nvPr>
        </p:nvSpPr>
        <p:spPr/>
        <p:txBody>
          <a:bodyPr/>
          <a:lstStyle>
            <a:lvl1pPr>
              <a:defRPr/>
            </a:lvl1pPr>
          </a:lstStyle>
          <a:p>
            <a:pPr>
              <a:defRPr/>
            </a:pPr>
            <a:fld id="{B0089789-A763-4C9D-B82E-D62492839430}" type="slidenum">
              <a:rPr lang="nl-BE"/>
              <a:pPr>
                <a:defRPr/>
              </a:pPr>
              <a:t>‹#›</a:t>
            </a:fld>
            <a:endParaRPr lang="nl-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lvl1pPr>
              <a:defRPr/>
            </a:lvl1pPr>
          </a:lstStyle>
          <a:p>
            <a:pPr>
              <a:defRPr/>
            </a:pPr>
            <a:fld id="{472AD416-C664-4A11-8F37-3FB051C7E706}" type="datetimeFigureOut">
              <a:rPr lang="nl-BE"/>
              <a:pPr>
                <a:defRPr/>
              </a:pPr>
              <a:t>7/10/2010</a:t>
            </a:fld>
            <a:endParaRPr lang="nl-BE"/>
          </a:p>
        </p:txBody>
      </p:sp>
      <p:sp>
        <p:nvSpPr>
          <p:cNvPr id="5" name="Footer Placeholder 4"/>
          <p:cNvSpPr>
            <a:spLocks noGrp="1"/>
          </p:cNvSpPr>
          <p:nvPr>
            <p:ph type="ftr" sz="quarter" idx="11"/>
          </p:nvPr>
        </p:nvSpPr>
        <p:spPr/>
        <p:txBody>
          <a:bodyPr/>
          <a:lstStyle>
            <a:lvl1pPr>
              <a:defRPr/>
            </a:lvl1pPr>
          </a:lstStyle>
          <a:p>
            <a:pPr>
              <a:defRPr/>
            </a:pPr>
            <a:endParaRPr lang="nl-BE"/>
          </a:p>
        </p:txBody>
      </p:sp>
      <p:sp>
        <p:nvSpPr>
          <p:cNvPr id="6" name="Slide Number Placeholder 5"/>
          <p:cNvSpPr>
            <a:spLocks noGrp="1"/>
          </p:cNvSpPr>
          <p:nvPr>
            <p:ph type="sldNum" sz="quarter" idx="12"/>
          </p:nvPr>
        </p:nvSpPr>
        <p:spPr/>
        <p:txBody>
          <a:bodyPr/>
          <a:lstStyle>
            <a:lvl1pPr>
              <a:defRPr/>
            </a:lvl1pPr>
          </a:lstStyle>
          <a:p>
            <a:pPr>
              <a:defRPr/>
            </a:pPr>
            <a:fld id="{4A920020-AA45-4EB2-A746-A15555A9D766}" type="slidenum">
              <a:rPr lang="nl-BE"/>
              <a:pPr>
                <a:defRPr/>
              </a:pPr>
              <a:t>‹#›</a:t>
            </a:fld>
            <a:endParaRPr lang="nl-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B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lvl1pPr>
              <a:defRPr/>
            </a:lvl1pPr>
          </a:lstStyle>
          <a:p>
            <a:pPr>
              <a:defRPr/>
            </a:pPr>
            <a:fld id="{7122711C-53D2-404F-9C79-CB1F561C07EB}" type="datetimeFigureOut">
              <a:rPr lang="nl-BE"/>
              <a:pPr>
                <a:defRPr/>
              </a:pPr>
              <a:t>7/10/2010</a:t>
            </a:fld>
            <a:endParaRPr lang="nl-BE"/>
          </a:p>
        </p:txBody>
      </p:sp>
      <p:sp>
        <p:nvSpPr>
          <p:cNvPr id="5" name="Footer Placeholder 4"/>
          <p:cNvSpPr>
            <a:spLocks noGrp="1"/>
          </p:cNvSpPr>
          <p:nvPr>
            <p:ph type="ftr" sz="quarter" idx="11"/>
          </p:nvPr>
        </p:nvSpPr>
        <p:spPr/>
        <p:txBody>
          <a:bodyPr/>
          <a:lstStyle>
            <a:lvl1pPr>
              <a:defRPr/>
            </a:lvl1pPr>
          </a:lstStyle>
          <a:p>
            <a:pPr>
              <a:defRPr/>
            </a:pPr>
            <a:endParaRPr lang="nl-BE"/>
          </a:p>
        </p:txBody>
      </p:sp>
      <p:sp>
        <p:nvSpPr>
          <p:cNvPr id="6" name="Slide Number Placeholder 5"/>
          <p:cNvSpPr>
            <a:spLocks noGrp="1"/>
          </p:cNvSpPr>
          <p:nvPr>
            <p:ph type="sldNum" sz="quarter" idx="12"/>
          </p:nvPr>
        </p:nvSpPr>
        <p:spPr/>
        <p:txBody>
          <a:bodyPr/>
          <a:lstStyle>
            <a:lvl1pPr>
              <a:defRPr/>
            </a:lvl1pPr>
          </a:lstStyle>
          <a:p>
            <a:pPr>
              <a:defRPr/>
            </a:pPr>
            <a:fld id="{EAF5EC62-3CC9-4260-B91B-53EDB2995F9A}" type="slidenum">
              <a:rPr lang="nl-BE"/>
              <a:pPr>
                <a:defRPr/>
              </a:pPr>
              <a:t>‹#›</a:t>
            </a:fld>
            <a:endParaRPr lang="nl-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lvl1pPr>
              <a:defRPr/>
            </a:lvl1pPr>
          </a:lstStyle>
          <a:p>
            <a:pPr>
              <a:defRPr/>
            </a:pPr>
            <a:fld id="{5D11F25C-533F-4BEE-AD3A-19D5189D29BE}" type="datetimeFigureOut">
              <a:rPr lang="nl-BE"/>
              <a:pPr>
                <a:defRPr/>
              </a:pPr>
              <a:t>7/10/2010</a:t>
            </a:fld>
            <a:endParaRPr lang="nl-BE"/>
          </a:p>
        </p:txBody>
      </p:sp>
      <p:sp>
        <p:nvSpPr>
          <p:cNvPr id="5" name="Footer Placeholder 4"/>
          <p:cNvSpPr>
            <a:spLocks noGrp="1"/>
          </p:cNvSpPr>
          <p:nvPr>
            <p:ph type="ftr" sz="quarter" idx="11"/>
          </p:nvPr>
        </p:nvSpPr>
        <p:spPr/>
        <p:txBody>
          <a:bodyPr/>
          <a:lstStyle>
            <a:lvl1pPr>
              <a:defRPr/>
            </a:lvl1pPr>
          </a:lstStyle>
          <a:p>
            <a:pPr>
              <a:defRPr/>
            </a:pPr>
            <a:endParaRPr lang="nl-BE"/>
          </a:p>
        </p:txBody>
      </p:sp>
      <p:sp>
        <p:nvSpPr>
          <p:cNvPr id="6" name="Slide Number Placeholder 5"/>
          <p:cNvSpPr>
            <a:spLocks noGrp="1"/>
          </p:cNvSpPr>
          <p:nvPr>
            <p:ph type="sldNum" sz="quarter" idx="12"/>
          </p:nvPr>
        </p:nvSpPr>
        <p:spPr/>
        <p:txBody>
          <a:bodyPr/>
          <a:lstStyle>
            <a:lvl1pPr>
              <a:defRPr/>
            </a:lvl1pPr>
          </a:lstStyle>
          <a:p>
            <a:pPr>
              <a:defRPr/>
            </a:pPr>
            <a:fld id="{DDE92475-0329-45A5-9FD1-64DB70B0FBBE}" type="slidenum">
              <a:rPr lang="nl-BE"/>
              <a:pPr>
                <a:defRPr/>
              </a:pPr>
              <a:t>‹#›</a:t>
            </a:fld>
            <a:endParaRPr lang="nl-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A3FA036-1EEB-4C54-A846-41D9FBD29C0C}" type="datetimeFigureOut">
              <a:rPr lang="nl-BE"/>
              <a:pPr>
                <a:defRPr/>
              </a:pPr>
              <a:t>7/10/2010</a:t>
            </a:fld>
            <a:endParaRPr lang="nl-BE"/>
          </a:p>
        </p:txBody>
      </p:sp>
      <p:sp>
        <p:nvSpPr>
          <p:cNvPr id="5" name="Footer Placeholder 4"/>
          <p:cNvSpPr>
            <a:spLocks noGrp="1"/>
          </p:cNvSpPr>
          <p:nvPr>
            <p:ph type="ftr" sz="quarter" idx="11"/>
          </p:nvPr>
        </p:nvSpPr>
        <p:spPr/>
        <p:txBody>
          <a:bodyPr/>
          <a:lstStyle>
            <a:lvl1pPr>
              <a:defRPr/>
            </a:lvl1pPr>
          </a:lstStyle>
          <a:p>
            <a:pPr>
              <a:defRPr/>
            </a:pPr>
            <a:endParaRPr lang="nl-BE"/>
          </a:p>
        </p:txBody>
      </p:sp>
      <p:sp>
        <p:nvSpPr>
          <p:cNvPr id="6" name="Slide Number Placeholder 5"/>
          <p:cNvSpPr>
            <a:spLocks noGrp="1"/>
          </p:cNvSpPr>
          <p:nvPr>
            <p:ph type="sldNum" sz="quarter" idx="12"/>
          </p:nvPr>
        </p:nvSpPr>
        <p:spPr/>
        <p:txBody>
          <a:bodyPr/>
          <a:lstStyle>
            <a:lvl1pPr>
              <a:defRPr/>
            </a:lvl1pPr>
          </a:lstStyle>
          <a:p>
            <a:pPr>
              <a:defRPr/>
            </a:pPr>
            <a:fld id="{64F1D13E-8F93-4B31-A332-0E2D16B4C100}" type="slidenum">
              <a:rPr lang="nl-BE"/>
              <a:pPr>
                <a:defRPr/>
              </a:pPr>
              <a:t>‹#›</a:t>
            </a:fld>
            <a:endParaRPr lang="nl-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Date Placeholder 3"/>
          <p:cNvSpPr>
            <a:spLocks noGrp="1"/>
          </p:cNvSpPr>
          <p:nvPr>
            <p:ph type="dt" sz="half" idx="10"/>
          </p:nvPr>
        </p:nvSpPr>
        <p:spPr/>
        <p:txBody>
          <a:bodyPr/>
          <a:lstStyle>
            <a:lvl1pPr>
              <a:defRPr/>
            </a:lvl1pPr>
          </a:lstStyle>
          <a:p>
            <a:pPr>
              <a:defRPr/>
            </a:pPr>
            <a:fld id="{65F6CA83-D7D6-4E92-AE8C-BE79D884C22A}" type="datetimeFigureOut">
              <a:rPr lang="nl-BE"/>
              <a:pPr>
                <a:defRPr/>
              </a:pPr>
              <a:t>7/10/2010</a:t>
            </a:fld>
            <a:endParaRPr lang="nl-BE"/>
          </a:p>
        </p:txBody>
      </p:sp>
      <p:sp>
        <p:nvSpPr>
          <p:cNvPr id="6" name="Footer Placeholder 4"/>
          <p:cNvSpPr>
            <a:spLocks noGrp="1"/>
          </p:cNvSpPr>
          <p:nvPr>
            <p:ph type="ftr" sz="quarter" idx="11"/>
          </p:nvPr>
        </p:nvSpPr>
        <p:spPr/>
        <p:txBody>
          <a:bodyPr/>
          <a:lstStyle>
            <a:lvl1pPr>
              <a:defRPr/>
            </a:lvl1pPr>
          </a:lstStyle>
          <a:p>
            <a:pPr>
              <a:defRPr/>
            </a:pPr>
            <a:endParaRPr lang="nl-BE"/>
          </a:p>
        </p:txBody>
      </p:sp>
      <p:sp>
        <p:nvSpPr>
          <p:cNvPr id="7" name="Slide Number Placeholder 5"/>
          <p:cNvSpPr>
            <a:spLocks noGrp="1"/>
          </p:cNvSpPr>
          <p:nvPr>
            <p:ph type="sldNum" sz="quarter" idx="12"/>
          </p:nvPr>
        </p:nvSpPr>
        <p:spPr/>
        <p:txBody>
          <a:bodyPr/>
          <a:lstStyle>
            <a:lvl1pPr>
              <a:defRPr/>
            </a:lvl1pPr>
          </a:lstStyle>
          <a:p>
            <a:pPr>
              <a:defRPr/>
            </a:pPr>
            <a:fld id="{A2415F34-394B-4AAE-B798-48EFDDF7D1F0}" type="slidenum">
              <a:rPr lang="nl-BE"/>
              <a:pPr>
                <a:defRPr/>
              </a:pPr>
              <a:t>‹#›</a:t>
            </a:fld>
            <a:endParaRPr lang="nl-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7" name="Date Placeholder 3"/>
          <p:cNvSpPr>
            <a:spLocks noGrp="1"/>
          </p:cNvSpPr>
          <p:nvPr>
            <p:ph type="dt" sz="half" idx="10"/>
          </p:nvPr>
        </p:nvSpPr>
        <p:spPr/>
        <p:txBody>
          <a:bodyPr/>
          <a:lstStyle>
            <a:lvl1pPr>
              <a:defRPr/>
            </a:lvl1pPr>
          </a:lstStyle>
          <a:p>
            <a:pPr>
              <a:defRPr/>
            </a:pPr>
            <a:fld id="{C77CCAD9-C7D3-4442-8902-C6AF5B62402A}" type="datetimeFigureOut">
              <a:rPr lang="nl-BE"/>
              <a:pPr>
                <a:defRPr/>
              </a:pPr>
              <a:t>7/10/2010</a:t>
            </a:fld>
            <a:endParaRPr lang="nl-BE"/>
          </a:p>
        </p:txBody>
      </p:sp>
      <p:sp>
        <p:nvSpPr>
          <p:cNvPr id="8" name="Footer Placeholder 4"/>
          <p:cNvSpPr>
            <a:spLocks noGrp="1"/>
          </p:cNvSpPr>
          <p:nvPr>
            <p:ph type="ftr" sz="quarter" idx="11"/>
          </p:nvPr>
        </p:nvSpPr>
        <p:spPr/>
        <p:txBody>
          <a:bodyPr/>
          <a:lstStyle>
            <a:lvl1pPr>
              <a:defRPr/>
            </a:lvl1pPr>
          </a:lstStyle>
          <a:p>
            <a:pPr>
              <a:defRPr/>
            </a:pPr>
            <a:endParaRPr lang="nl-BE"/>
          </a:p>
        </p:txBody>
      </p:sp>
      <p:sp>
        <p:nvSpPr>
          <p:cNvPr id="9" name="Slide Number Placeholder 5"/>
          <p:cNvSpPr>
            <a:spLocks noGrp="1"/>
          </p:cNvSpPr>
          <p:nvPr>
            <p:ph type="sldNum" sz="quarter" idx="12"/>
          </p:nvPr>
        </p:nvSpPr>
        <p:spPr/>
        <p:txBody>
          <a:bodyPr/>
          <a:lstStyle>
            <a:lvl1pPr>
              <a:defRPr/>
            </a:lvl1pPr>
          </a:lstStyle>
          <a:p>
            <a:pPr>
              <a:defRPr/>
            </a:pPr>
            <a:fld id="{65310C86-A729-4D9F-BE3D-1B5EB44C5C35}" type="slidenum">
              <a:rPr lang="nl-BE"/>
              <a:pPr>
                <a:defRPr/>
              </a:pPr>
              <a:t>‹#›</a:t>
            </a:fld>
            <a:endParaRPr lang="nl-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Date Placeholder 3"/>
          <p:cNvSpPr>
            <a:spLocks noGrp="1"/>
          </p:cNvSpPr>
          <p:nvPr>
            <p:ph type="dt" sz="half" idx="10"/>
          </p:nvPr>
        </p:nvSpPr>
        <p:spPr/>
        <p:txBody>
          <a:bodyPr/>
          <a:lstStyle>
            <a:lvl1pPr>
              <a:defRPr/>
            </a:lvl1pPr>
          </a:lstStyle>
          <a:p>
            <a:pPr>
              <a:defRPr/>
            </a:pPr>
            <a:fld id="{58D04ED6-F0D6-40BA-815E-C6E15136F7F9}" type="datetimeFigureOut">
              <a:rPr lang="nl-BE"/>
              <a:pPr>
                <a:defRPr/>
              </a:pPr>
              <a:t>7/10/2010</a:t>
            </a:fld>
            <a:endParaRPr lang="nl-BE"/>
          </a:p>
        </p:txBody>
      </p:sp>
      <p:sp>
        <p:nvSpPr>
          <p:cNvPr id="4" name="Footer Placeholder 4"/>
          <p:cNvSpPr>
            <a:spLocks noGrp="1"/>
          </p:cNvSpPr>
          <p:nvPr>
            <p:ph type="ftr" sz="quarter" idx="11"/>
          </p:nvPr>
        </p:nvSpPr>
        <p:spPr/>
        <p:txBody>
          <a:bodyPr/>
          <a:lstStyle>
            <a:lvl1pPr>
              <a:defRPr/>
            </a:lvl1pPr>
          </a:lstStyle>
          <a:p>
            <a:pPr>
              <a:defRPr/>
            </a:pPr>
            <a:endParaRPr lang="nl-BE"/>
          </a:p>
        </p:txBody>
      </p:sp>
      <p:sp>
        <p:nvSpPr>
          <p:cNvPr id="5" name="Slide Number Placeholder 5"/>
          <p:cNvSpPr>
            <a:spLocks noGrp="1"/>
          </p:cNvSpPr>
          <p:nvPr>
            <p:ph type="sldNum" sz="quarter" idx="12"/>
          </p:nvPr>
        </p:nvSpPr>
        <p:spPr/>
        <p:txBody>
          <a:bodyPr/>
          <a:lstStyle>
            <a:lvl1pPr>
              <a:defRPr/>
            </a:lvl1pPr>
          </a:lstStyle>
          <a:p>
            <a:pPr>
              <a:defRPr/>
            </a:pPr>
            <a:fld id="{EF5AA881-DFE4-4DF0-A96C-8946E455BB8A}" type="slidenum">
              <a:rPr lang="nl-BE"/>
              <a:pPr>
                <a:defRPr/>
              </a:pPr>
              <a:t>‹#›</a:t>
            </a:fld>
            <a:endParaRPr lang="nl-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9B24814-974B-4E2D-877F-15EA8DE5B591}" type="datetimeFigureOut">
              <a:rPr lang="nl-BE"/>
              <a:pPr>
                <a:defRPr/>
              </a:pPr>
              <a:t>7/10/2010</a:t>
            </a:fld>
            <a:endParaRPr lang="nl-BE"/>
          </a:p>
        </p:txBody>
      </p:sp>
      <p:sp>
        <p:nvSpPr>
          <p:cNvPr id="3" name="Footer Placeholder 4"/>
          <p:cNvSpPr>
            <a:spLocks noGrp="1"/>
          </p:cNvSpPr>
          <p:nvPr>
            <p:ph type="ftr" sz="quarter" idx="11"/>
          </p:nvPr>
        </p:nvSpPr>
        <p:spPr/>
        <p:txBody>
          <a:bodyPr/>
          <a:lstStyle>
            <a:lvl1pPr>
              <a:defRPr/>
            </a:lvl1pPr>
          </a:lstStyle>
          <a:p>
            <a:pPr>
              <a:defRPr/>
            </a:pPr>
            <a:endParaRPr lang="nl-BE"/>
          </a:p>
        </p:txBody>
      </p:sp>
      <p:sp>
        <p:nvSpPr>
          <p:cNvPr id="4" name="Slide Number Placeholder 5"/>
          <p:cNvSpPr>
            <a:spLocks noGrp="1"/>
          </p:cNvSpPr>
          <p:nvPr>
            <p:ph type="sldNum" sz="quarter" idx="12"/>
          </p:nvPr>
        </p:nvSpPr>
        <p:spPr/>
        <p:txBody>
          <a:bodyPr/>
          <a:lstStyle>
            <a:lvl1pPr>
              <a:defRPr/>
            </a:lvl1pPr>
          </a:lstStyle>
          <a:p>
            <a:pPr>
              <a:defRPr/>
            </a:pPr>
            <a:fld id="{F4FFB2B7-2B11-478E-9EA0-273A07AE097B}" type="slidenum">
              <a:rPr lang="nl-BE"/>
              <a:pPr>
                <a:defRPr/>
              </a:pPr>
              <a:t>‹#›</a:t>
            </a:fld>
            <a:endParaRPr lang="nl-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B35A56B-8BD3-4A34-8EB2-FB5A949537C3}" type="datetimeFigureOut">
              <a:rPr lang="nl-BE"/>
              <a:pPr>
                <a:defRPr/>
              </a:pPr>
              <a:t>7/10/2010</a:t>
            </a:fld>
            <a:endParaRPr lang="nl-BE"/>
          </a:p>
        </p:txBody>
      </p:sp>
      <p:sp>
        <p:nvSpPr>
          <p:cNvPr id="6" name="Footer Placeholder 4"/>
          <p:cNvSpPr>
            <a:spLocks noGrp="1"/>
          </p:cNvSpPr>
          <p:nvPr>
            <p:ph type="ftr" sz="quarter" idx="11"/>
          </p:nvPr>
        </p:nvSpPr>
        <p:spPr/>
        <p:txBody>
          <a:bodyPr/>
          <a:lstStyle>
            <a:lvl1pPr>
              <a:defRPr/>
            </a:lvl1pPr>
          </a:lstStyle>
          <a:p>
            <a:pPr>
              <a:defRPr/>
            </a:pPr>
            <a:endParaRPr lang="nl-BE"/>
          </a:p>
        </p:txBody>
      </p:sp>
      <p:sp>
        <p:nvSpPr>
          <p:cNvPr id="7" name="Slide Number Placeholder 5"/>
          <p:cNvSpPr>
            <a:spLocks noGrp="1"/>
          </p:cNvSpPr>
          <p:nvPr>
            <p:ph type="sldNum" sz="quarter" idx="12"/>
          </p:nvPr>
        </p:nvSpPr>
        <p:spPr/>
        <p:txBody>
          <a:bodyPr/>
          <a:lstStyle>
            <a:lvl1pPr>
              <a:defRPr/>
            </a:lvl1pPr>
          </a:lstStyle>
          <a:p>
            <a:pPr>
              <a:defRPr/>
            </a:pPr>
            <a:fld id="{C7D221D3-5029-4850-A3CF-47D1FECEDA1B}" type="slidenum">
              <a:rPr lang="nl-BE"/>
              <a:pPr>
                <a:defRPr/>
              </a:pPr>
              <a:t>‹#›</a:t>
            </a:fld>
            <a:endParaRPr lang="nl-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BE"/>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B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1F7107D-BF72-4E76-BB58-98EB90C19693}" type="datetimeFigureOut">
              <a:rPr lang="nl-BE"/>
              <a:pPr>
                <a:defRPr/>
              </a:pPr>
              <a:t>7/10/2010</a:t>
            </a:fld>
            <a:endParaRPr lang="nl-BE"/>
          </a:p>
        </p:txBody>
      </p:sp>
      <p:sp>
        <p:nvSpPr>
          <p:cNvPr id="6" name="Footer Placeholder 4"/>
          <p:cNvSpPr>
            <a:spLocks noGrp="1"/>
          </p:cNvSpPr>
          <p:nvPr>
            <p:ph type="ftr" sz="quarter" idx="11"/>
          </p:nvPr>
        </p:nvSpPr>
        <p:spPr/>
        <p:txBody>
          <a:bodyPr/>
          <a:lstStyle>
            <a:lvl1pPr>
              <a:defRPr/>
            </a:lvl1pPr>
          </a:lstStyle>
          <a:p>
            <a:pPr>
              <a:defRPr/>
            </a:pPr>
            <a:endParaRPr lang="nl-BE"/>
          </a:p>
        </p:txBody>
      </p:sp>
      <p:sp>
        <p:nvSpPr>
          <p:cNvPr id="7" name="Slide Number Placeholder 5"/>
          <p:cNvSpPr>
            <a:spLocks noGrp="1"/>
          </p:cNvSpPr>
          <p:nvPr>
            <p:ph type="sldNum" sz="quarter" idx="12"/>
          </p:nvPr>
        </p:nvSpPr>
        <p:spPr/>
        <p:txBody>
          <a:bodyPr/>
          <a:lstStyle>
            <a:lvl1pPr>
              <a:defRPr/>
            </a:lvl1pPr>
          </a:lstStyle>
          <a:p>
            <a:pPr>
              <a:defRPr/>
            </a:pPr>
            <a:fld id="{77FDD1D4-01AF-42FE-BC24-5AA2CB2F29EA}" type="slidenum">
              <a:rPr lang="nl-BE"/>
              <a:pPr>
                <a:defRPr/>
              </a:pPr>
              <a:t>‹#›</a:t>
            </a:fld>
            <a:endParaRPr lang="nl-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nl-BE"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9E90AEB7-B745-4E4B-9EC0-89487C17B7A0}" type="datetimeFigureOut">
              <a:rPr lang="nl-BE"/>
              <a:pPr>
                <a:defRPr/>
              </a:pPr>
              <a:t>7/10/2010</a:t>
            </a:fld>
            <a:endParaRPr lang="nl-B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nl-B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2BF6DF25-69CF-4605-9426-253CEF27F2DD}" type="slidenum">
              <a:rPr lang="nl-BE"/>
              <a:pPr>
                <a:defRPr/>
              </a:pPr>
              <a:t>‹#›</a:t>
            </a:fld>
            <a:endParaRPr lang="nl-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41.jpeg"/><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18" Type="http://schemas.openxmlformats.org/officeDocument/2006/relationships/image" Target="../media/image61.jpe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jpeg"/><Relationship Id="rId17" Type="http://schemas.openxmlformats.org/officeDocument/2006/relationships/image" Target="../media/image60.jpeg"/><Relationship Id="rId2" Type="http://schemas.openxmlformats.org/officeDocument/2006/relationships/image" Target="../media/image45.jpeg"/><Relationship Id="rId16"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5" Type="http://schemas.openxmlformats.org/officeDocument/2006/relationships/image" Target="../media/image58.jpeg"/><Relationship Id="rId10" Type="http://schemas.openxmlformats.org/officeDocument/2006/relationships/image" Target="../media/image53.jpeg"/><Relationship Id="rId19" Type="http://schemas.openxmlformats.org/officeDocument/2006/relationships/image" Target="../media/image62.jpeg"/><Relationship Id="rId4" Type="http://schemas.openxmlformats.org/officeDocument/2006/relationships/image" Target="../media/image47.jpeg"/><Relationship Id="rId9" Type="http://schemas.openxmlformats.org/officeDocument/2006/relationships/image" Target="../media/image52.jpeg"/><Relationship Id="rId14" Type="http://schemas.openxmlformats.org/officeDocument/2006/relationships/image" Target="../media/image57.jpeg"/></Relationships>
</file>

<file path=ppt/slides/_rels/slide1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s>
</file>

<file path=ppt/slides/_rels/slide21.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94.jpeg"/><Relationship Id="rId3" Type="http://schemas.openxmlformats.org/officeDocument/2006/relationships/image" Target="../media/image84.jpeg"/><Relationship Id="rId7" Type="http://schemas.openxmlformats.org/officeDocument/2006/relationships/image" Target="../media/image88.jpeg"/><Relationship Id="rId12" Type="http://schemas.openxmlformats.org/officeDocument/2006/relationships/image" Target="../media/image93.jpe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7.jpeg"/><Relationship Id="rId11" Type="http://schemas.openxmlformats.org/officeDocument/2006/relationships/image" Target="../media/image92.jpeg"/><Relationship Id="rId5" Type="http://schemas.openxmlformats.org/officeDocument/2006/relationships/image" Target="../media/image86.jpeg"/><Relationship Id="rId10" Type="http://schemas.openxmlformats.org/officeDocument/2006/relationships/image" Target="../media/image91.jpeg"/><Relationship Id="rId4" Type="http://schemas.openxmlformats.org/officeDocument/2006/relationships/image" Target="../media/image85.jpeg"/><Relationship Id="rId9" Type="http://schemas.openxmlformats.org/officeDocument/2006/relationships/image" Target="../media/image90.jpeg"/></Relationships>
</file>

<file path=ppt/slides/_rels/slide2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6.jpeg"/></Relationships>
</file>

<file path=ppt/slides/_rels/slide2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jpeg"/></Relationships>
</file>

<file path=ppt/slides/_rels/slide25.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2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image" Target="../media/image112.jpeg"/><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2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image" Target="../media/image126.jpeg"/><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3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 Id="rId5" Type="http://schemas.openxmlformats.org/officeDocument/2006/relationships/image" Target="../media/image135.jpeg"/><Relationship Id="rId4" Type="http://schemas.openxmlformats.org/officeDocument/2006/relationships/image" Target="../media/image134.jpeg"/></Relationships>
</file>

<file path=ppt/slides/_rels/slide3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image" Target="../media/image138.jpeg"/><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3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47.jpeg"/><Relationship Id="rId4" Type="http://schemas.openxmlformats.org/officeDocument/2006/relationships/image" Target="../media/image146.jpeg"/></Relationships>
</file>

<file path=ppt/slides/_rels/slide35.xml.rels><?xml version="1.0" encoding="UTF-8" standalone="yes"?>
<Relationships xmlns="http://schemas.openxmlformats.org/package/2006/relationships"><Relationship Id="rId3" Type="http://schemas.openxmlformats.org/officeDocument/2006/relationships/image" Target="../media/image149.jpeg"/><Relationship Id="rId7" Type="http://schemas.openxmlformats.org/officeDocument/2006/relationships/image" Target="../media/image153.jpeg"/><Relationship Id="rId2" Type="http://schemas.openxmlformats.org/officeDocument/2006/relationships/image" Target="../media/image148.jpeg"/><Relationship Id="rId1" Type="http://schemas.openxmlformats.org/officeDocument/2006/relationships/slideLayout" Target="../slideLayouts/slideLayout2.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3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2.xml"/><Relationship Id="rId5" Type="http://schemas.openxmlformats.org/officeDocument/2006/relationships/image" Target="../media/image159.jpeg"/><Relationship Id="rId4" Type="http://schemas.openxmlformats.org/officeDocument/2006/relationships/image" Target="../media/image158.jpeg"/></Relationships>
</file>

<file path=ppt/slides/_rels/slide38.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image" Target="../media/image161.jpeg"/><Relationship Id="rId7" Type="http://schemas.openxmlformats.org/officeDocument/2006/relationships/image" Target="../media/image165.jpeg"/><Relationship Id="rId2" Type="http://schemas.openxmlformats.org/officeDocument/2006/relationships/image" Target="../media/image160.jpeg"/><Relationship Id="rId1" Type="http://schemas.openxmlformats.org/officeDocument/2006/relationships/slideLayout" Target="../slideLayouts/slideLayout2.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s>
</file>

<file path=ppt/slides/_rels/slide39.xml.rels><?xml version="1.0" encoding="UTF-8" standalone="yes"?>
<Relationships xmlns="http://schemas.openxmlformats.org/package/2006/relationships"><Relationship Id="rId3" Type="http://schemas.openxmlformats.org/officeDocument/2006/relationships/image" Target="../media/image168.jpeg"/><Relationship Id="rId7" Type="http://schemas.openxmlformats.org/officeDocument/2006/relationships/image" Target="../media/image172.jpeg"/><Relationship Id="rId2" Type="http://schemas.openxmlformats.org/officeDocument/2006/relationships/image" Target="../media/image167.jpeg"/><Relationship Id="rId1" Type="http://schemas.openxmlformats.org/officeDocument/2006/relationships/slideLayout" Target="../slideLayouts/slideLayout2.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169.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174.jpeg"/><Relationship Id="rId7" Type="http://schemas.openxmlformats.org/officeDocument/2006/relationships/image" Target="../media/image178.jpeg"/><Relationship Id="rId2" Type="http://schemas.openxmlformats.org/officeDocument/2006/relationships/image" Target="../media/image173.jpeg"/><Relationship Id="rId1" Type="http://schemas.openxmlformats.org/officeDocument/2006/relationships/slideLayout" Target="../slideLayouts/slideLayout2.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s>
</file>

<file path=ppt/slides/_rels/slide4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2.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42.xml.rels><?xml version="1.0" encoding="UTF-8" standalone="yes"?>
<Relationships xmlns="http://schemas.openxmlformats.org/package/2006/relationships"><Relationship Id="rId3" Type="http://schemas.openxmlformats.org/officeDocument/2006/relationships/image" Target="../media/image185.jpeg"/><Relationship Id="rId7" Type="http://schemas.openxmlformats.org/officeDocument/2006/relationships/image" Target="../media/image189.jpeg"/><Relationship Id="rId2" Type="http://schemas.openxmlformats.org/officeDocument/2006/relationships/image" Target="../media/image184.jpeg"/><Relationship Id="rId1" Type="http://schemas.openxmlformats.org/officeDocument/2006/relationships/slideLayout" Target="../slideLayouts/slideLayout2.xml"/><Relationship Id="rId6" Type="http://schemas.openxmlformats.org/officeDocument/2006/relationships/image" Target="../media/image188.jpeg"/><Relationship Id="rId5" Type="http://schemas.openxmlformats.org/officeDocument/2006/relationships/image" Target="../media/image187.jpeg"/><Relationship Id="rId4" Type="http://schemas.openxmlformats.org/officeDocument/2006/relationships/image" Target="../media/image186.jpeg"/></Relationships>
</file>

<file path=ppt/slides/_rels/slide43.xml.rels><?xml version="1.0" encoding="UTF-8" standalone="yes"?>
<Relationships xmlns="http://schemas.openxmlformats.org/package/2006/relationships"><Relationship Id="rId3" Type="http://schemas.openxmlformats.org/officeDocument/2006/relationships/image" Target="../media/image191.jpeg"/><Relationship Id="rId7" Type="http://schemas.openxmlformats.org/officeDocument/2006/relationships/image" Target="../media/image195.png"/><Relationship Id="rId2" Type="http://schemas.openxmlformats.org/officeDocument/2006/relationships/image" Target="../media/image190.jpeg"/><Relationship Id="rId1" Type="http://schemas.openxmlformats.org/officeDocument/2006/relationships/slideLayout" Target="../slideLayouts/slideLayout2.xml"/><Relationship Id="rId6" Type="http://schemas.openxmlformats.org/officeDocument/2006/relationships/image" Target="../media/image194.png"/><Relationship Id="rId5" Type="http://schemas.openxmlformats.org/officeDocument/2006/relationships/image" Target="../media/image193.jpeg"/><Relationship Id="rId4" Type="http://schemas.openxmlformats.org/officeDocument/2006/relationships/image" Target="../media/image192.jpeg"/></Relationships>
</file>

<file path=ppt/slides/_rels/slide44.xml.rels><?xml version="1.0" encoding="UTF-8" standalone="yes"?>
<Relationships xmlns="http://schemas.openxmlformats.org/package/2006/relationships"><Relationship Id="rId8" Type="http://schemas.openxmlformats.org/officeDocument/2006/relationships/image" Target="../media/image202.jpeg"/><Relationship Id="rId3" Type="http://schemas.openxmlformats.org/officeDocument/2006/relationships/image" Target="../media/image197.jpeg"/><Relationship Id="rId7" Type="http://schemas.openxmlformats.org/officeDocument/2006/relationships/image" Target="../media/image201.jpeg"/><Relationship Id="rId2" Type="http://schemas.openxmlformats.org/officeDocument/2006/relationships/image" Target="../media/image196.jpeg"/><Relationship Id="rId1" Type="http://schemas.openxmlformats.org/officeDocument/2006/relationships/slideLayout" Target="../slideLayouts/slideLayout2.xml"/><Relationship Id="rId6" Type="http://schemas.openxmlformats.org/officeDocument/2006/relationships/image" Target="../media/image200.jpeg"/><Relationship Id="rId5" Type="http://schemas.openxmlformats.org/officeDocument/2006/relationships/image" Target="../media/image199.jpeg"/><Relationship Id="rId4" Type="http://schemas.openxmlformats.org/officeDocument/2006/relationships/image" Target="../media/image19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6248400" y="3176588"/>
            <a:ext cx="2895600" cy="2747962"/>
          </a:xfrm>
          <a:prstGeom prst="rect">
            <a:avLst/>
          </a:prstGeom>
          <a:noFill/>
          <a:ln w="9525">
            <a:noFill/>
            <a:miter lim="800000"/>
            <a:headEnd/>
            <a:tailEnd/>
          </a:ln>
        </p:spPr>
        <p:txBody>
          <a:bodyPr>
            <a:spAutoFit/>
          </a:bodyPr>
          <a:lstStyle/>
          <a:p>
            <a:pPr algn="r">
              <a:spcBef>
                <a:spcPct val="50000"/>
              </a:spcBef>
            </a:pPr>
            <a:r>
              <a:rPr lang="fr-FR">
                <a:latin typeface="Calibri" pitchFamily="34" charset="0"/>
              </a:rPr>
              <a:t>ÉTAT DES LIEUX</a:t>
            </a:r>
          </a:p>
          <a:p>
            <a:pPr algn="r">
              <a:spcBef>
                <a:spcPct val="50000"/>
              </a:spcBef>
            </a:pPr>
            <a:r>
              <a:rPr lang="fr-FR">
                <a:latin typeface="Calibri" pitchFamily="34" charset="0"/>
              </a:rPr>
              <a:t>UN REGARD EXTÉRIEUR</a:t>
            </a:r>
          </a:p>
          <a:p>
            <a:pPr algn="r">
              <a:spcBef>
                <a:spcPct val="50000"/>
              </a:spcBef>
            </a:pPr>
            <a:endParaRPr lang="fr-FR">
              <a:latin typeface="Calibri" pitchFamily="34" charset="0"/>
            </a:endParaRPr>
          </a:p>
          <a:p>
            <a:pPr algn="r"/>
            <a:r>
              <a:rPr lang="fr-FR" b="1" baseline="30000">
                <a:latin typeface="Calibri" pitchFamily="34" charset="0"/>
              </a:rPr>
              <a:t>Equipe Secchi-Viganò, ORGECO, CITEC</a:t>
            </a:r>
          </a:p>
          <a:p>
            <a:pPr algn="r"/>
            <a:endParaRPr lang="fr-FR" b="1" i="1" baseline="30000">
              <a:latin typeface="Calibri" pitchFamily="34" charset="0"/>
            </a:endParaRPr>
          </a:p>
          <a:p>
            <a:pPr algn="r"/>
            <a:r>
              <a:rPr lang="fr-FR" baseline="30000">
                <a:latin typeface="Calibri" pitchFamily="34" charset="0"/>
              </a:rPr>
              <a:t>Milan/Bruxelles</a:t>
            </a:r>
          </a:p>
          <a:p>
            <a:pPr algn="r"/>
            <a:r>
              <a:rPr lang="fr-FR" baseline="30000">
                <a:latin typeface="Calibri" pitchFamily="34" charset="0"/>
              </a:rPr>
              <a:t>Octobre 2010</a:t>
            </a:r>
          </a:p>
          <a:p>
            <a:pPr algn="r">
              <a:spcBef>
                <a:spcPct val="50000"/>
              </a:spcBef>
            </a:pPr>
            <a:endParaRPr lang="fr-FR">
              <a:latin typeface="Calibri" pitchFamily="34" charset="0"/>
            </a:endParaRPr>
          </a:p>
          <a:p>
            <a:pPr algn="r">
              <a:spcBef>
                <a:spcPct val="50000"/>
              </a:spcBef>
            </a:pPr>
            <a:endParaRPr lang="fr-FR">
              <a:latin typeface="Calibri" pitchFamily="34" charset="0"/>
            </a:endParaRPr>
          </a:p>
        </p:txBody>
      </p:sp>
      <p:sp>
        <p:nvSpPr>
          <p:cNvPr id="13314" name="Text Box 25"/>
          <p:cNvSpPr txBox="1">
            <a:spLocks noChangeArrowheads="1"/>
          </p:cNvSpPr>
          <p:nvPr/>
        </p:nvSpPr>
        <p:spPr bwMode="auto">
          <a:xfrm>
            <a:off x="1371600" y="6461125"/>
            <a:ext cx="7772400" cy="244475"/>
          </a:xfrm>
          <a:prstGeom prst="rect">
            <a:avLst/>
          </a:prstGeom>
          <a:noFill/>
          <a:ln w="9525">
            <a:noFill/>
            <a:miter lim="800000"/>
            <a:headEnd/>
            <a:tailEnd/>
          </a:ln>
        </p:spPr>
        <p:txBody>
          <a:bodyPr>
            <a:spAutoFit/>
          </a:bodyPr>
          <a:lstStyle/>
          <a:p>
            <a:pPr algn="r">
              <a:spcBef>
                <a:spcPct val="50000"/>
              </a:spcBef>
            </a:pPr>
            <a:r>
              <a:rPr lang="fr-BE" sz="1000">
                <a:latin typeface="Arial Narrow" pitchFamily="34" charset="0"/>
              </a:rPr>
              <a:t>DEMARCHE PREPARATOIRE A UN CADRE DE COHERENCE DE L’AMENAGEMENT ET DES TRANSPORTS SUR L’AIRE METROPOLITAINE LILLOISE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29" name="Group 9"/>
          <p:cNvGrpSpPr>
            <a:grpSpLocks/>
          </p:cNvGrpSpPr>
          <p:nvPr/>
        </p:nvGrpSpPr>
        <p:grpSpPr bwMode="auto">
          <a:xfrm>
            <a:off x="285750" y="374650"/>
            <a:ext cx="8172450" cy="5862638"/>
            <a:chOff x="282756" y="973302"/>
            <a:chExt cx="5783774" cy="4149543"/>
          </a:xfrm>
        </p:grpSpPr>
        <p:pic>
          <p:nvPicPr>
            <p:cNvPr id="22539" name="Picture 3" descr="rail_br-01-01.jpg"/>
            <p:cNvPicPr>
              <a:picLocks noChangeAspect="1"/>
            </p:cNvPicPr>
            <p:nvPr/>
          </p:nvPicPr>
          <p:blipFill>
            <a:blip r:embed="rId2" cstate="print"/>
            <a:srcRect/>
            <a:stretch>
              <a:fillRect/>
            </a:stretch>
          </p:blipFill>
          <p:spPr bwMode="auto">
            <a:xfrm>
              <a:off x="3252811" y="973302"/>
              <a:ext cx="2752897" cy="1946175"/>
            </a:xfrm>
            <a:prstGeom prst="rect">
              <a:avLst/>
            </a:prstGeom>
            <a:noFill/>
            <a:ln w="9525">
              <a:noFill/>
              <a:miter lim="800000"/>
              <a:headEnd/>
              <a:tailEnd/>
            </a:ln>
          </p:spPr>
        </p:pic>
        <p:pic>
          <p:nvPicPr>
            <p:cNvPr id="22540" name="Picture 4" descr="road_ring_br-01-01.jpg"/>
            <p:cNvPicPr>
              <a:picLocks noChangeAspect="1"/>
            </p:cNvPicPr>
            <p:nvPr/>
          </p:nvPicPr>
          <p:blipFill>
            <a:blip r:embed="rId3" cstate="print"/>
            <a:srcRect/>
            <a:stretch>
              <a:fillRect/>
            </a:stretch>
          </p:blipFill>
          <p:spPr bwMode="auto">
            <a:xfrm>
              <a:off x="282756" y="1029917"/>
              <a:ext cx="2759305" cy="1820979"/>
            </a:xfrm>
            <a:prstGeom prst="rect">
              <a:avLst/>
            </a:prstGeom>
            <a:noFill/>
            <a:ln w="9525">
              <a:noFill/>
              <a:miter lim="800000"/>
              <a:headEnd/>
              <a:tailEnd/>
            </a:ln>
          </p:spPr>
        </p:pic>
        <p:pic>
          <p:nvPicPr>
            <p:cNvPr id="22541" name="Picture 7" descr="rail_br-01-01.jpg"/>
            <p:cNvPicPr>
              <a:picLocks noChangeAspect="1"/>
            </p:cNvPicPr>
            <p:nvPr/>
          </p:nvPicPr>
          <p:blipFill>
            <a:blip r:embed="rId4" cstate="print"/>
            <a:srcRect/>
            <a:stretch>
              <a:fillRect/>
            </a:stretch>
          </p:blipFill>
          <p:spPr bwMode="auto">
            <a:xfrm>
              <a:off x="3313633" y="3176670"/>
              <a:ext cx="2752897" cy="1946175"/>
            </a:xfrm>
            <a:prstGeom prst="rect">
              <a:avLst/>
            </a:prstGeom>
            <a:noFill/>
            <a:ln w="9525">
              <a:noFill/>
              <a:miter lim="800000"/>
              <a:headEnd/>
              <a:tailEnd/>
            </a:ln>
          </p:spPr>
        </p:pic>
        <p:pic>
          <p:nvPicPr>
            <p:cNvPr id="22542" name="Picture 8" descr="road_ring_br-01-01.jpg"/>
            <p:cNvPicPr>
              <a:picLocks noChangeAspect="1"/>
            </p:cNvPicPr>
            <p:nvPr/>
          </p:nvPicPr>
          <p:blipFill>
            <a:blip r:embed="rId5" cstate="print"/>
            <a:srcRect/>
            <a:stretch>
              <a:fillRect/>
            </a:stretch>
          </p:blipFill>
          <p:spPr bwMode="auto">
            <a:xfrm>
              <a:off x="343579" y="3168422"/>
              <a:ext cx="2759305" cy="1950705"/>
            </a:xfrm>
            <a:prstGeom prst="rect">
              <a:avLst/>
            </a:prstGeom>
            <a:noFill/>
            <a:ln w="9525">
              <a:noFill/>
              <a:miter lim="800000"/>
              <a:headEnd/>
              <a:tailEnd/>
            </a:ln>
          </p:spPr>
        </p:pic>
      </p:grpSp>
      <p:sp>
        <p:nvSpPr>
          <p:cNvPr id="22530" name="Rectangle 6"/>
          <p:cNvSpPr>
            <a:spLocks noChangeArrowheads="1"/>
          </p:cNvSpPr>
          <p:nvPr/>
        </p:nvSpPr>
        <p:spPr bwMode="auto">
          <a:xfrm>
            <a:off x="250825" y="3154363"/>
            <a:ext cx="2843213" cy="236537"/>
          </a:xfrm>
          <a:prstGeom prst="rect">
            <a:avLst/>
          </a:prstGeom>
          <a:noFill/>
          <a:ln w="9525">
            <a:noFill/>
            <a:miter lim="800000"/>
            <a:headEnd/>
            <a:tailEnd/>
          </a:ln>
        </p:spPr>
        <p:txBody>
          <a:bodyPr wrap="none">
            <a:spAutoFit/>
          </a:bodyPr>
          <a:lstStyle/>
          <a:p>
            <a:r>
              <a:rPr lang="fr-FR" sz="1400" baseline="30000">
                <a:latin typeface="Calibri" pitchFamily="34" charset="0"/>
              </a:rPr>
              <a:t>Ré-interprétation: l’anneau des villes transfrontalières?</a:t>
            </a:r>
          </a:p>
        </p:txBody>
      </p:sp>
      <p:sp>
        <p:nvSpPr>
          <p:cNvPr id="22531" name="Rectangle 10"/>
          <p:cNvSpPr>
            <a:spLocks noChangeArrowheads="1"/>
          </p:cNvSpPr>
          <p:nvPr/>
        </p:nvSpPr>
        <p:spPr bwMode="auto">
          <a:xfrm>
            <a:off x="4564063" y="3144838"/>
            <a:ext cx="1928812" cy="234950"/>
          </a:xfrm>
          <a:prstGeom prst="rect">
            <a:avLst/>
          </a:prstGeom>
          <a:noFill/>
          <a:ln w="9525">
            <a:noFill/>
            <a:miter lim="800000"/>
            <a:headEnd/>
            <a:tailEnd/>
          </a:ln>
        </p:spPr>
        <p:txBody>
          <a:bodyPr wrap="none">
            <a:spAutoFit/>
          </a:bodyPr>
          <a:lstStyle/>
          <a:p>
            <a:r>
              <a:rPr lang="fr-FR" sz="1400" baseline="30000">
                <a:latin typeface="Calibri" pitchFamily="34" charset="0"/>
              </a:rPr>
              <a:t>Région urbaine multi-polaire diffuse</a:t>
            </a:r>
          </a:p>
        </p:txBody>
      </p:sp>
      <p:sp>
        <p:nvSpPr>
          <p:cNvPr id="22532" name="Rectangle 11"/>
          <p:cNvSpPr>
            <a:spLocks noChangeArrowheads="1"/>
          </p:cNvSpPr>
          <p:nvPr/>
        </p:nvSpPr>
        <p:spPr bwMode="auto">
          <a:xfrm>
            <a:off x="241300" y="6159500"/>
            <a:ext cx="2266950" cy="236538"/>
          </a:xfrm>
          <a:prstGeom prst="rect">
            <a:avLst/>
          </a:prstGeom>
          <a:noFill/>
          <a:ln w="9525">
            <a:noFill/>
            <a:miter lim="800000"/>
            <a:headEnd/>
            <a:tailEnd/>
          </a:ln>
        </p:spPr>
        <p:txBody>
          <a:bodyPr wrap="none">
            <a:spAutoFit/>
          </a:bodyPr>
          <a:lstStyle/>
          <a:p>
            <a:r>
              <a:rPr lang="fr-FR" sz="1400" baseline="30000">
                <a:latin typeface="Calibri" pitchFamily="34" charset="0"/>
              </a:rPr>
              <a:t>Infrastructure routière_ rocades et radiales</a:t>
            </a:r>
          </a:p>
        </p:txBody>
      </p:sp>
      <p:sp>
        <p:nvSpPr>
          <p:cNvPr id="22533" name="Rectangle 12"/>
          <p:cNvSpPr>
            <a:spLocks noChangeArrowheads="1"/>
          </p:cNvSpPr>
          <p:nvPr/>
        </p:nvSpPr>
        <p:spPr bwMode="auto">
          <a:xfrm>
            <a:off x="4573588" y="6170613"/>
            <a:ext cx="2414587" cy="234950"/>
          </a:xfrm>
          <a:prstGeom prst="rect">
            <a:avLst/>
          </a:prstGeom>
          <a:noFill/>
          <a:ln w="9525">
            <a:noFill/>
            <a:miter lim="800000"/>
            <a:headEnd/>
            <a:tailEnd/>
          </a:ln>
        </p:spPr>
        <p:txBody>
          <a:bodyPr wrap="none">
            <a:spAutoFit/>
          </a:bodyPr>
          <a:lstStyle/>
          <a:p>
            <a:r>
              <a:rPr lang="fr-FR" sz="1400" baseline="30000">
                <a:latin typeface="Calibri" pitchFamily="34" charset="0"/>
              </a:rPr>
              <a:t>Infrastructure routière_un maillage/un réseau</a:t>
            </a:r>
          </a:p>
        </p:txBody>
      </p:sp>
      <p:sp>
        <p:nvSpPr>
          <p:cNvPr id="22534" name="Rectangle 13"/>
          <p:cNvSpPr>
            <a:spLocks noChangeArrowheads="1"/>
          </p:cNvSpPr>
          <p:nvPr/>
        </p:nvSpPr>
        <p:spPr bwMode="auto">
          <a:xfrm>
            <a:off x="0" y="6483350"/>
            <a:ext cx="4572000" cy="374650"/>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 SIG DREAL Nord Pas-de-Calais/ ATLAS Transfrontalier, Tome 8, Transports et Infrastructures</a:t>
            </a:r>
            <a:endParaRPr lang="nl-BE" sz="1100">
              <a:latin typeface="Calibri" pitchFamily="34" charset="0"/>
            </a:endParaRPr>
          </a:p>
        </p:txBody>
      </p:sp>
      <p:pic>
        <p:nvPicPr>
          <p:cNvPr id="22535" name="Picture 14" descr="draft_rapport_aml_101002_Page_042.jpg"/>
          <p:cNvPicPr>
            <a:picLocks noChangeAspect="1"/>
          </p:cNvPicPr>
          <p:nvPr/>
        </p:nvPicPr>
        <p:blipFill>
          <a:blip r:embed="rId6" cstate="print"/>
          <a:srcRect l="2667" t="851" b="94325"/>
          <a:stretch>
            <a:fillRect/>
          </a:stretch>
        </p:blipFill>
        <p:spPr bwMode="auto">
          <a:xfrm>
            <a:off x="3113088" y="2957513"/>
            <a:ext cx="1419225" cy="330200"/>
          </a:xfrm>
          <a:prstGeom prst="rect">
            <a:avLst/>
          </a:prstGeom>
          <a:noFill/>
          <a:ln w="9525">
            <a:noFill/>
            <a:miter lim="800000"/>
            <a:headEnd/>
            <a:tailEnd/>
          </a:ln>
        </p:spPr>
      </p:pic>
      <p:pic>
        <p:nvPicPr>
          <p:cNvPr id="22536" name="Picture 15" descr="draft_rapport_aml_101002_Page_042.jpg"/>
          <p:cNvPicPr>
            <a:picLocks noChangeAspect="1"/>
          </p:cNvPicPr>
          <p:nvPr/>
        </p:nvPicPr>
        <p:blipFill>
          <a:blip r:embed="rId7" cstate="print"/>
          <a:srcRect l="2000" t="33240" b="61089"/>
          <a:stretch>
            <a:fillRect/>
          </a:stretch>
        </p:blipFill>
        <p:spPr bwMode="auto">
          <a:xfrm>
            <a:off x="7713663" y="2976563"/>
            <a:ext cx="1430337" cy="388937"/>
          </a:xfrm>
          <a:prstGeom prst="rect">
            <a:avLst/>
          </a:prstGeom>
          <a:noFill/>
          <a:ln w="9525">
            <a:noFill/>
            <a:miter lim="800000"/>
            <a:headEnd/>
            <a:tailEnd/>
          </a:ln>
        </p:spPr>
      </p:pic>
      <p:pic>
        <p:nvPicPr>
          <p:cNvPr id="22537" name="Picture 16" descr="draft_rapport_aml_101002_Page_042.jpg"/>
          <p:cNvPicPr>
            <a:picLocks noChangeAspect="1"/>
          </p:cNvPicPr>
          <p:nvPr/>
        </p:nvPicPr>
        <p:blipFill>
          <a:blip r:embed="rId8" cstate="print"/>
          <a:srcRect l="3111" t="62790" b="31395"/>
          <a:stretch>
            <a:fillRect/>
          </a:stretch>
        </p:blipFill>
        <p:spPr bwMode="auto">
          <a:xfrm>
            <a:off x="2646363" y="5953125"/>
            <a:ext cx="1412875" cy="398463"/>
          </a:xfrm>
          <a:prstGeom prst="rect">
            <a:avLst/>
          </a:prstGeom>
          <a:noFill/>
          <a:ln w="9525">
            <a:noFill/>
            <a:miter lim="800000"/>
            <a:headEnd/>
            <a:tailEnd/>
          </a:ln>
        </p:spPr>
      </p:pic>
      <p:pic>
        <p:nvPicPr>
          <p:cNvPr id="22538" name="Picture 17" descr="draft_rapport_aml_101002_Page_042.jpg"/>
          <p:cNvPicPr>
            <a:picLocks noChangeAspect="1"/>
          </p:cNvPicPr>
          <p:nvPr/>
        </p:nvPicPr>
        <p:blipFill>
          <a:blip r:embed="rId9" cstate="print"/>
          <a:srcRect l="2667" t="93333" b="142"/>
          <a:stretch>
            <a:fillRect/>
          </a:stretch>
        </p:blipFill>
        <p:spPr bwMode="auto">
          <a:xfrm>
            <a:off x="7986713" y="5983288"/>
            <a:ext cx="1419225" cy="446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8" descr="draft_rapport_aml_101002_Page_044.jpg"/>
          <p:cNvPicPr>
            <a:picLocks noChangeAspect="1"/>
          </p:cNvPicPr>
          <p:nvPr/>
        </p:nvPicPr>
        <p:blipFill>
          <a:blip r:embed="rId2" cstate="print"/>
          <a:srcRect l="7822" b="84988"/>
          <a:stretch>
            <a:fillRect/>
          </a:stretch>
        </p:blipFill>
        <p:spPr bwMode="auto">
          <a:xfrm>
            <a:off x="127000" y="5372100"/>
            <a:ext cx="1489075" cy="911225"/>
          </a:xfrm>
          <a:prstGeom prst="rect">
            <a:avLst/>
          </a:prstGeom>
          <a:noFill/>
          <a:ln w="9525">
            <a:noFill/>
            <a:miter lim="800000"/>
            <a:headEnd/>
            <a:tailEnd/>
          </a:ln>
        </p:spPr>
      </p:pic>
      <p:pic>
        <p:nvPicPr>
          <p:cNvPr id="23554" name="Picture 9" descr="draft_rapport_aml_101002_Page_044.jpg"/>
          <p:cNvPicPr>
            <a:picLocks noChangeAspect="1"/>
          </p:cNvPicPr>
          <p:nvPr/>
        </p:nvPicPr>
        <p:blipFill>
          <a:blip r:embed="rId3" cstate="print"/>
          <a:srcRect l="3268" t="85362" b="545"/>
          <a:stretch>
            <a:fillRect/>
          </a:stretch>
        </p:blipFill>
        <p:spPr bwMode="auto">
          <a:xfrm>
            <a:off x="4708525" y="5535613"/>
            <a:ext cx="1563688" cy="855662"/>
          </a:xfrm>
          <a:prstGeom prst="rect">
            <a:avLst/>
          </a:prstGeom>
          <a:noFill/>
          <a:ln w="9525">
            <a:noFill/>
            <a:miter lim="800000"/>
            <a:headEnd/>
            <a:tailEnd/>
          </a:ln>
        </p:spPr>
      </p:pic>
      <p:sp>
        <p:nvSpPr>
          <p:cNvPr id="4098" name="Text Box 2"/>
          <p:cNvSpPr txBox="1">
            <a:spLocks noChangeArrowheads="1"/>
          </p:cNvSpPr>
          <p:nvPr/>
        </p:nvSpPr>
        <p:spPr bwMode="auto">
          <a:xfrm>
            <a:off x="3441700" y="0"/>
            <a:ext cx="5702300" cy="962025"/>
          </a:xfrm>
          <a:prstGeom prst="rect">
            <a:avLst/>
          </a:prstGeom>
          <a:noFill/>
          <a:ln w="9525">
            <a:noFill/>
            <a:miter lim="800000"/>
            <a:headEnd/>
            <a:tailEnd/>
          </a:ln>
        </p:spPr>
        <p:txBody>
          <a:bodyPr>
            <a:spAutoFit/>
          </a:bodyPr>
          <a:lstStyle/>
          <a:p>
            <a:pPr algn="r" fontAlgn="auto">
              <a:spcBef>
                <a:spcPts val="0"/>
              </a:spcBef>
              <a:spcAft>
                <a:spcPts val="0"/>
              </a:spcAft>
              <a:defRPr/>
            </a:pPr>
            <a:r>
              <a:rPr lang="fr-BE" sz="1600" b="1" dirty="0">
                <a:latin typeface="+mn-lt"/>
              </a:rPr>
              <a:t>QUESTIONS DE MÉTHODOLOGIE </a:t>
            </a:r>
            <a:r>
              <a:rPr lang="fr-BE" sz="1600" b="1" dirty="0">
                <a:solidFill>
                  <a:srgbClr val="C00000"/>
                </a:solidFill>
                <a:latin typeface="+mn-lt"/>
              </a:rPr>
              <a:t>1</a:t>
            </a:r>
          </a:p>
          <a:p>
            <a:pPr algn="r" fontAlgn="auto">
              <a:spcBef>
                <a:spcPts val="0"/>
              </a:spcBef>
              <a:spcAft>
                <a:spcPts val="0"/>
              </a:spcAft>
              <a:defRPr/>
            </a:pPr>
            <a:endParaRPr lang="fr-BE" sz="1050" b="1" dirty="0">
              <a:latin typeface="+mn-lt"/>
            </a:endParaRPr>
          </a:p>
          <a:p>
            <a:pPr algn="r" fontAlgn="auto">
              <a:spcBef>
                <a:spcPts val="0"/>
              </a:spcBef>
              <a:spcAft>
                <a:spcPts val="0"/>
              </a:spcAft>
              <a:defRPr/>
            </a:pPr>
            <a:r>
              <a:rPr lang="fr-FR" sz="1000" dirty="0">
                <a:latin typeface="+mn-lt"/>
              </a:rPr>
              <a:t>        </a:t>
            </a:r>
            <a:r>
              <a:rPr lang="fr-FR" sz="1000" dirty="0">
                <a:solidFill>
                  <a:srgbClr val="C00000"/>
                </a:solidFill>
                <a:latin typeface="+mn-lt"/>
              </a:rPr>
              <a:t>Les perspectives démographiques sociales et économiques</a:t>
            </a:r>
            <a:endParaRPr lang="nl-BE" sz="1000" dirty="0">
              <a:solidFill>
                <a:srgbClr val="C00000"/>
              </a:solidFill>
              <a:latin typeface="+mn-lt"/>
            </a:endParaRPr>
          </a:p>
          <a:p>
            <a:pPr algn="r" fontAlgn="auto">
              <a:spcBef>
                <a:spcPts val="0"/>
              </a:spcBef>
              <a:spcAft>
                <a:spcPts val="0"/>
              </a:spcAft>
              <a:defRPr/>
            </a:pPr>
            <a:r>
              <a:rPr lang="fr-FR" sz="1000" dirty="0">
                <a:latin typeface="+mn-lt"/>
              </a:rPr>
              <a:t> </a:t>
            </a:r>
            <a:endParaRPr lang="nl-BE" sz="1000" dirty="0">
              <a:latin typeface="+mn-lt"/>
            </a:endParaRPr>
          </a:p>
          <a:p>
            <a:pPr algn="r" fontAlgn="auto">
              <a:spcBef>
                <a:spcPts val="0"/>
              </a:spcBef>
              <a:spcAft>
                <a:spcPts val="0"/>
              </a:spcAft>
              <a:defRPr/>
            </a:pPr>
            <a:r>
              <a:rPr lang="fr-FR" sz="1000" dirty="0">
                <a:latin typeface="+mn-lt"/>
              </a:rPr>
              <a:t>     </a:t>
            </a:r>
            <a:endParaRPr lang="nl-BE" sz="1000" dirty="0">
              <a:latin typeface="+mn-lt"/>
            </a:endParaRPr>
          </a:p>
        </p:txBody>
      </p:sp>
      <p:pic>
        <p:nvPicPr>
          <p:cNvPr id="23556" name="Picture 3" descr="megacity_2.jpg"/>
          <p:cNvPicPr>
            <a:picLocks noChangeAspect="1"/>
          </p:cNvPicPr>
          <p:nvPr/>
        </p:nvPicPr>
        <p:blipFill>
          <a:blip r:embed="rId4" cstate="print"/>
          <a:srcRect l="195" t="154"/>
          <a:stretch>
            <a:fillRect/>
          </a:stretch>
        </p:blipFill>
        <p:spPr bwMode="auto">
          <a:xfrm>
            <a:off x="71438" y="1254125"/>
            <a:ext cx="4356100" cy="4348163"/>
          </a:xfrm>
          <a:prstGeom prst="rect">
            <a:avLst/>
          </a:prstGeom>
          <a:noFill/>
          <a:ln w="9525">
            <a:noFill/>
            <a:miter lim="800000"/>
            <a:headEnd/>
            <a:tailEnd/>
          </a:ln>
        </p:spPr>
      </p:pic>
      <p:pic>
        <p:nvPicPr>
          <p:cNvPr id="23557" name="Picture 4" descr="megacity_2.jpg"/>
          <p:cNvPicPr>
            <a:picLocks noChangeAspect="1"/>
          </p:cNvPicPr>
          <p:nvPr/>
        </p:nvPicPr>
        <p:blipFill>
          <a:blip r:embed="rId5" cstate="print"/>
          <a:srcRect l="368" t="281"/>
          <a:stretch>
            <a:fillRect/>
          </a:stretch>
        </p:blipFill>
        <p:spPr bwMode="auto">
          <a:xfrm>
            <a:off x="4756150" y="1274763"/>
            <a:ext cx="4300538" cy="4291012"/>
          </a:xfrm>
          <a:prstGeom prst="rect">
            <a:avLst/>
          </a:prstGeom>
          <a:noFill/>
          <a:ln w="9525">
            <a:noFill/>
            <a:miter lim="800000"/>
            <a:headEnd/>
            <a:tailEnd/>
          </a:ln>
        </p:spPr>
      </p:pic>
      <p:sp>
        <p:nvSpPr>
          <p:cNvPr id="23558" name="Rectangle 5"/>
          <p:cNvSpPr>
            <a:spLocks noChangeArrowheads="1"/>
          </p:cNvSpPr>
          <p:nvPr/>
        </p:nvSpPr>
        <p:spPr bwMode="auto">
          <a:xfrm>
            <a:off x="0" y="974725"/>
            <a:ext cx="1658938" cy="236538"/>
          </a:xfrm>
          <a:prstGeom prst="rect">
            <a:avLst/>
          </a:prstGeom>
          <a:noFill/>
          <a:ln w="9525">
            <a:noFill/>
            <a:miter lim="800000"/>
            <a:headEnd/>
            <a:tailEnd/>
          </a:ln>
        </p:spPr>
        <p:txBody>
          <a:bodyPr wrap="none">
            <a:spAutoFit/>
          </a:bodyPr>
          <a:lstStyle/>
          <a:p>
            <a:r>
              <a:rPr lang="fr-FR" sz="1400" baseline="30000">
                <a:latin typeface="Calibri" pitchFamily="34" charset="0"/>
              </a:rPr>
              <a:t>Recensement 2006_00-29 Ans</a:t>
            </a:r>
          </a:p>
        </p:txBody>
      </p:sp>
      <p:sp>
        <p:nvSpPr>
          <p:cNvPr id="23559" name="Rectangle 6"/>
          <p:cNvSpPr>
            <a:spLocks noChangeArrowheads="1"/>
          </p:cNvSpPr>
          <p:nvPr/>
        </p:nvSpPr>
        <p:spPr bwMode="auto">
          <a:xfrm>
            <a:off x="4749800" y="974725"/>
            <a:ext cx="1560513" cy="236538"/>
          </a:xfrm>
          <a:prstGeom prst="rect">
            <a:avLst/>
          </a:prstGeom>
          <a:noFill/>
          <a:ln w="9525">
            <a:noFill/>
            <a:miter lim="800000"/>
            <a:headEnd/>
            <a:tailEnd/>
          </a:ln>
        </p:spPr>
        <p:txBody>
          <a:bodyPr wrap="none">
            <a:spAutoFit/>
          </a:bodyPr>
          <a:lstStyle/>
          <a:p>
            <a:r>
              <a:rPr lang="fr-FR" sz="1400" baseline="30000">
                <a:latin typeface="Calibri" pitchFamily="34" charset="0"/>
              </a:rPr>
              <a:t>Recensement 2006_60+ Ans</a:t>
            </a:r>
          </a:p>
        </p:txBody>
      </p:sp>
      <p:sp>
        <p:nvSpPr>
          <p:cNvPr id="23560" name="Rectangle 7"/>
          <p:cNvSpPr>
            <a:spLocks noChangeArrowheads="1"/>
          </p:cNvSpPr>
          <p:nvPr/>
        </p:nvSpPr>
        <p:spPr bwMode="auto">
          <a:xfrm>
            <a:off x="0" y="6483350"/>
            <a:ext cx="5505450" cy="374650"/>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 SIG DREAL Nord Pas-de-Calais/ © Région Nord Pas de Calais - SIGALE ®/ © DREAL Nord Pas-de-Calais SECLAT / DAT/ © INSEE 2006</a:t>
            </a:r>
            <a:endParaRPr lang="nl-BE" sz="1100">
              <a:latin typeface="Calibri"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descr="megacity_2.jpg"/>
          <p:cNvPicPr>
            <a:picLocks noChangeAspect="1"/>
          </p:cNvPicPr>
          <p:nvPr/>
        </p:nvPicPr>
        <p:blipFill>
          <a:blip r:embed="rId2" cstate="print"/>
          <a:srcRect r="441"/>
          <a:stretch>
            <a:fillRect/>
          </a:stretch>
        </p:blipFill>
        <p:spPr bwMode="auto">
          <a:xfrm>
            <a:off x="0" y="0"/>
            <a:ext cx="6848475" cy="6858000"/>
          </a:xfrm>
          <a:prstGeom prst="rect">
            <a:avLst/>
          </a:prstGeom>
          <a:noFill/>
          <a:ln w="9525">
            <a:noFill/>
            <a:miter lim="800000"/>
            <a:headEnd/>
            <a:tailEnd/>
          </a:ln>
        </p:spPr>
      </p:pic>
      <p:sp>
        <p:nvSpPr>
          <p:cNvPr id="24578" name="Rectangle 2"/>
          <p:cNvSpPr>
            <a:spLocks noChangeArrowheads="1"/>
          </p:cNvSpPr>
          <p:nvPr/>
        </p:nvSpPr>
        <p:spPr bwMode="auto">
          <a:xfrm>
            <a:off x="6907213" y="195263"/>
            <a:ext cx="2236787" cy="379412"/>
          </a:xfrm>
          <a:prstGeom prst="rect">
            <a:avLst/>
          </a:prstGeom>
          <a:noFill/>
          <a:ln w="9525">
            <a:noFill/>
            <a:miter lim="800000"/>
            <a:headEnd/>
            <a:tailEnd/>
          </a:ln>
        </p:spPr>
        <p:txBody>
          <a:bodyPr>
            <a:spAutoFit/>
          </a:bodyPr>
          <a:lstStyle/>
          <a:p>
            <a:r>
              <a:rPr lang="fr-FR" sz="1400" baseline="30000">
                <a:latin typeface="Calibri" pitchFamily="34" charset="0"/>
              </a:rPr>
              <a:t>Revenus fiscaux localisés médians 2007 par unité de consommation en euros 2007</a:t>
            </a:r>
          </a:p>
        </p:txBody>
      </p:sp>
      <p:sp>
        <p:nvSpPr>
          <p:cNvPr id="24579" name="Rectangle 4"/>
          <p:cNvSpPr>
            <a:spLocks noChangeArrowheads="1"/>
          </p:cNvSpPr>
          <p:nvPr/>
        </p:nvSpPr>
        <p:spPr bwMode="auto">
          <a:xfrm>
            <a:off x="0" y="6483350"/>
            <a:ext cx="5924550" cy="374650"/>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 SIG DREAL Nord Pas-de-Calais/ © Région Nord Pas de Calais - SIGALE ®/ © DREAL Nord Pas-de-Calais SECLAT / DAT</a:t>
            </a:r>
            <a:endParaRPr lang="nl-BE" sz="1100">
              <a:latin typeface="Calibri" pitchFamily="34" charset="0"/>
            </a:endParaRPr>
          </a:p>
        </p:txBody>
      </p:sp>
      <p:pic>
        <p:nvPicPr>
          <p:cNvPr id="24580" name="Picture 6" descr="draft_rapport_aml_101002_Page_049.jpg"/>
          <p:cNvPicPr>
            <a:picLocks noChangeAspect="1"/>
          </p:cNvPicPr>
          <p:nvPr/>
        </p:nvPicPr>
        <p:blipFill>
          <a:blip r:embed="rId3" cstate="print"/>
          <a:srcRect l="65871" b="22331"/>
          <a:stretch>
            <a:fillRect/>
          </a:stretch>
        </p:blipFill>
        <p:spPr bwMode="auto">
          <a:xfrm>
            <a:off x="6897688" y="4541838"/>
            <a:ext cx="1009650" cy="1003300"/>
          </a:xfrm>
          <a:prstGeom prst="rect">
            <a:avLst/>
          </a:prstGeom>
          <a:noFill/>
          <a:ln w="9525">
            <a:noFill/>
            <a:miter lim="800000"/>
            <a:headEnd/>
            <a:tailEnd/>
          </a:ln>
        </p:spPr>
      </p:pic>
      <p:grpSp>
        <p:nvGrpSpPr>
          <p:cNvPr id="24581" name="Group 7"/>
          <p:cNvGrpSpPr>
            <a:grpSpLocks/>
          </p:cNvGrpSpPr>
          <p:nvPr/>
        </p:nvGrpSpPr>
        <p:grpSpPr bwMode="auto">
          <a:xfrm>
            <a:off x="6865938" y="5565775"/>
            <a:ext cx="1431925" cy="1292225"/>
            <a:chOff x="6865155" y="5565749"/>
            <a:chExt cx="1432539" cy="1292251"/>
          </a:xfrm>
        </p:grpSpPr>
        <p:pic>
          <p:nvPicPr>
            <p:cNvPr id="24582" name="Picture 5" descr="draft_rapport_aml_101002_Page_049.jpg"/>
            <p:cNvPicPr>
              <a:picLocks noChangeAspect="1"/>
            </p:cNvPicPr>
            <p:nvPr/>
          </p:nvPicPr>
          <p:blipFill>
            <a:blip r:embed="rId3" cstate="print"/>
            <a:srcRect r="51642"/>
            <a:stretch>
              <a:fillRect/>
            </a:stretch>
          </p:blipFill>
          <p:spPr bwMode="auto">
            <a:xfrm>
              <a:off x="6865155" y="5565749"/>
              <a:ext cx="1432539" cy="1292251"/>
            </a:xfrm>
            <a:prstGeom prst="rect">
              <a:avLst/>
            </a:prstGeom>
            <a:noFill/>
            <a:ln w="9525">
              <a:noFill/>
              <a:miter lim="800000"/>
              <a:headEnd/>
              <a:tailEnd/>
            </a:ln>
          </p:spPr>
        </p:pic>
        <p:pic>
          <p:nvPicPr>
            <p:cNvPr id="24583" name="Picture 2"/>
            <p:cNvPicPr>
              <a:picLocks noChangeAspect="1" noChangeArrowheads="1"/>
            </p:cNvPicPr>
            <p:nvPr/>
          </p:nvPicPr>
          <p:blipFill>
            <a:blip r:embed="rId4" cstate="print"/>
            <a:srcRect/>
            <a:stretch>
              <a:fillRect/>
            </a:stretch>
          </p:blipFill>
          <p:spPr bwMode="auto">
            <a:xfrm>
              <a:off x="7029958" y="5986159"/>
              <a:ext cx="820264" cy="609754"/>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3441700" y="0"/>
            <a:ext cx="5702300" cy="962025"/>
          </a:xfrm>
          <a:prstGeom prst="rect">
            <a:avLst/>
          </a:prstGeom>
          <a:noFill/>
          <a:ln w="9525">
            <a:noFill/>
            <a:miter lim="800000"/>
            <a:headEnd/>
            <a:tailEnd/>
          </a:ln>
        </p:spPr>
        <p:txBody>
          <a:bodyPr>
            <a:spAutoFit/>
          </a:bodyPr>
          <a:lstStyle/>
          <a:p>
            <a:pPr algn="r" fontAlgn="auto">
              <a:spcBef>
                <a:spcPts val="0"/>
              </a:spcBef>
              <a:spcAft>
                <a:spcPts val="0"/>
              </a:spcAft>
              <a:defRPr/>
            </a:pPr>
            <a:r>
              <a:rPr lang="fr-BE" sz="1600" b="1" dirty="0">
                <a:latin typeface="+mn-lt"/>
              </a:rPr>
              <a:t>QUESTIONS DE MÉTHODOLOGIE </a:t>
            </a:r>
            <a:r>
              <a:rPr lang="fr-BE" sz="1600" b="1" dirty="0">
                <a:solidFill>
                  <a:srgbClr val="C00000"/>
                </a:solidFill>
                <a:latin typeface="+mn-lt"/>
              </a:rPr>
              <a:t>1</a:t>
            </a:r>
          </a:p>
          <a:p>
            <a:pPr algn="r" fontAlgn="auto">
              <a:spcBef>
                <a:spcPts val="0"/>
              </a:spcBef>
              <a:spcAft>
                <a:spcPts val="0"/>
              </a:spcAft>
              <a:defRPr/>
            </a:pPr>
            <a:endParaRPr lang="fr-BE" sz="1050" b="1" dirty="0">
              <a:latin typeface="+mn-lt"/>
            </a:endParaRPr>
          </a:p>
          <a:p>
            <a:pPr algn="r" fontAlgn="auto">
              <a:spcBef>
                <a:spcPts val="0"/>
              </a:spcBef>
              <a:spcAft>
                <a:spcPts val="0"/>
              </a:spcAft>
              <a:defRPr/>
            </a:pPr>
            <a:r>
              <a:rPr lang="fr-FR" sz="1000" dirty="0">
                <a:latin typeface="+mn-lt"/>
              </a:rPr>
              <a:t>        </a:t>
            </a:r>
            <a:r>
              <a:rPr lang="fr-FR" sz="1000" dirty="0">
                <a:solidFill>
                  <a:srgbClr val="C00000"/>
                </a:solidFill>
                <a:latin typeface="+mn-lt"/>
              </a:rPr>
              <a:t>Formes de Métropole</a:t>
            </a:r>
            <a:endParaRPr lang="nl-BE" sz="1000" dirty="0">
              <a:solidFill>
                <a:srgbClr val="C00000"/>
              </a:solidFill>
              <a:latin typeface="+mn-lt"/>
            </a:endParaRPr>
          </a:p>
          <a:p>
            <a:pPr algn="r" fontAlgn="auto">
              <a:spcBef>
                <a:spcPts val="0"/>
              </a:spcBef>
              <a:spcAft>
                <a:spcPts val="0"/>
              </a:spcAft>
              <a:defRPr/>
            </a:pPr>
            <a:r>
              <a:rPr lang="fr-FR" sz="1000" dirty="0">
                <a:latin typeface="+mn-lt"/>
              </a:rPr>
              <a:t> </a:t>
            </a:r>
            <a:endParaRPr lang="nl-BE" sz="1000" dirty="0">
              <a:latin typeface="+mn-lt"/>
            </a:endParaRPr>
          </a:p>
          <a:p>
            <a:pPr algn="r" fontAlgn="auto">
              <a:spcBef>
                <a:spcPts val="0"/>
              </a:spcBef>
              <a:spcAft>
                <a:spcPts val="0"/>
              </a:spcAft>
              <a:defRPr/>
            </a:pPr>
            <a:r>
              <a:rPr lang="fr-FR" sz="1000" dirty="0">
                <a:latin typeface="+mn-lt"/>
              </a:rPr>
              <a:t>       </a:t>
            </a:r>
            <a:endParaRPr lang="nl-BE" sz="1000" dirty="0">
              <a:latin typeface="+mn-lt"/>
            </a:endParaRPr>
          </a:p>
        </p:txBody>
      </p:sp>
      <p:grpSp>
        <p:nvGrpSpPr>
          <p:cNvPr id="25602" name="Group 9"/>
          <p:cNvGrpSpPr>
            <a:grpSpLocks/>
          </p:cNvGrpSpPr>
          <p:nvPr/>
        </p:nvGrpSpPr>
        <p:grpSpPr bwMode="auto">
          <a:xfrm>
            <a:off x="0" y="1416050"/>
            <a:ext cx="9144000" cy="1503363"/>
            <a:chOff x="0" y="1185060"/>
            <a:chExt cx="9843246" cy="1618065"/>
          </a:xfrm>
        </p:grpSpPr>
        <p:pic>
          <p:nvPicPr>
            <p:cNvPr id="25618" name="Picture 2" descr="aml_red.jpg"/>
            <p:cNvPicPr>
              <a:picLocks noChangeAspect="1"/>
            </p:cNvPicPr>
            <p:nvPr/>
          </p:nvPicPr>
          <p:blipFill>
            <a:blip r:embed="rId2" cstate="print"/>
            <a:srcRect/>
            <a:stretch>
              <a:fillRect/>
            </a:stretch>
          </p:blipFill>
          <p:spPr bwMode="auto">
            <a:xfrm>
              <a:off x="8236673" y="1199292"/>
              <a:ext cx="1606573" cy="1603833"/>
            </a:xfrm>
            <a:prstGeom prst="rect">
              <a:avLst/>
            </a:prstGeom>
            <a:noFill/>
            <a:ln w="9525">
              <a:noFill/>
              <a:miter lim="800000"/>
              <a:headEnd/>
              <a:tailEnd/>
            </a:ln>
          </p:spPr>
        </p:pic>
        <p:pic>
          <p:nvPicPr>
            <p:cNvPr id="25619" name="Picture 3" descr="berlin.jpg"/>
            <p:cNvPicPr>
              <a:picLocks noChangeAspect="1"/>
            </p:cNvPicPr>
            <p:nvPr/>
          </p:nvPicPr>
          <p:blipFill>
            <a:blip r:embed="rId3" cstate="print"/>
            <a:srcRect/>
            <a:stretch>
              <a:fillRect/>
            </a:stretch>
          </p:blipFill>
          <p:spPr bwMode="auto">
            <a:xfrm>
              <a:off x="0" y="1186800"/>
              <a:ext cx="1603833" cy="1603833"/>
            </a:xfrm>
            <a:prstGeom prst="rect">
              <a:avLst/>
            </a:prstGeom>
            <a:noFill/>
            <a:ln w="9525">
              <a:noFill/>
              <a:miter lim="800000"/>
              <a:headEnd/>
              <a:tailEnd/>
            </a:ln>
          </p:spPr>
        </p:pic>
        <p:pic>
          <p:nvPicPr>
            <p:cNvPr id="25620" name="Picture 4" descr="london.jpg"/>
            <p:cNvPicPr>
              <a:picLocks noChangeAspect="1"/>
            </p:cNvPicPr>
            <p:nvPr/>
          </p:nvPicPr>
          <p:blipFill>
            <a:blip r:embed="rId4" cstate="print"/>
            <a:srcRect/>
            <a:stretch>
              <a:fillRect/>
            </a:stretch>
          </p:blipFill>
          <p:spPr bwMode="auto">
            <a:xfrm>
              <a:off x="1642837" y="1185060"/>
              <a:ext cx="1603833" cy="1603833"/>
            </a:xfrm>
            <a:prstGeom prst="rect">
              <a:avLst/>
            </a:prstGeom>
            <a:noFill/>
            <a:ln w="9525">
              <a:noFill/>
              <a:miter lim="800000"/>
              <a:headEnd/>
              <a:tailEnd/>
            </a:ln>
          </p:spPr>
        </p:pic>
        <p:pic>
          <p:nvPicPr>
            <p:cNvPr id="25621" name="Picture 5" descr="new_york.jpg"/>
            <p:cNvPicPr>
              <a:picLocks noChangeAspect="1"/>
            </p:cNvPicPr>
            <p:nvPr/>
          </p:nvPicPr>
          <p:blipFill>
            <a:blip r:embed="rId5" cstate="print"/>
            <a:srcRect/>
            <a:stretch>
              <a:fillRect/>
            </a:stretch>
          </p:blipFill>
          <p:spPr bwMode="auto">
            <a:xfrm>
              <a:off x="6593588" y="1194072"/>
              <a:ext cx="1603833" cy="1603833"/>
            </a:xfrm>
            <a:prstGeom prst="rect">
              <a:avLst/>
            </a:prstGeom>
            <a:noFill/>
            <a:ln w="9525">
              <a:noFill/>
              <a:miter lim="800000"/>
              <a:headEnd/>
              <a:tailEnd/>
            </a:ln>
          </p:spPr>
        </p:pic>
        <p:pic>
          <p:nvPicPr>
            <p:cNvPr id="25622" name="Picture 7" descr="london.jpg"/>
            <p:cNvPicPr>
              <a:picLocks noChangeAspect="1"/>
            </p:cNvPicPr>
            <p:nvPr/>
          </p:nvPicPr>
          <p:blipFill>
            <a:blip r:embed="rId6" cstate="print"/>
            <a:srcRect/>
            <a:stretch>
              <a:fillRect/>
            </a:stretch>
          </p:blipFill>
          <p:spPr bwMode="auto">
            <a:xfrm>
              <a:off x="3292343" y="1185060"/>
              <a:ext cx="1603833" cy="1603833"/>
            </a:xfrm>
            <a:prstGeom prst="rect">
              <a:avLst/>
            </a:prstGeom>
            <a:noFill/>
            <a:ln w="9525">
              <a:noFill/>
              <a:miter lim="800000"/>
              <a:headEnd/>
              <a:tailEnd/>
            </a:ln>
          </p:spPr>
        </p:pic>
        <p:pic>
          <p:nvPicPr>
            <p:cNvPr id="25623" name="Picture 8" descr="london.jpg"/>
            <p:cNvPicPr>
              <a:picLocks noChangeAspect="1"/>
            </p:cNvPicPr>
            <p:nvPr/>
          </p:nvPicPr>
          <p:blipFill>
            <a:blip r:embed="rId7" cstate="print"/>
            <a:srcRect/>
            <a:stretch>
              <a:fillRect/>
            </a:stretch>
          </p:blipFill>
          <p:spPr bwMode="auto">
            <a:xfrm>
              <a:off x="4950814" y="1194025"/>
              <a:ext cx="1603833" cy="1603833"/>
            </a:xfrm>
            <a:prstGeom prst="rect">
              <a:avLst/>
            </a:prstGeom>
            <a:noFill/>
            <a:ln w="9525">
              <a:noFill/>
              <a:miter lim="800000"/>
              <a:headEnd/>
              <a:tailEnd/>
            </a:ln>
          </p:spPr>
        </p:pic>
      </p:grpSp>
      <p:grpSp>
        <p:nvGrpSpPr>
          <p:cNvPr id="25603" name="Group 10"/>
          <p:cNvGrpSpPr>
            <a:grpSpLocks/>
          </p:cNvGrpSpPr>
          <p:nvPr/>
        </p:nvGrpSpPr>
        <p:grpSpPr bwMode="auto">
          <a:xfrm>
            <a:off x="0" y="2967038"/>
            <a:ext cx="9142413" cy="1503362"/>
            <a:chOff x="0" y="1185060"/>
            <a:chExt cx="9841875" cy="1618065"/>
          </a:xfrm>
        </p:grpSpPr>
        <p:pic>
          <p:nvPicPr>
            <p:cNvPr id="25612" name="Picture 11" descr="aml_red.jpg"/>
            <p:cNvPicPr>
              <a:picLocks noChangeAspect="1"/>
            </p:cNvPicPr>
            <p:nvPr/>
          </p:nvPicPr>
          <p:blipFill>
            <a:blip r:embed="rId8" cstate="print"/>
            <a:srcRect/>
            <a:stretch>
              <a:fillRect/>
            </a:stretch>
          </p:blipFill>
          <p:spPr bwMode="auto">
            <a:xfrm>
              <a:off x="8238042" y="1199292"/>
              <a:ext cx="1603833" cy="1603833"/>
            </a:xfrm>
            <a:prstGeom prst="rect">
              <a:avLst/>
            </a:prstGeom>
            <a:noFill/>
            <a:ln w="9525">
              <a:noFill/>
              <a:miter lim="800000"/>
              <a:headEnd/>
              <a:tailEnd/>
            </a:ln>
          </p:spPr>
        </p:pic>
        <p:pic>
          <p:nvPicPr>
            <p:cNvPr id="25613" name="Picture 12" descr="berlin.jpg"/>
            <p:cNvPicPr>
              <a:picLocks noChangeAspect="1"/>
            </p:cNvPicPr>
            <p:nvPr/>
          </p:nvPicPr>
          <p:blipFill>
            <a:blip r:embed="rId9" cstate="print"/>
            <a:srcRect/>
            <a:stretch>
              <a:fillRect/>
            </a:stretch>
          </p:blipFill>
          <p:spPr bwMode="auto">
            <a:xfrm>
              <a:off x="0" y="1186800"/>
              <a:ext cx="1603833" cy="1603833"/>
            </a:xfrm>
            <a:prstGeom prst="rect">
              <a:avLst/>
            </a:prstGeom>
            <a:noFill/>
            <a:ln w="9525">
              <a:noFill/>
              <a:miter lim="800000"/>
              <a:headEnd/>
              <a:tailEnd/>
            </a:ln>
          </p:spPr>
        </p:pic>
        <p:pic>
          <p:nvPicPr>
            <p:cNvPr id="25614" name="Picture 13" descr="london.jpg"/>
            <p:cNvPicPr>
              <a:picLocks noChangeAspect="1"/>
            </p:cNvPicPr>
            <p:nvPr/>
          </p:nvPicPr>
          <p:blipFill>
            <a:blip r:embed="rId10" cstate="print"/>
            <a:srcRect/>
            <a:stretch>
              <a:fillRect/>
            </a:stretch>
          </p:blipFill>
          <p:spPr bwMode="auto">
            <a:xfrm>
              <a:off x="1642837" y="1185060"/>
              <a:ext cx="1603833" cy="1603833"/>
            </a:xfrm>
            <a:prstGeom prst="rect">
              <a:avLst/>
            </a:prstGeom>
            <a:noFill/>
            <a:ln w="9525">
              <a:noFill/>
              <a:miter lim="800000"/>
              <a:headEnd/>
              <a:tailEnd/>
            </a:ln>
          </p:spPr>
        </p:pic>
        <p:pic>
          <p:nvPicPr>
            <p:cNvPr id="25615" name="Picture 14" descr="new_york.jpg"/>
            <p:cNvPicPr>
              <a:picLocks noChangeAspect="1"/>
            </p:cNvPicPr>
            <p:nvPr/>
          </p:nvPicPr>
          <p:blipFill>
            <a:blip r:embed="rId11" cstate="print"/>
            <a:srcRect/>
            <a:stretch>
              <a:fillRect/>
            </a:stretch>
          </p:blipFill>
          <p:spPr bwMode="auto">
            <a:xfrm>
              <a:off x="6593588" y="1194072"/>
              <a:ext cx="1603833" cy="1603833"/>
            </a:xfrm>
            <a:prstGeom prst="rect">
              <a:avLst/>
            </a:prstGeom>
            <a:noFill/>
            <a:ln w="9525">
              <a:noFill/>
              <a:miter lim="800000"/>
              <a:headEnd/>
              <a:tailEnd/>
            </a:ln>
          </p:spPr>
        </p:pic>
        <p:pic>
          <p:nvPicPr>
            <p:cNvPr id="25616" name="Picture 15" descr="london.jpg"/>
            <p:cNvPicPr>
              <a:picLocks noChangeAspect="1"/>
            </p:cNvPicPr>
            <p:nvPr/>
          </p:nvPicPr>
          <p:blipFill>
            <a:blip r:embed="rId12" cstate="print"/>
            <a:srcRect/>
            <a:stretch>
              <a:fillRect/>
            </a:stretch>
          </p:blipFill>
          <p:spPr bwMode="auto">
            <a:xfrm>
              <a:off x="3292343" y="1185060"/>
              <a:ext cx="1603833" cy="1603833"/>
            </a:xfrm>
            <a:prstGeom prst="rect">
              <a:avLst/>
            </a:prstGeom>
            <a:noFill/>
            <a:ln w="9525">
              <a:noFill/>
              <a:miter lim="800000"/>
              <a:headEnd/>
              <a:tailEnd/>
            </a:ln>
          </p:spPr>
        </p:pic>
        <p:pic>
          <p:nvPicPr>
            <p:cNvPr id="25617" name="Picture 16" descr="london.jpg"/>
            <p:cNvPicPr>
              <a:picLocks noChangeAspect="1"/>
            </p:cNvPicPr>
            <p:nvPr/>
          </p:nvPicPr>
          <p:blipFill>
            <a:blip r:embed="rId13" cstate="print"/>
            <a:srcRect/>
            <a:stretch>
              <a:fillRect/>
            </a:stretch>
          </p:blipFill>
          <p:spPr bwMode="auto">
            <a:xfrm>
              <a:off x="4950814" y="1194025"/>
              <a:ext cx="1603833" cy="1603833"/>
            </a:xfrm>
            <a:prstGeom prst="rect">
              <a:avLst/>
            </a:prstGeom>
            <a:noFill/>
            <a:ln w="9525">
              <a:noFill/>
              <a:miter lim="800000"/>
              <a:headEnd/>
              <a:tailEnd/>
            </a:ln>
          </p:spPr>
        </p:pic>
      </p:grpSp>
      <p:sp>
        <p:nvSpPr>
          <p:cNvPr id="25604" name="Rectangle 17"/>
          <p:cNvSpPr>
            <a:spLocks noChangeArrowheads="1"/>
          </p:cNvSpPr>
          <p:nvPr/>
        </p:nvSpPr>
        <p:spPr bwMode="auto">
          <a:xfrm>
            <a:off x="138113" y="1101725"/>
            <a:ext cx="3355975" cy="236538"/>
          </a:xfrm>
          <a:prstGeom prst="rect">
            <a:avLst/>
          </a:prstGeom>
          <a:noFill/>
          <a:ln w="9525">
            <a:noFill/>
            <a:miter lim="800000"/>
            <a:headEnd/>
            <a:tailEnd/>
          </a:ln>
        </p:spPr>
        <p:txBody>
          <a:bodyPr wrap="none">
            <a:spAutoFit/>
          </a:bodyPr>
          <a:lstStyle/>
          <a:p>
            <a:r>
              <a:rPr lang="fr-FR" sz="1400" baseline="30000">
                <a:latin typeface="Calibri" pitchFamily="34" charset="0"/>
              </a:rPr>
              <a:t>Des aires métropolitaines différentes en Europe et dans le monde</a:t>
            </a:r>
          </a:p>
        </p:txBody>
      </p:sp>
      <p:sp>
        <p:nvSpPr>
          <p:cNvPr id="25605" name="Rectangle 18"/>
          <p:cNvSpPr>
            <a:spLocks noChangeArrowheads="1"/>
          </p:cNvSpPr>
          <p:nvPr/>
        </p:nvSpPr>
        <p:spPr bwMode="auto">
          <a:xfrm>
            <a:off x="0" y="4538663"/>
            <a:ext cx="1498600" cy="1630362"/>
          </a:xfrm>
          <a:prstGeom prst="rect">
            <a:avLst/>
          </a:prstGeom>
          <a:noFill/>
          <a:ln w="9525">
            <a:noFill/>
            <a:miter lim="800000"/>
            <a:headEnd/>
            <a:tailEnd/>
          </a:ln>
        </p:spPr>
        <p:txBody>
          <a:bodyPr>
            <a:spAutoFit/>
          </a:bodyPr>
          <a:lstStyle/>
          <a:p>
            <a:r>
              <a:rPr lang="fr-FR" sz="1200" baseline="30000">
                <a:latin typeface="Calibri" pitchFamily="34" charset="0"/>
              </a:rPr>
              <a:t>Berlin</a:t>
            </a:r>
          </a:p>
          <a:p>
            <a:endParaRPr lang="fr-FR" sz="1200" baseline="30000">
              <a:latin typeface="Calibri" pitchFamily="34" charset="0"/>
            </a:endParaRPr>
          </a:p>
          <a:p>
            <a:r>
              <a:rPr lang="fr-FR" sz="1200" baseline="30000">
                <a:latin typeface="Calibri" pitchFamily="34" charset="0"/>
              </a:rPr>
              <a:t>Habitants. dans la métropole= 4,101,000</a:t>
            </a:r>
          </a:p>
          <a:p>
            <a:r>
              <a:rPr lang="fr-FR" sz="1200" baseline="30000">
                <a:latin typeface="Calibri" pitchFamily="34" charset="0"/>
              </a:rPr>
              <a:t>Habitants dans le noyau central=3,388,000</a:t>
            </a:r>
          </a:p>
          <a:p>
            <a:r>
              <a:rPr lang="fr-FR" sz="1200" baseline="30000">
                <a:latin typeface="Calibri" pitchFamily="34" charset="0"/>
              </a:rPr>
              <a:t>Habitants dans la périphérie métropolitaine=713,000</a:t>
            </a:r>
          </a:p>
          <a:p>
            <a:endParaRPr lang="fr-FR" sz="1200" baseline="30000">
              <a:latin typeface="Calibri" pitchFamily="34" charset="0"/>
            </a:endParaRPr>
          </a:p>
          <a:p>
            <a:r>
              <a:rPr lang="fr-FR" sz="1200" baseline="30000">
                <a:latin typeface="Calibri" pitchFamily="34" charset="0"/>
              </a:rPr>
              <a:t>Densité métropolitaine (hab/km2)=3,154 Surface bâtie (km2)=1,230</a:t>
            </a:r>
            <a:endParaRPr lang="nl-BE" sz="1200">
              <a:latin typeface="Calibri" pitchFamily="34" charset="0"/>
            </a:endParaRPr>
          </a:p>
        </p:txBody>
      </p:sp>
      <p:sp>
        <p:nvSpPr>
          <p:cNvPr id="25606" name="Rectangle 19"/>
          <p:cNvSpPr>
            <a:spLocks noChangeArrowheads="1"/>
          </p:cNvSpPr>
          <p:nvPr/>
        </p:nvSpPr>
        <p:spPr bwMode="auto">
          <a:xfrm>
            <a:off x="1504950" y="4535488"/>
            <a:ext cx="1497013" cy="1508125"/>
          </a:xfrm>
          <a:prstGeom prst="rect">
            <a:avLst/>
          </a:prstGeom>
          <a:noFill/>
          <a:ln w="9525">
            <a:noFill/>
            <a:miter lim="800000"/>
            <a:headEnd/>
            <a:tailEnd/>
          </a:ln>
        </p:spPr>
        <p:txBody>
          <a:bodyPr>
            <a:spAutoFit/>
          </a:bodyPr>
          <a:lstStyle/>
          <a:p>
            <a:r>
              <a:rPr lang="fr-FR" sz="1200" baseline="30000">
                <a:latin typeface="Calibri" pitchFamily="34" charset="0"/>
              </a:rPr>
              <a:t>London</a:t>
            </a:r>
          </a:p>
          <a:p>
            <a:endParaRPr lang="fr-FR" sz="1200" baseline="30000">
              <a:latin typeface="Calibri" pitchFamily="34" charset="0"/>
            </a:endParaRPr>
          </a:p>
          <a:p>
            <a:r>
              <a:rPr lang="fr-FR" sz="1200" baseline="30000">
                <a:latin typeface="Calibri" pitchFamily="34" charset="0"/>
              </a:rPr>
              <a:t>Habitants. dans la métropole=13,945,000</a:t>
            </a:r>
          </a:p>
          <a:p>
            <a:r>
              <a:rPr lang="fr-FR" sz="1200" baseline="30000">
                <a:latin typeface="Calibri" pitchFamily="34" charset="0"/>
              </a:rPr>
              <a:t>Habitants dans le noyau central=2,766,000</a:t>
            </a:r>
          </a:p>
          <a:p>
            <a:r>
              <a:rPr lang="fr-FR" sz="1200" baseline="30000">
                <a:latin typeface="Calibri" pitchFamily="34" charset="0"/>
              </a:rPr>
              <a:t>Habitants dans la périphérie métropolitaine=11,779,000</a:t>
            </a:r>
          </a:p>
          <a:p>
            <a:endParaRPr lang="fr-FR" sz="1200" baseline="30000">
              <a:latin typeface="Calibri" pitchFamily="34" charset="0"/>
            </a:endParaRPr>
          </a:p>
          <a:p>
            <a:r>
              <a:rPr lang="fr-FR" sz="1200" baseline="30000">
                <a:latin typeface="Calibri" pitchFamily="34" charset="0"/>
              </a:rPr>
              <a:t>Densité métropolitaine (hab/km2)=4,172</a:t>
            </a:r>
            <a:endParaRPr lang="nl-BE" sz="1200">
              <a:latin typeface="Calibri" pitchFamily="34" charset="0"/>
            </a:endParaRPr>
          </a:p>
        </p:txBody>
      </p:sp>
      <p:sp>
        <p:nvSpPr>
          <p:cNvPr id="25607" name="Rectangle 20"/>
          <p:cNvSpPr>
            <a:spLocks noChangeArrowheads="1"/>
          </p:cNvSpPr>
          <p:nvPr/>
        </p:nvSpPr>
        <p:spPr bwMode="auto">
          <a:xfrm>
            <a:off x="3057525" y="4551363"/>
            <a:ext cx="1498600" cy="1631950"/>
          </a:xfrm>
          <a:prstGeom prst="rect">
            <a:avLst/>
          </a:prstGeom>
          <a:noFill/>
          <a:ln w="9525">
            <a:noFill/>
            <a:miter lim="800000"/>
            <a:headEnd/>
            <a:tailEnd/>
          </a:ln>
        </p:spPr>
        <p:txBody>
          <a:bodyPr>
            <a:spAutoFit/>
          </a:bodyPr>
          <a:lstStyle/>
          <a:p>
            <a:r>
              <a:rPr lang="fr-FR" sz="1200" baseline="30000">
                <a:latin typeface="Calibri" pitchFamily="34" charset="0"/>
              </a:rPr>
              <a:t>Paris</a:t>
            </a:r>
          </a:p>
          <a:p>
            <a:endParaRPr lang="fr-FR" sz="1200" baseline="30000">
              <a:latin typeface="Calibri" pitchFamily="34" charset="0"/>
            </a:endParaRPr>
          </a:p>
          <a:p>
            <a:r>
              <a:rPr lang="fr-FR" sz="1200" baseline="30000">
                <a:latin typeface="Calibri" pitchFamily="34" charset="0"/>
              </a:rPr>
              <a:t>Habitants. dans la métropole=9,645,000</a:t>
            </a:r>
          </a:p>
          <a:p>
            <a:r>
              <a:rPr lang="fr-FR" sz="1200" baseline="30000">
                <a:latin typeface="Calibri" pitchFamily="34" charset="0"/>
              </a:rPr>
              <a:t>Habitants dans le noyau central=2,125,000</a:t>
            </a:r>
          </a:p>
          <a:p>
            <a:r>
              <a:rPr lang="fr-FR" sz="1200" baseline="30000">
                <a:latin typeface="Calibri" pitchFamily="34" charset="0"/>
              </a:rPr>
              <a:t>Habitants dans la périphérie métropolitaine=7,520,000</a:t>
            </a:r>
          </a:p>
          <a:p>
            <a:endParaRPr lang="fr-FR" sz="1200" baseline="30000">
              <a:latin typeface="Calibri" pitchFamily="34" charset="0"/>
            </a:endParaRPr>
          </a:p>
          <a:p>
            <a:r>
              <a:rPr lang="fr-FR" sz="1200" baseline="30000">
                <a:latin typeface="Calibri" pitchFamily="34" charset="0"/>
              </a:rPr>
              <a:t>Densité métropolitaine (hab/km2)=3,545</a:t>
            </a:r>
          </a:p>
          <a:p>
            <a:r>
              <a:rPr lang="fr-FR" sz="1200" baseline="30000">
                <a:latin typeface="Calibri" pitchFamily="34" charset="0"/>
              </a:rPr>
              <a:t>Surface bâtie (km2)=2,721</a:t>
            </a:r>
            <a:endParaRPr lang="nl-BE" sz="1200">
              <a:latin typeface="Calibri" pitchFamily="34" charset="0"/>
            </a:endParaRPr>
          </a:p>
        </p:txBody>
      </p:sp>
      <p:sp>
        <p:nvSpPr>
          <p:cNvPr id="25608" name="Rectangle 21"/>
          <p:cNvSpPr>
            <a:spLocks noChangeArrowheads="1"/>
          </p:cNvSpPr>
          <p:nvPr/>
        </p:nvSpPr>
        <p:spPr bwMode="auto">
          <a:xfrm>
            <a:off x="4603750" y="4541838"/>
            <a:ext cx="1498600" cy="1631950"/>
          </a:xfrm>
          <a:prstGeom prst="rect">
            <a:avLst/>
          </a:prstGeom>
          <a:noFill/>
          <a:ln w="9525">
            <a:noFill/>
            <a:miter lim="800000"/>
            <a:headEnd/>
            <a:tailEnd/>
          </a:ln>
        </p:spPr>
        <p:txBody>
          <a:bodyPr>
            <a:spAutoFit/>
          </a:bodyPr>
          <a:lstStyle/>
          <a:p>
            <a:r>
              <a:rPr lang="fr-FR" sz="1200" baseline="30000">
                <a:latin typeface="Calibri" pitchFamily="34" charset="0"/>
              </a:rPr>
              <a:t>New York</a:t>
            </a:r>
          </a:p>
          <a:p>
            <a:endParaRPr lang="fr-FR" sz="1200" baseline="30000">
              <a:latin typeface="Calibri" pitchFamily="34" charset="0"/>
            </a:endParaRPr>
          </a:p>
          <a:p>
            <a:r>
              <a:rPr lang="fr-FR" sz="1200" baseline="30000">
                <a:latin typeface="Calibri" pitchFamily="34" charset="0"/>
              </a:rPr>
              <a:t>Habitants. dans la métropole=21,767,000</a:t>
            </a:r>
          </a:p>
          <a:p>
            <a:r>
              <a:rPr lang="fr-FR" sz="1200" baseline="30000">
                <a:latin typeface="Calibri" pitchFamily="34" charset="0"/>
              </a:rPr>
              <a:t>Habitants dans le noyau central=8,086,000</a:t>
            </a:r>
          </a:p>
          <a:p>
            <a:r>
              <a:rPr lang="fr-FR" sz="1200" baseline="30000">
                <a:latin typeface="Calibri" pitchFamily="34" charset="0"/>
              </a:rPr>
              <a:t>Habitants dans la périphérie métropolitaine=13,681,000</a:t>
            </a:r>
          </a:p>
          <a:p>
            <a:endParaRPr lang="fr-FR" sz="1200" baseline="30000">
              <a:latin typeface="Calibri" pitchFamily="34" charset="0"/>
            </a:endParaRPr>
          </a:p>
          <a:p>
            <a:r>
              <a:rPr lang="fr-FR" sz="1200" baseline="30000">
                <a:latin typeface="Calibri" pitchFamily="34" charset="0"/>
              </a:rPr>
              <a:t>Densité métropolitaine (hab/km2)=1,760</a:t>
            </a:r>
          </a:p>
          <a:p>
            <a:r>
              <a:rPr lang="fr-FR" sz="1200" baseline="30000">
                <a:latin typeface="Calibri" pitchFamily="34" charset="0"/>
              </a:rPr>
              <a:t>Surface bâtie (km2)=11,518</a:t>
            </a:r>
            <a:endParaRPr lang="nl-BE" sz="1200">
              <a:latin typeface="Calibri" pitchFamily="34" charset="0"/>
            </a:endParaRPr>
          </a:p>
        </p:txBody>
      </p:sp>
      <p:sp>
        <p:nvSpPr>
          <p:cNvPr id="25609" name="Rectangle 22"/>
          <p:cNvSpPr>
            <a:spLocks noChangeArrowheads="1"/>
          </p:cNvSpPr>
          <p:nvPr/>
        </p:nvSpPr>
        <p:spPr bwMode="auto">
          <a:xfrm>
            <a:off x="6121400" y="4551363"/>
            <a:ext cx="1498600" cy="769937"/>
          </a:xfrm>
          <a:prstGeom prst="rect">
            <a:avLst/>
          </a:prstGeom>
          <a:noFill/>
          <a:ln w="9525">
            <a:noFill/>
            <a:miter lim="800000"/>
            <a:headEnd/>
            <a:tailEnd/>
          </a:ln>
        </p:spPr>
        <p:txBody>
          <a:bodyPr>
            <a:spAutoFit/>
          </a:bodyPr>
          <a:lstStyle/>
          <a:p>
            <a:r>
              <a:rPr lang="fr-FR" sz="1200" baseline="30000">
                <a:latin typeface="Calibri" pitchFamily="34" charset="0"/>
              </a:rPr>
              <a:t>Hong Kong</a:t>
            </a:r>
          </a:p>
          <a:p>
            <a:endParaRPr lang="fr-FR" sz="1200" baseline="30000">
              <a:latin typeface="Calibri" pitchFamily="34" charset="0"/>
            </a:endParaRPr>
          </a:p>
          <a:p>
            <a:endParaRPr lang="fr-FR" sz="1200" baseline="30000">
              <a:latin typeface="Calibri" pitchFamily="34" charset="0"/>
            </a:endParaRPr>
          </a:p>
          <a:p>
            <a:r>
              <a:rPr lang="fr-FR" sz="1200" baseline="30000">
                <a:latin typeface="Calibri" pitchFamily="34" charset="0"/>
              </a:rPr>
              <a:t>Habitants. dans la métropole=9,180,000</a:t>
            </a:r>
            <a:endParaRPr lang="nl-BE" sz="1200">
              <a:latin typeface="Calibri" pitchFamily="34" charset="0"/>
            </a:endParaRPr>
          </a:p>
        </p:txBody>
      </p:sp>
      <p:sp>
        <p:nvSpPr>
          <p:cNvPr id="25610" name="Rectangle 23"/>
          <p:cNvSpPr>
            <a:spLocks noChangeArrowheads="1"/>
          </p:cNvSpPr>
          <p:nvPr/>
        </p:nvSpPr>
        <p:spPr bwMode="auto">
          <a:xfrm>
            <a:off x="7645400" y="4541838"/>
            <a:ext cx="1498600" cy="1077912"/>
          </a:xfrm>
          <a:prstGeom prst="rect">
            <a:avLst/>
          </a:prstGeom>
          <a:noFill/>
          <a:ln w="9525">
            <a:noFill/>
            <a:miter lim="800000"/>
            <a:headEnd/>
            <a:tailEnd/>
          </a:ln>
        </p:spPr>
        <p:txBody>
          <a:bodyPr>
            <a:spAutoFit/>
          </a:bodyPr>
          <a:lstStyle/>
          <a:p>
            <a:r>
              <a:rPr lang="fr-FR" sz="1200" baseline="30000">
                <a:latin typeface="Calibri" pitchFamily="34" charset="0"/>
              </a:rPr>
              <a:t>Lille</a:t>
            </a:r>
          </a:p>
          <a:p>
            <a:endParaRPr lang="fr-FR" sz="1200" baseline="30000">
              <a:latin typeface="Calibri" pitchFamily="34" charset="0"/>
            </a:endParaRPr>
          </a:p>
          <a:p>
            <a:r>
              <a:rPr lang="fr-FR" sz="1200" baseline="30000">
                <a:latin typeface="Calibri" pitchFamily="34" charset="0"/>
              </a:rPr>
              <a:t>Habitants. dans la métropole=3,780,000</a:t>
            </a:r>
          </a:p>
          <a:p>
            <a:endParaRPr lang="fr-FR" sz="1200" baseline="30000">
              <a:latin typeface="Calibri" pitchFamily="34" charset="0"/>
            </a:endParaRPr>
          </a:p>
          <a:p>
            <a:r>
              <a:rPr lang="fr-FR" sz="1200" baseline="30000">
                <a:latin typeface="Calibri" pitchFamily="34" charset="0"/>
              </a:rPr>
              <a:t>Densité métropolitaine (hab/km2)=42,04 (AMLf)</a:t>
            </a:r>
          </a:p>
          <a:p>
            <a:endParaRPr lang="fr-FR" sz="1200" baseline="30000">
              <a:latin typeface="Calibri" pitchFamily="34" charset="0"/>
            </a:endParaRPr>
          </a:p>
        </p:txBody>
      </p:sp>
      <p:sp>
        <p:nvSpPr>
          <p:cNvPr id="25611" name="Rectangle 24"/>
          <p:cNvSpPr>
            <a:spLocks noChangeArrowheads="1"/>
          </p:cNvSpPr>
          <p:nvPr/>
        </p:nvSpPr>
        <p:spPr bwMode="auto">
          <a:xfrm>
            <a:off x="0" y="6653213"/>
            <a:ext cx="6011863" cy="204787"/>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(basé sur Metropolitan World Atlas, 010) Publishers, Rotterdam 2007</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megacity_2.jpg"/>
          <p:cNvPicPr>
            <a:picLocks noChangeAspect="1"/>
          </p:cNvPicPr>
          <p:nvPr/>
        </p:nvPicPr>
        <p:blipFill>
          <a:blip r:embed="rId2" cstate="print"/>
          <a:srcRect/>
          <a:stretch>
            <a:fillRect/>
          </a:stretch>
        </p:blipFill>
        <p:spPr bwMode="auto">
          <a:xfrm>
            <a:off x="12700" y="0"/>
            <a:ext cx="6853238" cy="6858000"/>
          </a:xfrm>
          <a:prstGeom prst="rect">
            <a:avLst/>
          </a:prstGeom>
          <a:noFill/>
          <a:ln w="9525">
            <a:noFill/>
            <a:miter lim="800000"/>
            <a:headEnd/>
            <a:tailEnd/>
          </a:ln>
        </p:spPr>
      </p:pic>
      <p:sp>
        <p:nvSpPr>
          <p:cNvPr id="4098" name="Text Box 2"/>
          <p:cNvSpPr txBox="1">
            <a:spLocks noChangeArrowheads="1"/>
          </p:cNvSpPr>
          <p:nvPr/>
        </p:nvSpPr>
        <p:spPr bwMode="auto">
          <a:xfrm>
            <a:off x="3441700" y="0"/>
            <a:ext cx="5702300" cy="808038"/>
          </a:xfrm>
          <a:prstGeom prst="rect">
            <a:avLst/>
          </a:prstGeom>
          <a:noFill/>
          <a:ln w="9525">
            <a:noFill/>
            <a:miter lim="800000"/>
            <a:headEnd/>
            <a:tailEnd/>
          </a:ln>
        </p:spPr>
        <p:txBody>
          <a:bodyPr>
            <a:spAutoFit/>
          </a:bodyPr>
          <a:lstStyle/>
          <a:p>
            <a:pPr algn="r" fontAlgn="auto">
              <a:spcBef>
                <a:spcPts val="0"/>
              </a:spcBef>
              <a:spcAft>
                <a:spcPts val="0"/>
              </a:spcAft>
              <a:defRPr/>
            </a:pPr>
            <a:r>
              <a:rPr lang="fr-BE" sz="1600" b="1" dirty="0">
                <a:latin typeface="+mn-lt"/>
              </a:rPr>
              <a:t>QUESTIONS DE MÉTHODOLOGIE </a:t>
            </a:r>
            <a:r>
              <a:rPr lang="fr-BE" sz="1600" b="1" dirty="0">
                <a:solidFill>
                  <a:srgbClr val="C00000"/>
                </a:solidFill>
                <a:latin typeface="+mn-lt"/>
              </a:rPr>
              <a:t>1</a:t>
            </a:r>
          </a:p>
          <a:p>
            <a:pPr algn="r" fontAlgn="auto">
              <a:spcBef>
                <a:spcPts val="0"/>
              </a:spcBef>
              <a:spcAft>
                <a:spcPts val="0"/>
              </a:spcAft>
              <a:defRPr/>
            </a:pPr>
            <a:endParaRPr lang="fr-BE" sz="1050" b="1" dirty="0">
              <a:latin typeface="+mn-lt"/>
            </a:endParaRPr>
          </a:p>
          <a:p>
            <a:pPr algn="r" fontAlgn="auto">
              <a:spcBef>
                <a:spcPts val="0"/>
              </a:spcBef>
              <a:spcAft>
                <a:spcPts val="0"/>
              </a:spcAft>
              <a:defRPr/>
            </a:pPr>
            <a:r>
              <a:rPr lang="fr-FR" sz="800" dirty="0">
                <a:latin typeface="+mn-lt"/>
              </a:rPr>
              <a:t> </a:t>
            </a:r>
            <a:r>
              <a:rPr lang="fr-FR" sz="1000" dirty="0">
                <a:latin typeface="+mn-lt"/>
              </a:rPr>
              <a:t>         </a:t>
            </a:r>
            <a:r>
              <a:rPr lang="fr-FR" sz="1000" dirty="0">
                <a:solidFill>
                  <a:srgbClr val="C00000"/>
                </a:solidFill>
                <a:latin typeface="+mn-lt"/>
              </a:rPr>
              <a:t>Une structure spatiale fortement articulée au cours de l’histoire longue</a:t>
            </a:r>
            <a:endParaRPr lang="nl-BE" sz="1000" dirty="0">
              <a:solidFill>
                <a:srgbClr val="C00000"/>
              </a:solidFill>
              <a:latin typeface="+mn-lt"/>
            </a:endParaRPr>
          </a:p>
          <a:p>
            <a:pPr algn="r" fontAlgn="auto">
              <a:spcBef>
                <a:spcPts val="0"/>
              </a:spcBef>
              <a:spcAft>
                <a:spcPts val="0"/>
              </a:spcAft>
              <a:defRPr/>
            </a:pPr>
            <a:r>
              <a:rPr lang="fr-FR" sz="1000" dirty="0">
                <a:latin typeface="+mn-lt"/>
              </a:rPr>
              <a:t> </a:t>
            </a:r>
            <a:endParaRPr lang="nl-BE" sz="1000" dirty="0">
              <a:latin typeface="+mn-lt"/>
            </a:endParaRPr>
          </a:p>
        </p:txBody>
      </p:sp>
      <p:sp>
        <p:nvSpPr>
          <p:cNvPr id="26627" name="Rectangle 3"/>
          <p:cNvSpPr>
            <a:spLocks noChangeArrowheads="1"/>
          </p:cNvSpPr>
          <p:nvPr/>
        </p:nvSpPr>
        <p:spPr bwMode="auto">
          <a:xfrm>
            <a:off x="7015163" y="6478588"/>
            <a:ext cx="2128837" cy="379412"/>
          </a:xfrm>
          <a:prstGeom prst="rect">
            <a:avLst/>
          </a:prstGeom>
          <a:noFill/>
          <a:ln w="9525">
            <a:noFill/>
            <a:miter lim="800000"/>
            <a:headEnd/>
            <a:tailEnd/>
          </a:ln>
        </p:spPr>
        <p:txBody>
          <a:bodyPr>
            <a:spAutoFit/>
          </a:bodyPr>
          <a:lstStyle/>
          <a:p>
            <a:r>
              <a:rPr lang="fr-FR" sz="1400" baseline="30000">
                <a:latin typeface="Calibri" pitchFamily="34" charset="0"/>
              </a:rPr>
              <a:t>Région agricole traditionnellement diffuse. Carte de Cassini (1815)</a:t>
            </a:r>
          </a:p>
        </p:txBody>
      </p:sp>
      <p:sp>
        <p:nvSpPr>
          <p:cNvPr id="26628" name="Rectangle 4"/>
          <p:cNvSpPr>
            <a:spLocks noChangeArrowheads="1"/>
          </p:cNvSpPr>
          <p:nvPr/>
        </p:nvSpPr>
        <p:spPr bwMode="auto">
          <a:xfrm>
            <a:off x="0" y="6483350"/>
            <a:ext cx="6926263" cy="374650"/>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PPIGE Nord Pas de Calais/ © Insee recensements, SIG DREAL Nord Pas-de-Calais SCE/ © SIG DREAL Nord Pas-de-Calais/ © Région Nord Pas de Calais - SIGALE ®</a:t>
            </a:r>
            <a:endParaRPr lang="nl-BE" sz="1100">
              <a:latin typeface="Calibri" pitchFamily="34" charset="0"/>
            </a:endParaRPr>
          </a:p>
        </p:txBody>
      </p:sp>
      <p:pic>
        <p:nvPicPr>
          <p:cNvPr id="26629" name="Picture 5" descr="draft_rapport_aml_101002_Page_054.jpg"/>
          <p:cNvPicPr>
            <a:picLocks noChangeAspect="1"/>
          </p:cNvPicPr>
          <p:nvPr/>
        </p:nvPicPr>
        <p:blipFill>
          <a:blip r:embed="rId3" cstate="print"/>
          <a:srcRect/>
          <a:stretch>
            <a:fillRect/>
          </a:stretch>
        </p:blipFill>
        <p:spPr bwMode="auto">
          <a:xfrm>
            <a:off x="6910388" y="5662613"/>
            <a:ext cx="1198562" cy="785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aml_red.jpg"/>
          <p:cNvPicPr>
            <a:picLocks noChangeAspect="1"/>
          </p:cNvPicPr>
          <p:nvPr/>
        </p:nvPicPr>
        <p:blipFill>
          <a:blip r:embed="rId2" cstate="print"/>
          <a:srcRect/>
          <a:stretch>
            <a:fillRect/>
          </a:stretch>
        </p:blipFill>
        <p:spPr bwMode="auto">
          <a:xfrm>
            <a:off x="7651750" y="2649538"/>
            <a:ext cx="1492250" cy="1474787"/>
          </a:xfrm>
          <a:prstGeom prst="rect">
            <a:avLst/>
          </a:prstGeom>
          <a:noFill/>
          <a:ln w="9525">
            <a:noFill/>
            <a:miter lim="800000"/>
            <a:headEnd/>
            <a:tailEnd/>
          </a:ln>
        </p:spPr>
      </p:pic>
      <p:pic>
        <p:nvPicPr>
          <p:cNvPr id="27650" name="Picture 5" descr="berlin.jpg"/>
          <p:cNvPicPr>
            <a:picLocks noChangeAspect="1"/>
          </p:cNvPicPr>
          <p:nvPr/>
        </p:nvPicPr>
        <p:blipFill>
          <a:blip r:embed="rId3" cstate="print"/>
          <a:srcRect/>
          <a:stretch>
            <a:fillRect/>
          </a:stretch>
        </p:blipFill>
        <p:spPr bwMode="auto">
          <a:xfrm>
            <a:off x="0" y="1079500"/>
            <a:ext cx="1489075" cy="1489075"/>
          </a:xfrm>
          <a:prstGeom prst="rect">
            <a:avLst/>
          </a:prstGeom>
          <a:noFill/>
          <a:ln w="9525">
            <a:noFill/>
            <a:miter lim="800000"/>
            <a:headEnd/>
            <a:tailEnd/>
          </a:ln>
        </p:spPr>
      </p:pic>
      <p:pic>
        <p:nvPicPr>
          <p:cNvPr id="27651" name="Picture 6" descr="london.jpg"/>
          <p:cNvPicPr>
            <a:picLocks noChangeAspect="1"/>
          </p:cNvPicPr>
          <p:nvPr/>
        </p:nvPicPr>
        <p:blipFill>
          <a:blip r:embed="rId4" cstate="print"/>
          <a:srcRect/>
          <a:stretch>
            <a:fillRect/>
          </a:stretch>
        </p:blipFill>
        <p:spPr bwMode="auto">
          <a:xfrm>
            <a:off x="3060700" y="2619375"/>
            <a:ext cx="1485900" cy="1490663"/>
          </a:xfrm>
          <a:prstGeom prst="rect">
            <a:avLst/>
          </a:prstGeom>
          <a:noFill/>
          <a:ln w="9525">
            <a:noFill/>
            <a:miter lim="800000"/>
            <a:headEnd/>
            <a:tailEnd/>
          </a:ln>
        </p:spPr>
      </p:pic>
      <p:pic>
        <p:nvPicPr>
          <p:cNvPr id="27652" name="Picture 7" descr="new_york.jpg"/>
          <p:cNvPicPr>
            <a:picLocks noChangeAspect="1"/>
          </p:cNvPicPr>
          <p:nvPr/>
        </p:nvPicPr>
        <p:blipFill>
          <a:blip r:embed="rId5" cstate="print"/>
          <a:srcRect/>
          <a:stretch>
            <a:fillRect/>
          </a:stretch>
        </p:blipFill>
        <p:spPr bwMode="auto">
          <a:xfrm>
            <a:off x="6124575" y="1095375"/>
            <a:ext cx="1490663" cy="1471613"/>
          </a:xfrm>
          <a:prstGeom prst="rect">
            <a:avLst/>
          </a:prstGeom>
          <a:noFill/>
          <a:ln w="9525">
            <a:noFill/>
            <a:miter lim="800000"/>
            <a:headEnd/>
            <a:tailEnd/>
          </a:ln>
        </p:spPr>
      </p:pic>
      <p:pic>
        <p:nvPicPr>
          <p:cNvPr id="27653" name="Picture 8" descr="london.jpg"/>
          <p:cNvPicPr>
            <a:picLocks noChangeAspect="1"/>
          </p:cNvPicPr>
          <p:nvPr/>
        </p:nvPicPr>
        <p:blipFill>
          <a:blip r:embed="rId6" cstate="print"/>
          <a:srcRect/>
          <a:stretch>
            <a:fillRect/>
          </a:stretch>
        </p:blipFill>
        <p:spPr bwMode="auto">
          <a:xfrm>
            <a:off x="3067050" y="4175125"/>
            <a:ext cx="1490663" cy="1481138"/>
          </a:xfrm>
          <a:prstGeom prst="rect">
            <a:avLst/>
          </a:prstGeom>
          <a:noFill/>
          <a:ln w="9525">
            <a:noFill/>
            <a:miter lim="800000"/>
            <a:headEnd/>
            <a:tailEnd/>
          </a:ln>
        </p:spPr>
      </p:pic>
      <p:pic>
        <p:nvPicPr>
          <p:cNvPr id="27654" name="Picture 9" descr="london.jpg"/>
          <p:cNvPicPr>
            <a:picLocks noChangeAspect="1"/>
          </p:cNvPicPr>
          <p:nvPr/>
        </p:nvPicPr>
        <p:blipFill>
          <a:blip r:embed="rId7" cstate="print"/>
          <a:srcRect/>
          <a:stretch>
            <a:fillRect/>
          </a:stretch>
        </p:blipFill>
        <p:spPr bwMode="auto">
          <a:xfrm>
            <a:off x="4598988" y="1095375"/>
            <a:ext cx="1490662" cy="1471613"/>
          </a:xfrm>
          <a:prstGeom prst="rect">
            <a:avLst/>
          </a:prstGeom>
          <a:noFill/>
          <a:ln w="9525">
            <a:noFill/>
            <a:miter lim="800000"/>
            <a:headEnd/>
            <a:tailEnd/>
          </a:ln>
        </p:spPr>
      </p:pic>
      <p:pic>
        <p:nvPicPr>
          <p:cNvPr id="27655" name="Picture 11" descr="aml_red.jpg"/>
          <p:cNvPicPr>
            <a:picLocks noChangeAspect="1"/>
          </p:cNvPicPr>
          <p:nvPr/>
        </p:nvPicPr>
        <p:blipFill>
          <a:blip r:embed="rId8" cstate="print"/>
          <a:srcRect/>
          <a:stretch>
            <a:fillRect/>
          </a:stretch>
        </p:blipFill>
        <p:spPr bwMode="auto">
          <a:xfrm>
            <a:off x="7653338" y="1090613"/>
            <a:ext cx="1490662" cy="1471612"/>
          </a:xfrm>
          <a:prstGeom prst="rect">
            <a:avLst/>
          </a:prstGeom>
          <a:noFill/>
          <a:ln w="9525">
            <a:noFill/>
            <a:miter lim="800000"/>
            <a:headEnd/>
            <a:tailEnd/>
          </a:ln>
        </p:spPr>
      </p:pic>
      <p:pic>
        <p:nvPicPr>
          <p:cNvPr id="27656" name="Picture 12" descr="berlin.jpg"/>
          <p:cNvPicPr>
            <a:picLocks noChangeAspect="1"/>
          </p:cNvPicPr>
          <p:nvPr/>
        </p:nvPicPr>
        <p:blipFill>
          <a:blip r:embed="rId9" cstate="print"/>
          <a:srcRect/>
          <a:stretch>
            <a:fillRect/>
          </a:stretch>
        </p:blipFill>
        <p:spPr bwMode="auto">
          <a:xfrm>
            <a:off x="3068638" y="1074738"/>
            <a:ext cx="1484312" cy="1489075"/>
          </a:xfrm>
          <a:prstGeom prst="rect">
            <a:avLst/>
          </a:prstGeom>
          <a:noFill/>
          <a:ln w="9525">
            <a:noFill/>
            <a:miter lim="800000"/>
            <a:headEnd/>
            <a:tailEnd/>
          </a:ln>
        </p:spPr>
      </p:pic>
      <p:pic>
        <p:nvPicPr>
          <p:cNvPr id="27657" name="Picture 13" descr="london.jpg"/>
          <p:cNvPicPr>
            <a:picLocks noChangeAspect="1"/>
          </p:cNvPicPr>
          <p:nvPr/>
        </p:nvPicPr>
        <p:blipFill>
          <a:blip r:embed="rId10" cstate="print"/>
          <a:srcRect/>
          <a:stretch>
            <a:fillRect/>
          </a:stretch>
        </p:blipFill>
        <p:spPr bwMode="auto">
          <a:xfrm>
            <a:off x="1527175" y="1077913"/>
            <a:ext cx="1489075" cy="1489075"/>
          </a:xfrm>
          <a:prstGeom prst="rect">
            <a:avLst/>
          </a:prstGeom>
          <a:noFill/>
          <a:ln w="9525">
            <a:noFill/>
            <a:miter lim="800000"/>
            <a:headEnd/>
            <a:tailEnd/>
          </a:ln>
        </p:spPr>
      </p:pic>
      <p:pic>
        <p:nvPicPr>
          <p:cNvPr id="27658" name="Picture 14" descr="new_york.jpg"/>
          <p:cNvPicPr>
            <a:picLocks noChangeAspect="1"/>
          </p:cNvPicPr>
          <p:nvPr/>
        </p:nvPicPr>
        <p:blipFill>
          <a:blip r:embed="rId11" cstate="print"/>
          <a:srcRect/>
          <a:stretch>
            <a:fillRect/>
          </a:stretch>
        </p:blipFill>
        <p:spPr bwMode="auto">
          <a:xfrm>
            <a:off x="6124575" y="2646363"/>
            <a:ext cx="1490663" cy="1471612"/>
          </a:xfrm>
          <a:prstGeom prst="rect">
            <a:avLst/>
          </a:prstGeom>
          <a:noFill/>
          <a:ln w="9525">
            <a:noFill/>
            <a:miter lim="800000"/>
            <a:headEnd/>
            <a:tailEnd/>
          </a:ln>
        </p:spPr>
      </p:pic>
      <p:pic>
        <p:nvPicPr>
          <p:cNvPr id="27659" name="Picture 15" descr="london.jpg"/>
          <p:cNvPicPr>
            <a:picLocks noChangeAspect="1"/>
          </p:cNvPicPr>
          <p:nvPr/>
        </p:nvPicPr>
        <p:blipFill>
          <a:blip r:embed="rId12" cstate="print"/>
          <a:srcRect/>
          <a:stretch>
            <a:fillRect/>
          </a:stretch>
        </p:blipFill>
        <p:spPr bwMode="auto">
          <a:xfrm>
            <a:off x="1535113" y="4171950"/>
            <a:ext cx="1489075" cy="1487488"/>
          </a:xfrm>
          <a:prstGeom prst="rect">
            <a:avLst/>
          </a:prstGeom>
          <a:noFill/>
          <a:ln w="9525">
            <a:noFill/>
            <a:miter lim="800000"/>
            <a:headEnd/>
            <a:tailEnd/>
          </a:ln>
        </p:spPr>
      </p:pic>
      <p:pic>
        <p:nvPicPr>
          <p:cNvPr id="27660" name="Picture 16" descr="london.jpg"/>
          <p:cNvPicPr>
            <a:picLocks noChangeAspect="1"/>
          </p:cNvPicPr>
          <p:nvPr/>
        </p:nvPicPr>
        <p:blipFill>
          <a:blip r:embed="rId13" cstate="print"/>
          <a:srcRect/>
          <a:stretch>
            <a:fillRect/>
          </a:stretch>
        </p:blipFill>
        <p:spPr bwMode="auto">
          <a:xfrm>
            <a:off x="4598988" y="2646363"/>
            <a:ext cx="1490662" cy="1471612"/>
          </a:xfrm>
          <a:prstGeom prst="rect">
            <a:avLst/>
          </a:prstGeom>
          <a:noFill/>
          <a:ln w="9525">
            <a:noFill/>
            <a:miter lim="800000"/>
            <a:headEnd/>
            <a:tailEnd/>
          </a:ln>
        </p:spPr>
      </p:pic>
      <p:pic>
        <p:nvPicPr>
          <p:cNvPr id="27661" name="Picture 18" descr="aml_red.jpg"/>
          <p:cNvPicPr>
            <a:picLocks noChangeAspect="1"/>
          </p:cNvPicPr>
          <p:nvPr/>
        </p:nvPicPr>
        <p:blipFill>
          <a:blip r:embed="rId14" cstate="print"/>
          <a:srcRect/>
          <a:stretch>
            <a:fillRect/>
          </a:stretch>
        </p:blipFill>
        <p:spPr bwMode="auto">
          <a:xfrm>
            <a:off x="7653338" y="4192588"/>
            <a:ext cx="1489075" cy="1471612"/>
          </a:xfrm>
          <a:prstGeom prst="rect">
            <a:avLst/>
          </a:prstGeom>
          <a:noFill/>
          <a:ln w="9525">
            <a:noFill/>
            <a:miter lim="800000"/>
            <a:headEnd/>
            <a:tailEnd/>
          </a:ln>
        </p:spPr>
      </p:pic>
      <p:pic>
        <p:nvPicPr>
          <p:cNvPr id="27662" name="Picture 19" descr="berlin.jpg"/>
          <p:cNvPicPr>
            <a:picLocks noChangeAspect="1"/>
          </p:cNvPicPr>
          <p:nvPr/>
        </p:nvPicPr>
        <p:blipFill>
          <a:blip r:embed="rId15" cstate="print"/>
          <a:srcRect/>
          <a:stretch>
            <a:fillRect/>
          </a:stretch>
        </p:blipFill>
        <p:spPr bwMode="auto">
          <a:xfrm>
            <a:off x="0" y="2622550"/>
            <a:ext cx="1490663" cy="1485900"/>
          </a:xfrm>
          <a:prstGeom prst="rect">
            <a:avLst/>
          </a:prstGeom>
          <a:noFill/>
          <a:ln w="9525">
            <a:noFill/>
            <a:miter lim="800000"/>
            <a:headEnd/>
            <a:tailEnd/>
          </a:ln>
        </p:spPr>
      </p:pic>
      <p:pic>
        <p:nvPicPr>
          <p:cNvPr id="27663" name="Picture 20" descr="london.jpg"/>
          <p:cNvPicPr>
            <a:picLocks noChangeAspect="1"/>
          </p:cNvPicPr>
          <p:nvPr/>
        </p:nvPicPr>
        <p:blipFill>
          <a:blip r:embed="rId16" cstate="print"/>
          <a:srcRect/>
          <a:stretch>
            <a:fillRect/>
          </a:stretch>
        </p:blipFill>
        <p:spPr bwMode="auto">
          <a:xfrm>
            <a:off x="1527175" y="2619375"/>
            <a:ext cx="1487488" cy="1490663"/>
          </a:xfrm>
          <a:prstGeom prst="rect">
            <a:avLst/>
          </a:prstGeom>
          <a:noFill/>
          <a:ln w="9525">
            <a:noFill/>
            <a:miter lim="800000"/>
            <a:headEnd/>
            <a:tailEnd/>
          </a:ln>
        </p:spPr>
      </p:pic>
      <p:pic>
        <p:nvPicPr>
          <p:cNvPr id="27664" name="Picture 21" descr="new_york.jpg"/>
          <p:cNvPicPr>
            <a:picLocks noChangeAspect="1"/>
          </p:cNvPicPr>
          <p:nvPr/>
        </p:nvPicPr>
        <p:blipFill>
          <a:blip r:embed="rId17" cstate="print"/>
          <a:srcRect/>
          <a:stretch>
            <a:fillRect/>
          </a:stretch>
        </p:blipFill>
        <p:spPr bwMode="auto">
          <a:xfrm>
            <a:off x="6124575" y="4187825"/>
            <a:ext cx="1490663" cy="1471613"/>
          </a:xfrm>
          <a:prstGeom prst="rect">
            <a:avLst/>
          </a:prstGeom>
          <a:noFill/>
          <a:ln w="9525">
            <a:noFill/>
            <a:miter lim="800000"/>
            <a:headEnd/>
            <a:tailEnd/>
          </a:ln>
        </p:spPr>
      </p:pic>
      <p:pic>
        <p:nvPicPr>
          <p:cNvPr id="27665" name="Picture 22" descr="london.jpg"/>
          <p:cNvPicPr>
            <a:picLocks noChangeAspect="1"/>
          </p:cNvPicPr>
          <p:nvPr/>
        </p:nvPicPr>
        <p:blipFill>
          <a:blip r:embed="rId18" cstate="print"/>
          <a:srcRect/>
          <a:stretch>
            <a:fillRect/>
          </a:stretch>
        </p:blipFill>
        <p:spPr bwMode="auto">
          <a:xfrm>
            <a:off x="0" y="4164013"/>
            <a:ext cx="1490663" cy="1484312"/>
          </a:xfrm>
          <a:prstGeom prst="rect">
            <a:avLst/>
          </a:prstGeom>
          <a:noFill/>
          <a:ln w="9525">
            <a:noFill/>
            <a:miter lim="800000"/>
            <a:headEnd/>
            <a:tailEnd/>
          </a:ln>
        </p:spPr>
      </p:pic>
      <p:pic>
        <p:nvPicPr>
          <p:cNvPr id="27666" name="Picture 23" descr="london.jpg"/>
          <p:cNvPicPr>
            <a:picLocks noChangeAspect="1"/>
          </p:cNvPicPr>
          <p:nvPr/>
        </p:nvPicPr>
        <p:blipFill>
          <a:blip r:embed="rId19" cstate="print"/>
          <a:srcRect/>
          <a:stretch>
            <a:fillRect/>
          </a:stretch>
        </p:blipFill>
        <p:spPr bwMode="auto">
          <a:xfrm>
            <a:off x="4598988" y="4187825"/>
            <a:ext cx="1490662" cy="1471613"/>
          </a:xfrm>
          <a:prstGeom prst="rect">
            <a:avLst/>
          </a:prstGeom>
          <a:noFill/>
          <a:ln w="9525">
            <a:noFill/>
            <a:miter lim="800000"/>
            <a:headEnd/>
            <a:tailEnd/>
          </a:ln>
        </p:spPr>
      </p:pic>
      <p:sp>
        <p:nvSpPr>
          <p:cNvPr id="27667" name="Rectangle 24"/>
          <p:cNvSpPr>
            <a:spLocks noChangeArrowheads="1"/>
          </p:cNvSpPr>
          <p:nvPr/>
        </p:nvSpPr>
        <p:spPr bwMode="auto">
          <a:xfrm>
            <a:off x="0" y="776288"/>
            <a:ext cx="5924550" cy="307975"/>
          </a:xfrm>
          <a:prstGeom prst="rect">
            <a:avLst/>
          </a:prstGeom>
          <a:noFill/>
          <a:ln w="9525">
            <a:noFill/>
            <a:miter lim="800000"/>
            <a:headEnd/>
            <a:tailEnd/>
          </a:ln>
        </p:spPr>
        <p:txBody>
          <a:bodyPr>
            <a:spAutoFit/>
          </a:bodyPr>
          <a:lstStyle/>
          <a:p>
            <a:r>
              <a:rPr lang="fr-FR" sz="1400" baseline="30000">
                <a:latin typeface="Calibri" pitchFamily="34" charset="0"/>
              </a:rPr>
              <a:t>Villes fortifiées et étalement rural. Carte de Cassini (1815) et</a:t>
            </a:r>
            <a:r>
              <a:rPr lang="fr-FR" sz="1400">
                <a:latin typeface="Calibri" pitchFamily="34" charset="0"/>
              </a:rPr>
              <a:t> </a:t>
            </a:r>
            <a:r>
              <a:rPr lang="fr-FR" sz="1400" baseline="30000">
                <a:latin typeface="Calibri" pitchFamily="34" charset="0"/>
              </a:rPr>
              <a:t>Carte Ferraris (1777) Hiérarchies et Configuration</a:t>
            </a:r>
          </a:p>
        </p:txBody>
      </p:sp>
      <p:sp>
        <p:nvSpPr>
          <p:cNvPr id="27668" name="Rectangle 25"/>
          <p:cNvSpPr>
            <a:spLocks noChangeArrowheads="1"/>
          </p:cNvSpPr>
          <p:nvPr/>
        </p:nvSpPr>
        <p:spPr bwMode="auto">
          <a:xfrm>
            <a:off x="0" y="5664200"/>
            <a:ext cx="765175" cy="215900"/>
          </a:xfrm>
          <a:prstGeom prst="rect">
            <a:avLst/>
          </a:prstGeom>
          <a:noFill/>
          <a:ln w="9525">
            <a:noFill/>
            <a:miter lim="800000"/>
            <a:headEnd/>
            <a:tailEnd/>
          </a:ln>
        </p:spPr>
        <p:txBody>
          <a:bodyPr wrap="none">
            <a:spAutoFit/>
          </a:bodyPr>
          <a:lstStyle/>
          <a:p>
            <a:r>
              <a:rPr lang="fr-FR" sz="1200" baseline="30000">
                <a:latin typeface="Calibri" pitchFamily="34" charset="0"/>
              </a:rPr>
              <a:t>Grandes villes</a:t>
            </a:r>
          </a:p>
        </p:txBody>
      </p:sp>
      <p:sp>
        <p:nvSpPr>
          <p:cNvPr id="27669" name="Rectangle 26"/>
          <p:cNvSpPr>
            <a:spLocks noChangeArrowheads="1"/>
          </p:cNvSpPr>
          <p:nvPr/>
        </p:nvSpPr>
        <p:spPr bwMode="auto">
          <a:xfrm>
            <a:off x="1541463" y="5673725"/>
            <a:ext cx="860425" cy="215900"/>
          </a:xfrm>
          <a:prstGeom prst="rect">
            <a:avLst/>
          </a:prstGeom>
          <a:noFill/>
          <a:ln w="9525">
            <a:noFill/>
            <a:miter lim="800000"/>
            <a:headEnd/>
            <a:tailEnd/>
          </a:ln>
        </p:spPr>
        <p:txBody>
          <a:bodyPr wrap="none">
            <a:spAutoFit/>
          </a:bodyPr>
          <a:lstStyle/>
          <a:p>
            <a:r>
              <a:rPr lang="fr-FR" sz="1200" baseline="30000">
                <a:latin typeface="Calibri" pitchFamily="34" charset="0"/>
              </a:rPr>
              <a:t>Villes moyennes</a:t>
            </a:r>
          </a:p>
        </p:txBody>
      </p:sp>
      <p:sp>
        <p:nvSpPr>
          <p:cNvPr id="27670" name="Rectangle 27"/>
          <p:cNvSpPr>
            <a:spLocks noChangeArrowheads="1"/>
          </p:cNvSpPr>
          <p:nvPr/>
        </p:nvSpPr>
        <p:spPr bwMode="auto">
          <a:xfrm>
            <a:off x="3074988" y="5692775"/>
            <a:ext cx="503237" cy="215900"/>
          </a:xfrm>
          <a:prstGeom prst="rect">
            <a:avLst/>
          </a:prstGeom>
          <a:noFill/>
          <a:ln w="9525">
            <a:noFill/>
            <a:miter lim="800000"/>
            <a:headEnd/>
            <a:tailEnd/>
          </a:ln>
        </p:spPr>
        <p:txBody>
          <a:bodyPr wrap="none">
            <a:spAutoFit/>
          </a:bodyPr>
          <a:lstStyle/>
          <a:p>
            <a:r>
              <a:rPr lang="fr-FR" sz="1200" baseline="30000">
                <a:latin typeface="Calibri" pitchFamily="34" charset="0"/>
              </a:rPr>
              <a:t>Villages</a:t>
            </a:r>
          </a:p>
        </p:txBody>
      </p:sp>
      <p:sp>
        <p:nvSpPr>
          <p:cNvPr id="27671" name="Rectangle 28"/>
          <p:cNvSpPr>
            <a:spLocks noChangeArrowheads="1"/>
          </p:cNvSpPr>
          <p:nvPr/>
        </p:nvSpPr>
        <p:spPr bwMode="auto">
          <a:xfrm>
            <a:off x="4597400" y="5670550"/>
            <a:ext cx="765175" cy="215900"/>
          </a:xfrm>
          <a:prstGeom prst="rect">
            <a:avLst/>
          </a:prstGeom>
          <a:noFill/>
          <a:ln w="9525">
            <a:noFill/>
            <a:miter lim="800000"/>
            <a:headEnd/>
            <a:tailEnd/>
          </a:ln>
        </p:spPr>
        <p:txBody>
          <a:bodyPr wrap="none">
            <a:spAutoFit/>
          </a:bodyPr>
          <a:lstStyle/>
          <a:p>
            <a:r>
              <a:rPr lang="fr-FR" sz="1200" baseline="30000">
                <a:latin typeface="Calibri" pitchFamily="34" charset="0"/>
              </a:rPr>
              <a:t>Grandes villes</a:t>
            </a:r>
          </a:p>
        </p:txBody>
      </p:sp>
      <p:sp>
        <p:nvSpPr>
          <p:cNvPr id="27672" name="Rectangle 29"/>
          <p:cNvSpPr>
            <a:spLocks noChangeArrowheads="1"/>
          </p:cNvSpPr>
          <p:nvPr/>
        </p:nvSpPr>
        <p:spPr bwMode="auto">
          <a:xfrm>
            <a:off x="6140450" y="5680075"/>
            <a:ext cx="860425" cy="215900"/>
          </a:xfrm>
          <a:prstGeom prst="rect">
            <a:avLst/>
          </a:prstGeom>
          <a:noFill/>
          <a:ln w="9525">
            <a:noFill/>
            <a:miter lim="800000"/>
            <a:headEnd/>
            <a:tailEnd/>
          </a:ln>
        </p:spPr>
        <p:txBody>
          <a:bodyPr wrap="none">
            <a:spAutoFit/>
          </a:bodyPr>
          <a:lstStyle/>
          <a:p>
            <a:r>
              <a:rPr lang="fr-FR" sz="1200" baseline="30000">
                <a:latin typeface="Calibri" pitchFamily="34" charset="0"/>
              </a:rPr>
              <a:t>Villes moyennes</a:t>
            </a:r>
          </a:p>
        </p:txBody>
      </p:sp>
      <p:sp>
        <p:nvSpPr>
          <p:cNvPr id="27673" name="Rectangle 30"/>
          <p:cNvSpPr>
            <a:spLocks noChangeArrowheads="1"/>
          </p:cNvSpPr>
          <p:nvPr/>
        </p:nvSpPr>
        <p:spPr bwMode="auto">
          <a:xfrm>
            <a:off x="7672388" y="5699125"/>
            <a:ext cx="503237" cy="215900"/>
          </a:xfrm>
          <a:prstGeom prst="rect">
            <a:avLst/>
          </a:prstGeom>
          <a:noFill/>
          <a:ln w="9525">
            <a:noFill/>
            <a:miter lim="800000"/>
            <a:headEnd/>
            <a:tailEnd/>
          </a:ln>
        </p:spPr>
        <p:txBody>
          <a:bodyPr wrap="none">
            <a:spAutoFit/>
          </a:bodyPr>
          <a:lstStyle/>
          <a:p>
            <a:r>
              <a:rPr lang="fr-FR" sz="1200" baseline="30000">
                <a:latin typeface="Calibri" pitchFamily="34" charset="0"/>
              </a:rPr>
              <a:t>Villages</a:t>
            </a:r>
          </a:p>
        </p:txBody>
      </p:sp>
      <p:sp>
        <p:nvSpPr>
          <p:cNvPr id="27674" name="Rectangle 31"/>
          <p:cNvSpPr>
            <a:spLocks noChangeArrowheads="1"/>
          </p:cNvSpPr>
          <p:nvPr/>
        </p:nvSpPr>
        <p:spPr bwMode="auto">
          <a:xfrm>
            <a:off x="0" y="6370638"/>
            <a:ext cx="4572000" cy="487362"/>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PPIGE Nord Pas de Calais/ © SIG DREAL Nord Pas-de-Calais</a:t>
            </a:r>
          </a:p>
          <a:p>
            <a:r>
              <a:rPr lang="fr-FR" sz="1100" baseline="30000">
                <a:latin typeface="Calibri" pitchFamily="34" charset="0"/>
              </a:rPr>
              <a:t>http://belgica.kbr.be/nl/coll/cp/cpFerrarisCarte_nl.html</a:t>
            </a:r>
            <a:endParaRPr lang="nl-BE" sz="1100">
              <a:latin typeface="Calibri"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 descr="megacity_2.jpg"/>
          <p:cNvPicPr>
            <a:picLocks noChangeAspect="1"/>
          </p:cNvPicPr>
          <p:nvPr/>
        </p:nvPicPr>
        <p:blipFill>
          <a:blip r:embed="rId2" cstate="print"/>
          <a:srcRect l="948" t="154"/>
          <a:stretch>
            <a:fillRect/>
          </a:stretch>
        </p:blipFill>
        <p:spPr bwMode="auto">
          <a:xfrm>
            <a:off x="117475" y="1254125"/>
            <a:ext cx="4297363" cy="4348163"/>
          </a:xfrm>
          <a:prstGeom prst="rect">
            <a:avLst/>
          </a:prstGeom>
          <a:noFill/>
          <a:ln w="9525">
            <a:noFill/>
            <a:miter lim="800000"/>
            <a:headEnd/>
            <a:tailEnd/>
          </a:ln>
        </p:spPr>
      </p:pic>
      <p:pic>
        <p:nvPicPr>
          <p:cNvPr id="28674" name="Picture 5" descr="megacity_2.jpg"/>
          <p:cNvPicPr>
            <a:picLocks noChangeAspect="1"/>
          </p:cNvPicPr>
          <p:nvPr/>
        </p:nvPicPr>
        <p:blipFill>
          <a:blip r:embed="rId3" cstate="print"/>
          <a:srcRect l="349" t="507" r="871"/>
          <a:stretch>
            <a:fillRect/>
          </a:stretch>
        </p:blipFill>
        <p:spPr bwMode="auto">
          <a:xfrm>
            <a:off x="4756150" y="1284288"/>
            <a:ext cx="4260850" cy="4281487"/>
          </a:xfrm>
          <a:prstGeom prst="rect">
            <a:avLst/>
          </a:prstGeom>
          <a:noFill/>
          <a:ln w="9525">
            <a:noFill/>
            <a:miter lim="800000"/>
            <a:headEnd/>
            <a:tailEnd/>
          </a:ln>
        </p:spPr>
      </p:pic>
      <p:sp>
        <p:nvSpPr>
          <p:cNvPr id="28675" name="Rectangle 6"/>
          <p:cNvSpPr>
            <a:spLocks noChangeArrowheads="1"/>
          </p:cNvSpPr>
          <p:nvPr/>
        </p:nvSpPr>
        <p:spPr bwMode="auto">
          <a:xfrm>
            <a:off x="49213" y="822325"/>
            <a:ext cx="4572000" cy="450850"/>
          </a:xfrm>
          <a:prstGeom prst="rect">
            <a:avLst/>
          </a:prstGeom>
          <a:noFill/>
          <a:ln w="9525">
            <a:noFill/>
            <a:miter lim="800000"/>
            <a:headEnd/>
            <a:tailEnd/>
          </a:ln>
        </p:spPr>
        <p:txBody>
          <a:bodyPr>
            <a:spAutoFit/>
          </a:bodyPr>
          <a:lstStyle/>
          <a:p>
            <a:r>
              <a:rPr lang="fr-FR" sz="1400" baseline="30000">
                <a:latin typeface="Calibri" pitchFamily="34" charset="0"/>
              </a:rPr>
              <a:t>Les éléments de la structure territoriale:</a:t>
            </a:r>
          </a:p>
          <a:p>
            <a:r>
              <a:rPr lang="fr-FR" sz="1400" baseline="30000">
                <a:latin typeface="Calibri" pitchFamily="34" charset="0"/>
              </a:rPr>
              <a:t>Les vallées et les villes_ Carte Cassini superposée à la morphologie actuelle du bâti </a:t>
            </a:r>
            <a:endParaRPr lang="nl-BE" sz="1400">
              <a:latin typeface="Calibri" pitchFamily="34" charset="0"/>
            </a:endParaRPr>
          </a:p>
        </p:txBody>
      </p:sp>
      <p:sp>
        <p:nvSpPr>
          <p:cNvPr id="28676" name="Rectangle 7"/>
          <p:cNvSpPr>
            <a:spLocks noChangeArrowheads="1"/>
          </p:cNvSpPr>
          <p:nvPr/>
        </p:nvSpPr>
        <p:spPr bwMode="auto">
          <a:xfrm>
            <a:off x="4737100" y="836613"/>
            <a:ext cx="4572000" cy="450850"/>
          </a:xfrm>
          <a:prstGeom prst="rect">
            <a:avLst/>
          </a:prstGeom>
          <a:noFill/>
          <a:ln w="9525">
            <a:noFill/>
            <a:miter lim="800000"/>
            <a:headEnd/>
            <a:tailEnd/>
          </a:ln>
        </p:spPr>
        <p:txBody>
          <a:bodyPr>
            <a:spAutoFit/>
          </a:bodyPr>
          <a:lstStyle/>
          <a:p>
            <a:r>
              <a:rPr lang="fr-FR" sz="1400" baseline="30000">
                <a:latin typeface="Calibri" pitchFamily="34" charset="0"/>
              </a:rPr>
              <a:t>Les rivières et la topographie: </a:t>
            </a:r>
          </a:p>
          <a:p>
            <a:r>
              <a:rPr lang="fr-FR" sz="1400" baseline="30000">
                <a:latin typeface="Calibri" pitchFamily="34" charset="0"/>
              </a:rPr>
              <a:t>les éléments principaux de la structure urbaine actuelle</a:t>
            </a:r>
            <a:endParaRPr lang="nl-BE" sz="1400">
              <a:latin typeface="Calibri" pitchFamily="34" charset="0"/>
            </a:endParaRPr>
          </a:p>
        </p:txBody>
      </p:sp>
      <p:sp>
        <p:nvSpPr>
          <p:cNvPr id="28677" name="Rectangle 8"/>
          <p:cNvSpPr>
            <a:spLocks noChangeArrowheads="1"/>
          </p:cNvSpPr>
          <p:nvPr/>
        </p:nvSpPr>
        <p:spPr bwMode="auto">
          <a:xfrm>
            <a:off x="0" y="6370638"/>
            <a:ext cx="4572000" cy="487362"/>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http://releves.hd.free.fr/cassini/</a:t>
            </a:r>
          </a:p>
          <a:p>
            <a:r>
              <a:rPr lang="fr-FR" sz="1100" baseline="30000">
                <a:latin typeface="Calibri" pitchFamily="34" charset="0"/>
              </a:rPr>
              <a:t>© Région Nord Pas de Calais - SIGALE ®/ Union européenne – SOeS, CORINE Land Cover, 2006/ Union européenne – SOeS, CORINE Land Cover, 2000</a:t>
            </a:r>
            <a:endParaRPr lang="nl-BE" sz="1100">
              <a:latin typeface="Calibri" pitchFamily="34" charset="0"/>
            </a:endParaRPr>
          </a:p>
        </p:txBody>
      </p:sp>
      <p:sp>
        <p:nvSpPr>
          <p:cNvPr id="28678" name="Rectangle 9"/>
          <p:cNvSpPr>
            <a:spLocks noChangeArrowheads="1"/>
          </p:cNvSpPr>
          <p:nvPr/>
        </p:nvSpPr>
        <p:spPr bwMode="auto">
          <a:xfrm>
            <a:off x="4572000" y="6370638"/>
            <a:ext cx="4572000" cy="487362"/>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 SIG DREAL Nord Pas-de-Calais/ © Région Nord Pas de Calais - SIGALE ®/  Modèle numérique de terrain I2G, source PPIGE, contenu I2G/ ©  IGN - BDTopo ®/ Union européenne – SOeS, CORINE Land Cover, 2000</a:t>
            </a:r>
            <a:endParaRPr lang="nl-BE" sz="1100">
              <a:latin typeface="Calibri"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1_1.jpg"/>
          <p:cNvPicPr>
            <a:picLocks noChangeAspect="1"/>
          </p:cNvPicPr>
          <p:nvPr/>
        </p:nvPicPr>
        <p:blipFill>
          <a:blip r:embed="rId2" cstate="print"/>
          <a:srcRect l="3288" t="11002" r="4324" b="4147"/>
          <a:stretch>
            <a:fillRect/>
          </a:stretch>
        </p:blipFill>
        <p:spPr bwMode="auto">
          <a:xfrm>
            <a:off x="4813300" y="1009650"/>
            <a:ext cx="4162425" cy="5402263"/>
          </a:xfrm>
          <a:prstGeom prst="rect">
            <a:avLst/>
          </a:prstGeom>
          <a:noFill/>
          <a:ln w="9525">
            <a:noFill/>
            <a:miter lim="800000"/>
            <a:headEnd/>
            <a:tailEnd/>
          </a:ln>
        </p:spPr>
      </p:pic>
      <p:pic>
        <p:nvPicPr>
          <p:cNvPr id="29698" name="Picture 3" descr="2_1.jpg"/>
          <p:cNvPicPr>
            <a:picLocks noChangeAspect="1"/>
          </p:cNvPicPr>
          <p:nvPr/>
        </p:nvPicPr>
        <p:blipFill>
          <a:blip r:embed="rId3" cstate="print"/>
          <a:srcRect l="2950" t="16801" r="2330" b="6438"/>
          <a:stretch>
            <a:fillRect/>
          </a:stretch>
        </p:blipFill>
        <p:spPr bwMode="auto">
          <a:xfrm>
            <a:off x="136525" y="1376363"/>
            <a:ext cx="4267200" cy="4887912"/>
          </a:xfrm>
          <a:prstGeom prst="rect">
            <a:avLst/>
          </a:prstGeom>
          <a:noFill/>
          <a:ln w="9525">
            <a:noFill/>
            <a:miter lim="800000"/>
            <a:headEnd/>
            <a:tailEnd/>
          </a:ln>
        </p:spPr>
      </p:pic>
      <p:sp>
        <p:nvSpPr>
          <p:cNvPr id="4098" name="Text Box 2"/>
          <p:cNvSpPr txBox="1">
            <a:spLocks noChangeArrowheads="1"/>
          </p:cNvSpPr>
          <p:nvPr/>
        </p:nvSpPr>
        <p:spPr bwMode="auto">
          <a:xfrm>
            <a:off x="3441700" y="0"/>
            <a:ext cx="5702300" cy="962025"/>
          </a:xfrm>
          <a:prstGeom prst="rect">
            <a:avLst/>
          </a:prstGeom>
          <a:noFill/>
          <a:ln w="9525">
            <a:noFill/>
            <a:miter lim="800000"/>
            <a:headEnd/>
            <a:tailEnd/>
          </a:ln>
        </p:spPr>
        <p:txBody>
          <a:bodyPr>
            <a:spAutoFit/>
          </a:bodyPr>
          <a:lstStyle/>
          <a:p>
            <a:pPr algn="r" fontAlgn="auto">
              <a:spcBef>
                <a:spcPts val="0"/>
              </a:spcBef>
              <a:spcAft>
                <a:spcPts val="0"/>
              </a:spcAft>
              <a:defRPr/>
            </a:pPr>
            <a:r>
              <a:rPr lang="fr-BE" sz="1600" b="1" dirty="0">
                <a:latin typeface="+mn-lt"/>
              </a:rPr>
              <a:t>QUESTIONS DE MÉTHODOLOGIE </a:t>
            </a:r>
            <a:r>
              <a:rPr lang="fr-BE" sz="1600" b="1" dirty="0">
                <a:solidFill>
                  <a:srgbClr val="C00000"/>
                </a:solidFill>
                <a:latin typeface="+mn-lt"/>
              </a:rPr>
              <a:t>1</a:t>
            </a:r>
          </a:p>
          <a:p>
            <a:pPr algn="r" fontAlgn="auto">
              <a:spcBef>
                <a:spcPts val="0"/>
              </a:spcBef>
              <a:spcAft>
                <a:spcPts val="0"/>
              </a:spcAft>
              <a:defRPr/>
            </a:pPr>
            <a:endParaRPr lang="fr-BE" sz="1050" b="1" dirty="0">
              <a:latin typeface="+mn-lt"/>
            </a:endParaRPr>
          </a:p>
          <a:p>
            <a:pPr algn="r" fontAlgn="auto">
              <a:spcBef>
                <a:spcPts val="0"/>
              </a:spcBef>
              <a:spcAft>
                <a:spcPts val="0"/>
              </a:spcAft>
              <a:defRPr/>
            </a:pPr>
            <a:r>
              <a:rPr lang="fr-FR" sz="800" dirty="0">
                <a:latin typeface="+mn-lt"/>
              </a:rPr>
              <a:t> </a:t>
            </a:r>
            <a:r>
              <a:rPr lang="fr-FR" sz="1000" dirty="0">
                <a:latin typeface="+mn-lt"/>
              </a:rPr>
              <a:t>     </a:t>
            </a:r>
            <a:r>
              <a:rPr lang="fr-FR" sz="1000" dirty="0">
                <a:solidFill>
                  <a:srgbClr val="C00000"/>
                </a:solidFill>
                <a:latin typeface="+mn-lt"/>
              </a:rPr>
              <a:t>    La trame verte et bleue</a:t>
            </a:r>
            <a:endParaRPr lang="nl-BE" sz="1000" dirty="0">
              <a:solidFill>
                <a:srgbClr val="C00000"/>
              </a:solidFill>
              <a:latin typeface="+mn-lt"/>
            </a:endParaRPr>
          </a:p>
          <a:p>
            <a:pPr algn="r" fontAlgn="auto">
              <a:spcBef>
                <a:spcPts val="0"/>
              </a:spcBef>
              <a:spcAft>
                <a:spcPts val="0"/>
              </a:spcAft>
              <a:defRPr/>
            </a:pPr>
            <a:r>
              <a:rPr lang="fr-FR" sz="1000" dirty="0">
                <a:latin typeface="+mn-lt"/>
              </a:rPr>
              <a:t> </a:t>
            </a:r>
            <a:endParaRPr lang="nl-BE" sz="1000" dirty="0">
              <a:latin typeface="+mn-lt"/>
            </a:endParaRPr>
          </a:p>
          <a:p>
            <a:pPr algn="r" fontAlgn="auto">
              <a:spcBef>
                <a:spcPts val="0"/>
              </a:spcBef>
              <a:spcAft>
                <a:spcPts val="0"/>
              </a:spcAft>
              <a:defRPr/>
            </a:pPr>
            <a:r>
              <a:rPr lang="fr-FR" sz="1000" dirty="0">
                <a:latin typeface="+mn-lt"/>
              </a:rPr>
              <a:t>     </a:t>
            </a:r>
            <a:endParaRPr lang="nl-BE" sz="1000" dirty="0">
              <a:latin typeface="+mn-lt"/>
            </a:endParaRPr>
          </a:p>
        </p:txBody>
      </p:sp>
      <p:sp>
        <p:nvSpPr>
          <p:cNvPr id="29700" name="Rectangle 4"/>
          <p:cNvSpPr>
            <a:spLocks noChangeArrowheads="1"/>
          </p:cNvSpPr>
          <p:nvPr/>
        </p:nvSpPr>
        <p:spPr bwMode="auto">
          <a:xfrm>
            <a:off x="242888" y="868363"/>
            <a:ext cx="1895475" cy="236537"/>
          </a:xfrm>
          <a:prstGeom prst="rect">
            <a:avLst/>
          </a:prstGeom>
          <a:noFill/>
          <a:ln w="9525">
            <a:noFill/>
            <a:miter lim="800000"/>
            <a:headEnd/>
            <a:tailEnd/>
          </a:ln>
        </p:spPr>
        <p:txBody>
          <a:bodyPr wrap="none">
            <a:spAutoFit/>
          </a:bodyPr>
          <a:lstStyle/>
          <a:p>
            <a:r>
              <a:rPr lang="fr-FR" sz="1400" baseline="30000">
                <a:latin typeface="Calibri" pitchFamily="34" charset="0"/>
              </a:rPr>
              <a:t>Potentialités écologiques en France</a:t>
            </a:r>
          </a:p>
        </p:txBody>
      </p:sp>
      <p:sp>
        <p:nvSpPr>
          <p:cNvPr id="29701" name="Rectangle 5"/>
          <p:cNvSpPr>
            <a:spLocks noChangeArrowheads="1"/>
          </p:cNvSpPr>
          <p:nvPr/>
        </p:nvSpPr>
        <p:spPr bwMode="auto">
          <a:xfrm>
            <a:off x="233363" y="1390650"/>
            <a:ext cx="4572000" cy="452438"/>
          </a:xfrm>
          <a:prstGeom prst="rect">
            <a:avLst/>
          </a:prstGeom>
          <a:noFill/>
          <a:ln w="9525">
            <a:noFill/>
            <a:miter lim="800000"/>
            <a:headEnd/>
            <a:tailEnd/>
          </a:ln>
        </p:spPr>
        <p:txBody>
          <a:bodyPr>
            <a:spAutoFit/>
          </a:bodyPr>
          <a:lstStyle/>
          <a:p>
            <a:r>
              <a:rPr lang="fr-FR" sz="1400" baseline="30000">
                <a:latin typeface="Calibri" pitchFamily="34" charset="0"/>
              </a:rPr>
              <a:t>Score des systèmes agricoles à haute valeur </a:t>
            </a:r>
          </a:p>
          <a:p>
            <a:r>
              <a:rPr lang="fr-FR" sz="1400" baseline="30000">
                <a:latin typeface="Calibri" pitchFamily="34" charset="0"/>
              </a:rPr>
              <a:t>naturelle par commune en France en 2000</a:t>
            </a:r>
            <a:endParaRPr lang="nl-BE" sz="1400">
              <a:latin typeface="Calibri" pitchFamily="34" charset="0"/>
            </a:endParaRPr>
          </a:p>
        </p:txBody>
      </p:sp>
      <p:sp>
        <p:nvSpPr>
          <p:cNvPr id="29702" name="Rectangle 6"/>
          <p:cNvSpPr>
            <a:spLocks noChangeArrowheads="1"/>
          </p:cNvSpPr>
          <p:nvPr/>
        </p:nvSpPr>
        <p:spPr bwMode="auto">
          <a:xfrm>
            <a:off x="4845050" y="1381125"/>
            <a:ext cx="4572000" cy="452438"/>
          </a:xfrm>
          <a:prstGeom prst="rect">
            <a:avLst/>
          </a:prstGeom>
          <a:noFill/>
          <a:ln w="9525">
            <a:noFill/>
            <a:miter lim="800000"/>
            <a:headEnd/>
            <a:tailEnd/>
          </a:ln>
        </p:spPr>
        <p:txBody>
          <a:bodyPr>
            <a:spAutoFit/>
          </a:bodyPr>
          <a:lstStyle/>
          <a:p>
            <a:r>
              <a:rPr lang="fr-FR" sz="1400" baseline="30000">
                <a:latin typeface="Calibri" pitchFamily="34" charset="0"/>
              </a:rPr>
              <a:t>Score des éléments arborés par commune en</a:t>
            </a:r>
          </a:p>
          <a:p>
            <a:r>
              <a:rPr lang="fr-FR" sz="1400" baseline="30000">
                <a:latin typeface="Calibri" pitchFamily="34" charset="0"/>
              </a:rPr>
              <a:t>France en 2000- haies, lisières de bois, vergers traditionnels.</a:t>
            </a:r>
            <a:endParaRPr lang="nl-BE" sz="1400">
              <a:latin typeface="Calibri" pitchFamily="34" charset="0"/>
            </a:endParaRPr>
          </a:p>
        </p:txBody>
      </p:sp>
      <p:sp>
        <p:nvSpPr>
          <p:cNvPr id="29703" name="Rectangle 7"/>
          <p:cNvSpPr>
            <a:spLocks noChangeArrowheads="1"/>
          </p:cNvSpPr>
          <p:nvPr/>
        </p:nvSpPr>
        <p:spPr bwMode="auto">
          <a:xfrm>
            <a:off x="0" y="6653213"/>
            <a:ext cx="4572000" cy="204787"/>
          </a:xfrm>
          <a:prstGeom prst="rect">
            <a:avLst/>
          </a:prstGeom>
          <a:noFill/>
          <a:ln w="9525">
            <a:noFill/>
            <a:miter lim="800000"/>
            <a:headEnd/>
            <a:tailEnd/>
          </a:ln>
        </p:spPr>
        <p:txBody>
          <a:bodyPr>
            <a:spAutoFit/>
          </a:bodyPr>
          <a:lstStyle/>
          <a:p>
            <a:r>
              <a:rPr lang="fr-FR" sz="1100" baseline="30000">
                <a:latin typeface="Calibri" pitchFamily="34" charset="0"/>
              </a:rPr>
              <a:t>Source: Cf. Manuel méthodologique «Les systèmes agricoles à haute valeur naturelle».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descr="regional corridor.jpg"/>
          <p:cNvPicPr>
            <a:picLocks noChangeAspect="1"/>
          </p:cNvPicPr>
          <p:nvPr/>
        </p:nvPicPr>
        <p:blipFill>
          <a:blip r:embed="rId2" cstate="print"/>
          <a:srcRect r="10143"/>
          <a:stretch>
            <a:fillRect/>
          </a:stretch>
        </p:blipFill>
        <p:spPr bwMode="auto">
          <a:xfrm>
            <a:off x="0" y="0"/>
            <a:ext cx="9144000" cy="6858000"/>
          </a:xfrm>
          <a:prstGeom prst="rect">
            <a:avLst/>
          </a:prstGeom>
          <a:noFill/>
          <a:ln w="9525">
            <a:noFill/>
            <a:miter lim="800000"/>
            <a:headEnd/>
            <a:tailEnd/>
          </a:ln>
        </p:spPr>
      </p:pic>
      <p:sp>
        <p:nvSpPr>
          <p:cNvPr id="30722" name="Rectangle 2"/>
          <p:cNvSpPr>
            <a:spLocks noChangeArrowheads="1"/>
          </p:cNvSpPr>
          <p:nvPr/>
        </p:nvSpPr>
        <p:spPr bwMode="auto">
          <a:xfrm>
            <a:off x="7280275" y="265113"/>
            <a:ext cx="1601788" cy="236537"/>
          </a:xfrm>
          <a:prstGeom prst="rect">
            <a:avLst/>
          </a:prstGeom>
          <a:noFill/>
          <a:ln w="9525">
            <a:noFill/>
            <a:miter lim="800000"/>
            <a:headEnd/>
            <a:tailEnd/>
          </a:ln>
        </p:spPr>
        <p:txBody>
          <a:bodyPr wrap="none">
            <a:spAutoFit/>
          </a:bodyPr>
          <a:lstStyle/>
          <a:p>
            <a:r>
              <a:rPr lang="fr-FR" sz="1400" baseline="30000">
                <a:latin typeface="Calibri" pitchFamily="34" charset="0"/>
              </a:rPr>
              <a:t>Terres forestières et agricoles</a:t>
            </a:r>
          </a:p>
        </p:txBody>
      </p:sp>
      <p:sp>
        <p:nvSpPr>
          <p:cNvPr id="30723" name="Rectangle 4"/>
          <p:cNvSpPr>
            <a:spLocks noChangeArrowheads="1"/>
          </p:cNvSpPr>
          <p:nvPr/>
        </p:nvSpPr>
        <p:spPr bwMode="auto">
          <a:xfrm>
            <a:off x="0" y="6370638"/>
            <a:ext cx="8599488" cy="487362"/>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 SIG DREAL Nord Pas-de-Calais/ © Région Nord Pas de Calais - SIGALE ®/ Union européenne – SOeS, CORINE Land Cover, 2006</a:t>
            </a:r>
          </a:p>
          <a:p>
            <a:r>
              <a:rPr lang="fr-FR" sz="1100" baseline="30000">
                <a:latin typeface="Calibri" pitchFamily="34" charset="0"/>
              </a:rPr>
              <a:t>Union européenne – SOeS, CORINE Land Cover, 2000</a:t>
            </a:r>
            <a:endParaRPr lang="nl-BE" sz="1100">
              <a:latin typeface="Calibri" pitchFamily="34" charset="0"/>
            </a:endParaRPr>
          </a:p>
        </p:txBody>
      </p:sp>
      <p:pic>
        <p:nvPicPr>
          <p:cNvPr id="30724" name="Picture 5" descr="draft_rapport_aml_101002_Page_063.jpg"/>
          <p:cNvPicPr>
            <a:picLocks noChangeAspect="1"/>
          </p:cNvPicPr>
          <p:nvPr/>
        </p:nvPicPr>
        <p:blipFill>
          <a:blip r:embed="rId3" cstate="print"/>
          <a:srcRect/>
          <a:stretch>
            <a:fillRect/>
          </a:stretch>
        </p:blipFill>
        <p:spPr bwMode="auto">
          <a:xfrm>
            <a:off x="6835775" y="5235575"/>
            <a:ext cx="2308225" cy="1622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1" descr="draft_rapport_aml_101002_Page_064.jpg"/>
          <p:cNvPicPr>
            <a:picLocks noChangeAspect="1"/>
          </p:cNvPicPr>
          <p:nvPr/>
        </p:nvPicPr>
        <p:blipFill>
          <a:blip r:embed="rId2" cstate="print"/>
          <a:srcRect l="751" t="2234" b="86427"/>
          <a:stretch>
            <a:fillRect/>
          </a:stretch>
        </p:blipFill>
        <p:spPr bwMode="auto">
          <a:xfrm>
            <a:off x="146050" y="5368925"/>
            <a:ext cx="2189163" cy="739775"/>
          </a:xfrm>
          <a:prstGeom prst="rect">
            <a:avLst/>
          </a:prstGeom>
          <a:noFill/>
          <a:ln w="9525">
            <a:noFill/>
            <a:miter lim="800000"/>
            <a:headEnd/>
            <a:tailEnd/>
          </a:ln>
        </p:spPr>
      </p:pic>
      <p:pic>
        <p:nvPicPr>
          <p:cNvPr id="31746" name="Picture 12" descr="draft_rapport_aml_101002_Page_064.jpg"/>
          <p:cNvPicPr>
            <a:picLocks noChangeAspect="1"/>
          </p:cNvPicPr>
          <p:nvPr/>
        </p:nvPicPr>
        <p:blipFill>
          <a:blip r:embed="rId2" cstate="print"/>
          <a:srcRect l="456" t="13324" b="76431"/>
          <a:stretch>
            <a:fillRect/>
          </a:stretch>
        </p:blipFill>
        <p:spPr bwMode="auto">
          <a:xfrm>
            <a:off x="2325688" y="5340350"/>
            <a:ext cx="2195512" cy="668338"/>
          </a:xfrm>
          <a:prstGeom prst="rect">
            <a:avLst/>
          </a:prstGeom>
          <a:noFill/>
          <a:ln w="9525">
            <a:noFill/>
            <a:miter lim="800000"/>
            <a:headEnd/>
            <a:tailEnd/>
          </a:ln>
        </p:spPr>
      </p:pic>
      <p:pic>
        <p:nvPicPr>
          <p:cNvPr id="31747" name="Picture 4" descr="megacity_2.jpg"/>
          <p:cNvPicPr>
            <a:picLocks noChangeAspect="1"/>
          </p:cNvPicPr>
          <p:nvPr/>
        </p:nvPicPr>
        <p:blipFill>
          <a:blip r:embed="rId3" cstate="print"/>
          <a:srcRect/>
          <a:stretch>
            <a:fillRect/>
          </a:stretch>
        </p:blipFill>
        <p:spPr bwMode="auto">
          <a:xfrm>
            <a:off x="76200" y="1023938"/>
            <a:ext cx="4338638" cy="4316412"/>
          </a:xfrm>
          <a:prstGeom prst="rect">
            <a:avLst/>
          </a:prstGeom>
          <a:noFill/>
          <a:ln w="9525">
            <a:noFill/>
            <a:miter lim="800000"/>
            <a:headEnd/>
            <a:tailEnd/>
          </a:ln>
        </p:spPr>
      </p:pic>
      <p:pic>
        <p:nvPicPr>
          <p:cNvPr id="31748" name="Picture 5" descr="megacity_2.jpg"/>
          <p:cNvPicPr>
            <a:picLocks noChangeAspect="1"/>
          </p:cNvPicPr>
          <p:nvPr/>
        </p:nvPicPr>
        <p:blipFill>
          <a:blip r:embed="rId4" cstate="print"/>
          <a:srcRect t="212" b="664"/>
          <a:stretch>
            <a:fillRect/>
          </a:stretch>
        </p:blipFill>
        <p:spPr bwMode="auto">
          <a:xfrm>
            <a:off x="4741863" y="1031875"/>
            <a:ext cx="4313237" cy="4259263"/>
          </a:xfrm>
          <a:prstGeom prst="rect">
            <a:avLst/>
          </a:prstGeom>
          <a:noFill/>
          <a:ln w="9525">
            <a:noFill/>
            <a:miter lim="800000"/>
            <a:headEnd/>
            <a:tailEnd/>
          </a:ln>
        </p:spPr>
      </p:pic>
      <p:sp>
        <p:nvSpPr>
          <p:cNvPr id="31749" name="Rectangle 6"/>
          <p:cNvSpPr>
            <a:spLocks noChangeArrowheads="1"/>
          </p:cNvSpPr>
          <p:nvPr/>
        </p:nvSpPr>
        <p:spPr bwMode="auto">
          <a:xfrm>
            <a:off x="134938" y="750888"/>
            <a:ext cx="1208087" cy="236537"/>
          </a:xfrm>
          <a:prstGeom prst="rect">
            <a:avLst/>
          </a:prstGeom>
          <a:noFill/>
          <a:ln w="9525">
            <a:noFill/>
            <a:miter lim="800000"/>
            <a:headEnd/>
            <a:tailEnd/>
          </a:ln>
        </p:spPr>
        <p:txBody>
          <a:bodyPr wrap="none">
            <a:spAutoFit/>
          </a:bodyPr>
          <a:lstStyle/>
          <a:p>
            <a:r>
              <a:rPr lang="fr-FR" sz="1400" baseline="30000">
                <a:latin typeface="Calibri" pitchFamily="34" charset="0"/>
              </a:rPr>
              <a:t>Fragments de Nature</a:t>
            </a:r>
          </a:p>
        </p:txBody>
      </p:sp>
      <p:sp>
        <p:nvSpPr>
          <p:cNvPr id="31750" name="Rectangle 7"/>
          <p:cNvSpPr>
            <a:spLocks noChangeArrowheads="1"/>
          </p:cNvSpPr>
          <p:nvPr/>
        </p:nvSpPr>
        <p:spPr bwMode="auto">
          <a:xfrm>
            <a:off x="4562475" y="722313"/>
            <a:ext cx="2605088" cy="236537"/>
          </a:xfrm>
          <a:prstGeom prst="rect">
            <a:avLst/>
          </a:prstGeom>
          <a:noFill/>
          <a:ln w="9525">
            <a:noFill/>
            <a:miter lim="800000"/>
            <a:headEnd/>
            <a:tailEnd/>
          </a:ln>
        </p:spPr>
        <p:txBody>
          <a:bodyPr wrap="none">
            <a:spAutoFit/>
          </a:bodyPr>
          <a:lstStyle/>
          <a:p>
            <a:r>
              <a:rPr lang="fr-FR" sz="1400" baseline="30000">
                <a:latin typeface="Calibri" pitchFamily="34" charset="0"/>
              </a:rPr>
              <a:t>Sites protégés/ considérés comme étant de valeur</a:t>
            </a:r>
          </a:p>
        </p:txBody>
      </p:sp>
      <p:sp>
        <p:nvSpPr>
          <p:cNvPr id="31751" name="Rectangle 8"/>
          <p:cNvSpPr>
            <a:spLocks noChangeArrowheads="1"/>
          </p:cNvSpPr>
          <p:nvPr/>
        </p:nvSpPr>
        <p:spPr bwMode="auto">
          <a:xfrm>
            <a:off x="0" y="6370638"/>
            <a:ext cx="4572000" cy="487362"/>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 SIG DREAL Nord Pas-de-Calais/ © Région Nord Pas de Calais - SIGALE ®/ Union européenne – SOeS, CORINE Land Cover, 2006</a:t>
            </a:r>
            <a:endParaRPr lang="nl-BE" sz="1100">
              <a:latin typeface="Calibri" pitchFamily="34" charset="0"/>
            </a:endParaRPr>
          </a:p>
        </p:txBody>
      </p:sp>
      <p:sp>
        <p:nvSpPr>
          <p:cNvPr id="31752" name="Rectangle 9"/>
          <p:cNvSpPr>
            <a:spLocks noChangeArrowheads="1"/>
          </p:cNvSpPr>
          <p:nvPr/>
        </p:nvSpPr>
        <p:spPr bwMode="auto">
          <a:xfrm>
            <a:off x="4572000" y="6032500"/>
            <a:ext cx="4572000" cy="825500"/>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 SIG DREAL Nord Pas-de-Calais/ © Région Nord Pas de Calais - SIGALE ®/ © SIG DREAL Nord Pas-de-Calais/ © Conseil Général du Pas de Calais 2010/ © SIG DREAL Nord Pas-de-Calais 2010</a:t>
            </a:r>
          </a:p>
          <a:p>
            <a:r>
              <a:rPr lang="fr-FR" sz="1100" baseline="30000">
                <a:latin typeface="Calibri" pitchFamily="34" charset="0"/>
              </a:rPr>
              <a:t>© IGN BDCarto 2007, The European Environnement Agency (EEA), CLC 2006, Conseil général du Nord, Conseil général du Pas de Calais, EDEN 62, Eespace naturel métropolitain, Lille métropole communauté urbaine, ONF, DREAL Nord Pas-de-Calais 2010</a:t>
            </a:r>
            <a:endParaRPr lang="nl-BE" sz="1100">
              <a:latin typeface="Calibri" pitchFamily="34" charset="0"/>
            </a:endParaRPr>
          </a:p>
        </p:txBody>
      </p:sp>
      <p:pic>
        <p:nvPicPr>
          <p:cNvPr id="31753" name="Picture 10" descr="draft_rapport_aml_101002_Page_064.jpg"/>
          <p:cNvPicPr>
            <a:picLocks noChangeAspect="1"/>
          </p:cNvPicPr>
          <p:nvPr/>
        </p:nvPicPr>
        <p:blipFill>
          <a:blip r:embed="rId2" cstate="print"/>
          <a:srcRect l="1485" t="89313" r="19127"/>
          <a:stretch>
            <a:fillRect/>
          </a:stretch>
        </p:blipFill>
        <p:spPr bwMode="auto">
          <a:xfrm>
            <a:off x="4668838" y="5311775"/>
            <a:ext cx="1751012" cy="696913"/>
          </a:xfrm>
          <a:prstGeom prst="rect">
            <a:avLst/>
          </a:prstGeom>
          <a:noFill/>
          <a:ln w="9525">
            <a:noFill/>
            <a:miter lim="800000"/>
            <a:headEnd/>
            <a:tailEnd/>
          </a:ln>
        </p:spPr>
      </p:pic>
      <p:pic>
        <p:nvPicPr>
          <p:cNvPr id="31754" name="Picture 13" descr="draft_rapport_aml_101002_Page_064.jpg"/>
          <p:cNvPicPr>
            <a:picLocks noChangeAspect="1"/>
          </p:cNvPicPr>
          <p:nvPr/>
        </p:nvPicPr>
        <p:blipFill>
          <a:blip r:embed="rId5" cstate="print"/>
          <a:srcRect l="1633" t="80360" r="19127" b="10638"/>
          <a:stretch>
            <a:fillRect/>
          </a:stretch>
        </p:blipFill>
        <p:spPr bwMode="auto">
          <a:xfrm>
            <a:off x="6450013" y="5299075"/>
            <a:ext cx="1747837" cy="585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2"/>
          <p:cNvSpPr txBox="1">
            <a:spLocks noChangeArrowheads="1"/>
          </p:cNvSpPr>
          <p:nvPr/>
        </p:nvSpPr>
        <p:spPr bwMode="auto">
          <a:xfrm>
            <a:off x="3152775" y="3187700"/>
            <a:ext cx="5991225" cy="1200150"/>
          </a:xfrm>
          <a:prstGeom prst="rect">
            <a:avLst/>
          </a:prstGeom>
          <a:noFill/>
          <a:ln w="9525">
            <a:noFill/>
            <a:miter lim="800000"/>
            <a:headEnd/>
            <a:tailEnd/>
          </a:ln>
        </p:spPr>
        <p:txBody>
          <a:bodyPr>
            <a:spAutoFit/>
          </a:bodyPr>
          <a:lstStyle/>
          <a:p>
            <a:pPr algn="r">
              <a:spcBef>
                <a:spcPct val="50000"/>
              </a:spcBef>
            </a:pPr>
            <a:r>
              <a:rPr lang="fr-BE">
                <a:latin typeface="Calibri" pitchFamily="34" charset="0"/>
              </a:rPr>
              <a:t>A_</a:t>
            </a:r>
            <a:r>
              <a:rPr lang="fr-BE">
                <a:solidFill>
                  <a:srgbClr val="C00000"/>
                </a:solidFill>
                <a:latin typeface="Calibri" pitchFamily="34" charset="0"/>
              </a:rPr>
              <a:t>QUESTIONS DE MÉTHODOLOGIE</a:t>
            </a:r>
          </a:p>
          <a:p>
            <a:pPr algn="r">
              <a:spcBef>
                <a:spcPct val="50000"/>
              </a:spcBef>
            </a:pPr>
            <a:endParaRPr lang="nl-BE">
              <a:solidFill>
                <a:srgbClr val="C00000"/>
              </a:solidFill>
              <a:latin typeface="Calibri" pitchFamily="34" charset="0"/>
            </a:endParaRPr>
          </a:p>
          <a:p>
            <a:pPr algn="r">
              <a:spcBef>
                <a:spcPct val="50000"/>
              </a:spcBef>
            </a:pPr>
            <a:endParaRPr lang="en-US">
              <a:solidFill>
                <a:srgbClr val="C00000"/>
              </a:solidFill>
              <a:latin typeface="Calibri"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3" descr="cassini_diagram_black.jpg"/>
          <p:cNvPicPr>
            <a:picLocks noChangeAspect="1"/>
          </p:cNvPicPr>
          <p:nvPr/>
        </p:nvPicPr>
        <p:blipFill>
          <a:blip r:embed="rId2" cstate="print"/>
          <a:srcRect l="569" t="673"/>
          <a:stretch>
            <a:fillRect/>
          </a:stretch>
        </p:blipFill>
        <p:spPr bwMode="auto">
          <a:xfrm>
            <a:off x="233363" y="204788"/>
            <a:ext cx="2873375" cy="2868612"/>
          </a:xfrm>
          <a:prstGeom prst="rect">
            <a:avLst/>
          </a:prstGeom>
          <a:noFill/>
          <a:ln w="9525">
            <a:noFill/>
            <a:miter lim="800000"/>
            <a:headEnd/>
            <a:tailEnd/>
          </a:ln>
        </p:spPr>
      </p:pic>
      <p:pic>
        <p:nvPicPr>
          <p:cNvPr id="32770" name="Picture 4" descr="cassini_diagram_black_1.jpg"/>
          <p:cNvPicPr>
            <a:picLocks noChangeAspect="1"/>
          </p:cNvPicPr>
          <p:nvPr/>
        </p:nvPicPr>
        <p:blipFill>
          <a:blip r:embed="rId3" cstate="print"/>
          <a:srcRect l="357" t="337"/>
          <a:stretch>
            <a:fillRect/>
          </a:stretch>
        </p:blipFill>
        <p:spPr bwMode="auto">
          <a:xfrm>
            <a:off x="3900488" y="184150"/>
            <a:ext cx="2879725" cy="2879725"/>
          </a:xfrm>
          <a:prstGeom prst="rect">
            <a:avLst/>
          </a:prstGeom>
          <a:noFill/>
          <a:ln w="9525">
            <a:noFill/>
            <a:miter lim="800000"/>
            <a:headEnd/>
            <a:tailEnd/>
          </a:ln>
        </p:spPr>
      </p:pic>
      <p:pic>
        <p:nvPicPr>
          <p:cNvPr id="32771" name="Picture 14" descr="patches2.jpg"/>
          <p:cNvPicPr>
            <a:picLocks noChangeAspect="1"/>
          </p:cNvPicPr>
          <p:nvPr/>
        </p:nvPicPr>
        <p:blipFill>
          <a:blip r:embed="rId4" cstate="print"/>
          <a:srcRect/>
          <a:stretch>
            <a:fillRect/>
          </a:stretch>
        </p:blipFill>
        <p:spPr bwMode="auto">
          <a:xfrm>
            <a:off x="320675" y="3581400"/>
            <a:ext cx="1257300" cy="1255713"/>
          </a:xfrm>
          <a:prstGeom prst="rect">
            <a:avLst/>
          </a:prstGeom>
          <a:noFill/>
          <a:ln w="9525">
            <a:noFill/>
            <a:miter lim="800000"/>
            <a:headEnd/>
            <a:tailEnd/>
          </a:ln>
        </p:spPr>
      </p:pic>
      <p:pic>
        <p:nvPicPr>
          <p:cNvPr id="32772" name="Picture 6" descr="patches2.jpg"/>
          <p:cNvPicPr>
            <a:picLocks noChangeAspect="1"/>
          </p:cNvPicPr>
          <p:nvPr/>
        </p:nvPicPr>
        <p:blipFill>
          <a:blip r:embed="rId5" cstate="print"/>
          <a:srcRect/>
          <a:stretch>
            <a:fillRect/>
          </a:stretch>
        </p:blipFill>
        <p:spPr bwMode="auto">
          <a:xfrm>
            <a:off x="3938588" y="3571875"/>
            <a:ext cx="1257300" cy="1254125"/>
          </a:xfrm>
          <a:prstGeom prst="rect">
            <a:avLst/>
          </a:prstGeom>
          <a:noFill/>
          <a:ln w="9525">
            <a:noFill/>
            <a:miter lim="800000"/>
            <a:headEnd/>
            <a:tailEnd/>
          </a:ln>
        </p:spPr>
      </p:pic>
      <p:pic>
        <p:nvPicPr>
          <p:cNvPr id="32773" name="Picture 8" descr="patches4.jpg"/>
          <p:cNvPicPr>
            <a:picLocks noChangeAspect="1"/>
          </p:cNvPicPr>
          <p:nvPr/>
        </p:nvPicPr>
        <p:blipFill>
          <a:blip r:embed="rId6" cstate="print"/>
          <a:srcRect/>
          <a:stretch>
            <a:fillRect/>
          </a:stretch>
        </p:blipFill>
        <p:spPr bwMode="auto">
          <a:xfrm>
            <a:off x="3938588" y="4903788"/>
            <a:ext cx="1255712" cy="1254125"/>
          </a:xfrm>
          <a:prstGeom prst="rect">
            <a:avLst/>
          </a:prstGeom>
          <a:noFill/>
          <a:ln w="9525">
            <a:noFill/>
            <a:miter lim="800000"/>
            <a:headEnd/>
            <a:tailEnd/>
          </a:ln>
        </p:spPr>
      </p:pic>
      <p:pic>
        <p:nvPicPr>
          <p:cNvPr id="32774" name="Picture 10" descr="patches6.jpg"/>
          <p:cNvPicPr>
            <a:picLocks noChangeAspect="1"/>
          </p:cNvPicPr>
          <p:nvPr/>
        </p:nvPicPr>
        <p:blipFill>
          <a:blip r:embed="rId7" cstate="print"/>
          <a:srcRect l="841" t="1109"/>
          <a:stretch>
            <a:fillRect/>
          </a:stretch>
        </p:blipFill>
        <p:spPr bwMode="auto">
          <a:xfrm>
            <a:off x="5272088" y="4911725"/>
            <a:ext cx="1244600" cy="1241425"/>
          </a:xfrm>
          <a:prstGeom prst="rect">
            <a:avLst/>
          </a:prstGeom>
          <a:noFill/>
          <a:ln w="9525">
            <a:noFill/>
            <a:miter lim="800000"/>
            <a:headEnd/>
            <a:tailEnd/>
          </a:ln>
        </p:spPr>
      </p:pic>
      <p:pic>
        <p:nvPicPr>
          <p:cNvPr id="32775" name="Picture 11" descr="patches6.jpg"/>
          <p:cNvPicPr>
            <a:picLocks noChangeAspect="1"/>
          </p:cNvPicPr>
          <p:nvPr/>
        </p:nvPicPr>
        <p:blipFill>
          <a:blip r:embed="rId8" cstate="print"/>
          <a:srcRect l="841" t="859"/>
          <a:stretch>
            <a:fillRect/>
          </a:stretch>
        </p:blipFill>
        <p:spPr bwMode="auto">
          <a:xfrm>
            <a:off x="5272088" y="3579813"/>
            <a:ext cx="1244600" cy="1241425"/>
          </a:xfrm>
          <a:prstGeom prst="rect">
            <a:avLst/>
          </a:prstGeom>
          <a:noFill/>
          <a:ln w="9525">
            <a:noFill/>
            <a:miter lim="800000"/>
            <a:headEnd/>
            <a:tailEnd/>
          </a:ln>
        </p:spPr>
      </p:pic>
      <p:pic>
        <p:nvPicPr>
          <p:cNvPr id="32776" name="Picture 15" descr="patches4.jpg"/>
          <p:cNvPicPr>
            <a:picLocks noChangeAspect="1"/>
          </p:cNvPicPr>
          <p:nvPr/>
        </p:nvPicPr>
        <p:blipFill>
          <a:blip r:embed="rId9" cstate="print"/>
          <a:srcRect/>
          <a:stretch>
            <a:fillRect/>
          </a:stretch>
        </p:blipFill>
        <p:spPr bwMode="auto">
          <a:xfrm>
            <a:off x="322263" y="4913313"/>
            <a:ext cx="1252537" cy="1254125"/>
          </a:xfrm>
          <a:prstGeom prst="rect">
            <a:avLst/>
          </a:prstGeom>
          <a:noFill/>
          <a:ln w="9525">
            <a:noFill/>
            <a:miter lim="800000"/>
            <a:headEnd/>
            <a:tailEnd/>
          </a:ln>
        </p:spPr>
      </p:pic>
      <p:pic>
        <p:nvPicPr>
          <p:cNvPr id="32777" name="Picture 16" descr="patches6.jpg"/>
          <p:cNvPicPr>
            <a:picLocks noChangeAspect="1"/>
          </p:cNvPicPr>
          <p:nvPr/>
        </p:nvPicPr>
        <p:blipFill>
          <a:blip r:embed="rId10" cstate="print"/>
          <a:srcRect/>
          <a:stretch>
            <a:fillRect/>
          </a:stretch>
        </p:blipFill>
        <p:spPr bwMode="auto">
          <a:xfrm>
            <a:off x="1644650" y="4910138"/>
            <a:ext cx="1254125" cy="1250950"/>
          </a:xfrm>
          <a:prstGeom prst="rect">
            <a:avLst/>
          </a:prstGeom>
          <a:noFill/>
          <a:ln w="9525">
            <a:noFill/>
            <a:miter lim="800000"/>
            <a:headEnd/>
            <a:tailEnd/>
          </a:ln>
        </p:spPr>
      </p:pic>
      <p:pic>
        <p:nvPicPr>
          <p:cNvPr id="32778" name="Picture 17" descr="patches6.jpg"/>
          <p:cNvPicPr>
            <a:picLocks noChangeAspect="1"/>
          </p:cNvPicPr>
          <p:nvPr/>
        </p:nvPicPr>
        <p:blipFill>
          <a:blip r:embed="rId11" cstate="print"/>
          <a:srcRect l="780" t="859"/>
          <a:stretch>
            <a:fillRect/>
          </a:stretch>
        </p:blipFill>
        <p:spPr bwMode="auto">
          <a:xfrm>
            <a:off x="1654175" y="3589338"/>
            <a:ext cx="1244600" cy="1241425"/>
          </a:xfrm>
          <a:prstGeom prst="rect">
            <a:avLst/>
          </a:prstGeom>
          <a:noFill/>
          <a:ln w="9525">
            <a:noFill/>
            <a:miter lim="800000"/>
            <a:headEnd/>
            <a:tailEnd/>
          </a:ln>
        </p:spPr>
      </p:pic>
      <p:sp>
        <p:nvSpPr>
          <p:cNvPr id="32779" name="Rectangle 18"/>
          <p:cNvSpPr>
            <a:spLocks noChangeArrowheads="1"/>
          </p:cNvSpPr>
          <p:nvPr/>
        </p:nvSpPr>
        <p:spPr bwMode="auto">
          <a:xfrm>
            <a:off x="195263" y="3132138"/>
            <a:ext cx="4572000" cy="452437"/>
          </a:xfrm>
          <a:prstGeom prst="rect">
            <a:avLst/>
          </a:prstGeom>
          <a:noFill/>
          <a:ln w="9525">
            <a:noFill/>
            <a:miter lim="800000"/>
            <a:headEnd/>
            <a:tailEnd/>
          </a:ln>
        </p:spPr>
        <p:txBody>
          <a:bodyPr>
            <a:spAutoFit/>
          </a:bodyPr>
          <a:lstStyle/>
          <a:p>
            <a:r>
              <a:rPr lang="fr-FR" sz="1400" baseline="30000">
                <a:latin typeface="Calibri" pitchFamily="34" charset="0"/>
              </a:rPr>
              <a:t>1 Continuités</a:t>
            </a:r>
          </a:p>
          <a:p>
            <a:r>
              <a:rPr lang="fr-FR" sz="1400" baseline="30000">
                <a:latin typeface="Calibri" pitchFamily="34" charset="0"/>
              </a:rPr>
              <a:t>Carte Cassini la structure des vallées</a:t>
            </a:r>
            <a:endParaRPr lang="nl-BE" sz="1400">
              <a:latin typeface="Calibri" pitchFamily="34" charset="0"/>
            </a:endParaRPr>
          </a:p>
        </p:txBody>
      </p:sp>
      <p:sp>
        <p:nvSpPr>
          <p:cNvPr id="32780" name="Rectangle 19"/>
          <p:cNvSpPr>
            <a:spLocks noChangeArrowheads="1"/>
          </p:cNvSpPr>
          <p:nvPr/>
        </p:nvSpPr>
        <p:spPr bwMode="auto">
          <a:xfrm>
            <a:off x="3881438" y="3141663"/>
            <a:ext cx="4572000" cy="452437"/>
          </a:xfrm>
          <a:prstGeom prst="rect">
            <a:avLst/>
          </a:prstGeom>
          <a:noFill/>
          <a:ln w="9525">
            <a:noFill/>
            <a:miter lim="800000"/>
            <a:headEnd/>
            <a:tailEnd/>
          </a:ln>
        </p:spPr>
        <p:txBody>
          <a:bodyPr>
            <a:spAutoFit/>
          </a:bodyPr>
          <a:lstStyle/>
          <a:p>
            <a:r>
              <a:rPr lang="fr-FR" sz="1400" baseline="30000">
                <a:latin typeface="Calibri" pitchFamily="34" charset="0"/>
              </a:rPr>
              <a:t>2 </a:t>
            </a:r>
            <a:r>
              <a:rPr lang="fr-FR" sz="1400" i="1" baseline="30000">
                <a:latin typeface="Calibri" pitchFamily="34" charset="0"/>
              </a:rPr>
              <a:t>Patches</a:t>
            </a:r>
          </a:p>
          <a:p>
            <a:r>
              <a:rPr lang="fr-FR" sz="1400" baseline="30000">
                <a:latin typeface="Calibri" pitchFamily="34" charset="0"/>
              </a:rPr>
              <a:t>Carte Cassini et la foret</a:t>
            </a:r>
            <a:endParaRPr lang="nl-BE" sz="1400">
              <a:latin typeface="Calibri" pitchFamily="34" charset="0"/>
            </a:endParaRPr>
          </a:p>
        </p:txBody>
      </p:sp>
      <p:sp>
        <p:nvSpPr>
          <p:cNvPr id="32781" name="Rectangle 20"/>
          <p:cNvSpPr>
            <a:spLocks noChangeArrowheads="1"/>
          </p:cNvSpPr>
          <p:nvPr/>
        </p:nvSpPr>
        <p:spPr bwMode="auto">
          <a:xfrm>
            <a:off x="0" y="6483350"/>
            <a:ext cx="6002338" cy="374650"/>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 Région Nord Pas de Calais -SIGALE ®/ PPIGE Nord Pas de Calais/ ©  IGN - BDTopo ®/ ©  Agence de l’Eau Artois Picardie</a:t>
            </a:r>
            <a:endParaRPr lang="nl-BE" sz="1100">
              <a:latin typeface="Calibri" pitchFamily="34" charset="0"/>
            </a:endParaRPr>
          </a:p>
        </p:txBody>
      </p:sp>
      <p:sp>
        <p:nvSpPr>
          <p:cNvPr id="22" name="Rectangle 21"/>
          <p:cNvSpPr/>
          <p:nvPr/>
        </p:nvSpPr>
        <p:spPr>
          <a:xfrm>
            <a:off x="1039813" y="1303338"/>
            <a:ext cx="704850" cy="681037"/>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a:p>
        </p:txBody>
      </p:sp>
      <p:sp>
        <p:nvSpPr>
          <p:cNvPr id="23" name="Rectangle 22"/>
          <p:cNvSpPr/>
          <p:nvPr/>
        </p:nvSpPr>
        <p:spPr>
          <a:xfrm>
            <a:off x="3989388" y="1330325"/>
            <a:ext cx="703262" cy="67945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BE"/>
          </a:p>
        </p:txBody>
      </p:sp>
      <p:sp>
        <p:nvSpPr>
          <p:cNvPr id="32784" name="Rectangle 23"/>
          <p:cNvSpPr>
            <a:spLocks noChangeArrowheads="1"/>
          </p:cNvSpPr>
          <p:nvPr/>
        </p:nvSpPr>
        <p:spPr bwMode="auto">
          <a:xfrm>
            <a:off x="7570788" y="249238"/>
            <a:ext cx="1441450" cy="307975"/>
          </a:xfrm>
          <a:prstGeom prst="rect">
            <a:avLst/>
          </a:prstGeom>
          <a:noFill/>
          <a:ln w="9525">
            <a:noFill/>
            <a:miter lim="800000"/>
            <a:headEnd/>
            <a:tailEnd/>
          </a:ln>
        </p:spPr>
        <p:txBody>
          <a:bodyPr wrap="none">
            <a:spAutoFit/>
          </a:bodyPr>
          <a:lstStyle/>
          <a:p>
            <a:r>
              <a:rPr lang="fr-FR" sz="1400" baseline="30000">
                <a:latin typeface="Calibri" pitchFamily="34" charset="0"/>
              </a:rPr>
              <a:t>Continuités et « </a:t>
            </a:r>
            <a:r>
              <a:rPr lang="fr-FR" sz="1400" i="1" baseline="30000">
                <a:latin typeface="Calibri" pitchFamily="34" charset="0"/>
              </a:rPr>
              <a:t>Patches </a:t>
            </a:r>
            <a:r>
              <a:rPr lang="fr-FR" sz="1400" baseline="30000">
                <a:latin typeface="Calibri" pitchFamily="34" charset="0"/>
              </a:rPr>
              <a:t>»</a:t>
            </a:r>
            <a:endParaRPr lang="nl-BE" sz="1400">
              <a:latin typeface="Calibri"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9" descr="draft_rapport_aml_101002_Page_068.jpg"/>
          <p:cNvPicPr>
            <a:picLocks noChangeAspect="1"/>
          </p:cNvPicPr>
          <p:nvPr/>
        </p:nvPicPr>
        <p:blipFill>
          <a:blip r:embed="rId2" cstate="print"/>
          <a:srcRect l="6168" t="44489" b="4070"/>
          <a:stretch>
            <a:fillRect/>
          </a:stretch>
        </p:blipFill>
        <p:spPr bwMode="auto">
          <a:xfrm>
            <a:off x="136525" y="5641975"/>
            <a:ext cx="2071688" cy="407988"/>
          </a:xfrm>
          <a:prstGeom prst="rect">
            <a:avLst/>
          </a:prstGeom>
          <a:noFill/>
          <a:ln w="9525">
            <a:noFill/>
            <a:miter lim="800000"/>
            <a:headEnd/>
            <a:tailEnd/>
          </a:ln>
        </p:spPr>
      </p:pic>
      <p:pic>
        <p:nvPicPr>
          <p:cNvPr id="33794" name="Picture 3" descr="megacity_2.jpg"/>
          <p:cNvPicPr>
            <a:picLocks noChangeAspect="1"/>
          </p:cNvPicPr>
          <p:nvPr/>
        </p:nvPicPr>
        <p:blipFill>
          <a:blip r:embed="rId3" cstate="print"/>
          <a:srcRect l="658" t="160"/>
          <a:stretch>
            <a:fillRect/>
          </a:stretch>
        </p:blipFill>
        <p:spPr bwMode="auto">
          <a:xfrm>
            <a:off x="117475" y="1274763"/>
            <a:ext cx="4284663" cy="4308475"/>
          </a:xfrm>
          <a:prstGeom prst="rect">
            <a:avLst/>
          </a:prstGeom>
          <a:noFill/>
          <a:ln w="9525">
            <a:noFill/>
            <a:miter lim="800000"/>
            <a:headEnd/>
            <a:tailEnd/>
          </a:ln>
        </p:spPr>
      </p:pic>
      <p:pic>
        <p:nvPicPr>
          <p:cNvPr id="33795" name="Picture 4" descr="aml_red.jpg"/>
          <p:cNvPicPr>
            <a:picLocks noChangeAspect="1"/>
          </p:cNvPicPr>
          <p:nvPr/>
        </p:nvPicPr>
        <p:blipFill>
          <a:blip r:embed="rId4" cstate="print"/>
          <a:srcRect/>
          <a:stretch>
            <a:fillRect/>
          </a:stretch>
        </p:blipFill>
        <p:spPr bwMode="auto">
          <a:xfrm>
            <a:off x="7623175" y="2740025"/>
            <a:ext cx="1404938" cy="1400175"/>
          </a:xfrm>
          <a:prstGeom prst="rect">
            <a:avLst/>
          </a:prstGeom>
          <a:noFill/>
          <a:ln w="9525">
            <a:noFill/>
            <a:miter lim="800000"/>
            <a:headEnd/>
            <a:tailEnd/>
          </a:ln>
        </p:spPr>
      </p:pic>
      <p:pic>
        <p:nvPicPr>
          <p:cNvPr id="33796" name="Picture 5" descr="new_york.jpg"/>
          <p:cNvPicPr>
            <a:picLocks noChangeAspect="1"/>
          </p:cNvPicPr>
          <p:nvPr/>
        </p:nvPicPr>
        <p:blipFill>
          <a:blip r:embed="rId5" cstate="print"/>
          <a:srcRect/>
          <a:stretch>
            <a:fillRect/>
          </a:stretch>
        </p:blipFill>
        <p:spPr bwMode="auto">
          <a:xfrm>
            <a:off x="6173788" y="1263650"/>
            <a:ext cx="1401762" cy="1398588"/>
          </a:xfrm>
          <a:prstGeom prst="rect">
            <a:avLst/>
          </a:prstGeom>
          <a:noFill/>
          <a:ln w="9525">
            <a:noFill/>
            <a:miter lim="800000"/>
            <a:headEnd/>
            <a:tailEnd/>
          </a:ln>
        </p:spPr>
      </p:pic>
      <p:pic>
        <p:nvPicPr>
          <p:cNvPr id="33797" name="Picture 6" descr="london.jpg"/>
          <p:cNvPicPr>
            <a:picLocks noChangeAspect="1"/>
          </p:cNvPicPr>
          <p:nvPr/>
        </p:nvPicPr>
        <p:blipFill>
          <a:blip r:embed="rId6" cstate="print"/>
          <a:srcRect/>
          <a:stretch>
            <a:fillRect/>
          </a:stretch>
        </p:blipFill>
        <p:spPr bwMode="auto">
          <a:xfrm>
            <a:off x="4722813" y="1263650"/>
            <a:ext cx="1404937" cy="1398588"/>
          </a:xfrm>
          <a:prstGeom prst="rect">
            <a:avLst/>
          </a:prstGeom>
          <a:noFill/>
          <a:ln w="9525">
            <a:noFill/>
            <a:miter lim="800000"/>
            <a:headEnd/>
            <a:tailEnd/>
          </a:ln>
        </p:spPr>
      </p:pic>
      <p:pic>
        <p:nvPicPr>
          <p:cNvPr id="33798" name="Picture 7" descr="aml_red.jpg"/>
          <p:cNvPicPr>
            <a:picLocks noChangeAspect="1"/>
          </p:cNvPicPr>
          <p:nvPr/>
        </p:nvPicPr>
        <p:blipFill>
          <a:blip r:embed="rId7" cstate="print"/>
          <a:srcRect/>
          <a:stretch>
            <a:fillRect/>
          </a:stretch>
        </p:blipFill>
        <p:spPr bwMode="auto">
          <a:xfrm>
            <a:off x="7624763" y="1260475"/>
            <a:ext cx="1403350" cy="1397000"/>
          </a:xfrm>
          <a:prstGeom prst="rect">
            <a:avLst/>
          </a:prstGeom>
          <a:noFill/>
          <a:ln w="9525">
            <a:noFill/>
            <a:miter lim="800000"/>
            <a:headEnd/>
            <a:tailEnd/>
          </a:ln>
        </p:spPr>
      </p:pic>
      <p:pic>
        <p:nvPicPr>
          <p:cNvPr id="33799" name="Picture 8" descr="new_york.jpg"/>
          <p:cNvPicPr>
            <a:picLocks noChangeAspect="1"/>
          </p:cNvPicPr>
          <p:nvPr/>
        </p:nvPicPr>
        <p:blipFill>
          <a:blip r:embed="rId8" cstate="print"/>
          <a:srcRect/>
          <a:stretch>
            <a:fillRect/>
          </a:stretch>
        </p:blipFill>
        <p:spPr bwMode="auto">
          <a:xfrm>
            <a:off x="6175375" y="2736850"/>
            <a:ext cx="1398588" cy="1398588"/>
          </a:xfrm>
          <a:prstGeom prst="rect">
            <a:avLst/>
          </a:prstGeom>
          <a:noFill/>
          <a:ln w="9525">
            <a:noFill/>
            <a:miter lim="800000"/>
            <a:headEnd/>
            <a:tailEnd/>
          </a:ln>
        </p:spPr>
      </p:pic>
      <p:pic>
        <p:nvPicPr>
          <p:cNvPr id="33800" name="Picture 9" descr="london.jpg"/>
          <p:cNvPicPr>
            <a:picLocks noChangeAspect="1"/>
          </p:cNvPicPr>
          <p:nvPr/>
        </p:nvPicPr>
        <p:blipFill>
          <a:blip r:embed="rId9" cstate="print"/>
          <a:srcRect/>
          <a:stretch>
            <a:fillRect/>
          </a:stretch>
        </p:blipFill>
        <p:spPr bwMode="auto">
          <a:xfrm>
            <a:off x="4724400" y="2736850"/>
            <a:ext cx="1401763" cy="1398588"/>
          </a:xfrm>
          <a:prstGeom prst="rect">
            <a:avLst/>
          </a:prstGeom>
          <a:noFill/>
          <a:ln w="9525">
            <a:noFill/>
            <a:miter lim="800000"/>
            <a:headEnd/>
            <a:tailEnd/>
          </a:ln>
        </p:spPr>
      </p:pic>
      <p:pic>
        <p:nvPicPr>
          <p:cNvPr id="33801" name="Picture 10" descr="aml_red.jpg"/>
          <p:cNvPicPr>
            <a:picLocks noChangeAspect="1"/>
          </p:cNvPicPr>
          <p:nvPr/>
        </p:nvPicPr>
        <p:blipFill>
          <a:blip r:embed="rId10" cstate="print"/>
          <a:srcRect/>
          <a:stretch>
            <a:fillRect/>
          </a:stretch>
        </p:blipFill>
        <p:spPr bwMode="auto">
          <a:xfrm>
            <a:off x="7624763" y="4205288"/>
            <a:ext cx="1401762" cy="1398587"/>
          </a:xfrm>
          <a:prstGeom prst="rect">
            <a:avLst/>
          </a:prstGeom>
          <a:noFill/>
          <a:ln w="9525">
            <a:noFill/>
            <a:miter lim="800000"/>
            <a:headEnd/>
            <a:tailEnd/>
          </a:ln>
        </p:spPr>
      </p:pic>
      <p:pic>
        <p:nvPicPr>
          <p:cNvPr id="33802" name="Picture 11" descr="new_york.jpg"/>
          <p:cNvPicPr>
            <a:picLocks noChangeAspect="1"/>
          </p:cNvPicPr>
          <p:nvPr/>
        </p:nvPicPr>
        <p:blipFill>
          <a:blip r:embed="rId11" cstate="print"/>
          <a:srcRect/>
          <a:stretch>
            <a:fillRect/>
          </a:stretch>
        </p:blipFill>
        <p:spPr bwMode="auto">
          <a:xfrm>
            <a:off x="6173788" y="4200525"/>
            <a:ext cx="1400175" cy="1398588"/>
          </a:xfrm>
          <a:prstGeom prst="rect">
            <a:avLst/>
          </a:prstGeom>
          <a:noFill/>
          <a:ln w="9525">
            <a:noFill/>
            <a:miter lim="800000"/>
            <a:headEnd/>
            <a:tailEnd/>
          </a:ln>
        </p:spPr>
      </p:pic>
      <p:pic>
        <p:nvPicPr>
          <p:cNvPr id="33803" name="Picture 12" descr="london.jpg"/>
          <p:cNvPicPr>
            <a:picLocks noChangeAspect="1"/>
          </p:cNvPicPr>
          <p:nvPr/>
        </p:nvPicPr>
        <p:blipFill>
          <a:blip r:embed="rId12" cstate="print"/>
          <a:srcRect/>
          <a:stretch>
            <a:fillRect/>
          </a:stretch>
        </p:blipFill>
        <p:spPr bwMode="auto">
          <a:xfrm>
            <a:off x="4724400" y="4200525"/>
            <a:ext cx="1401763" cy="1398588"/>
          </a:xfrm>
          <a:prstGeom prst="rect">
            <a:avLst/>
          </a:prstGeom>
          <a:noFill/>
          <a:ln w="9525">
            <a:noFill/>
            <a:miter lim="800000"/>
            <a:headEnd/>
            <a:tailEnd/>
          </a:ln>
        </p:spPr>
      </p:pic>
      <p:sp>
        <p:nvSpPr>
          <p:cNvPr id="33804" name="Rectangle 13"/>
          <p:cNvSpPr>
            <a:spLocks noChangeArrowheads="1"/>
          </p:cNvSpPr>
          <p:nvPr/>
        </p:nvSpPr>
        <p:spPr bwMode="auto">
          <a:xfrm>
            <a:off x="120650" y="1033463"/>
            <a:ext cx="801688" cy="236537"/>
          </a:xfrm>
          <a:prstGeom prst="rect">
            <a:avLst/>
          </a:prstGeom>
          <a:noFill/>
          <a:ln w="9525">
            <a:noFill/>
            <a:miter lim="800000"/>
            <a:headEnd/>
            <a:tailEnd/>
          </a:ln>
        </p:spPr>
        <p:txBody>
          <a:bodyPr wrap="none">
            <a:spAutoFit/>
          </a:bodyPr>
          <a:lstStyle/>
          <a:p>
            <a:r>
              <a:rPr lang="fr-FR" sz="1400" baseline="30000">
                <a:latin typeface="Calibri" pitchFamily="34" charset="0"/>
              </a:rPr>
              <a:t>L’agriculture </a:t>
            </a:r>
          </a:p>
        </p:txBody>
      </p:sp>
      <p:sp>
        <p:nvSpPr>
          <p:cNvPr id="33805" name="Rectangle 14"/>
          <p:cNvSpPr>
            <a:spLocks noChangeArrowheads="1"/>
          </p:cNvSpPr>
          <p:nvPr/>
        </p:nvSpPr>
        <p:spPr bwMode="auto">
          <a:xfrm>
            <a:off x="4714875" y="5614988"/>
            <a:ext cx="1433513" cy="379412"/>
          </a:xfrm>
          <a:prstGeom prst="rect">
            <a:avLst/>
          </a:prstGeom>
          <a:noFill/>
          <a:ln w="9525">
            <a:noFill/>
            <a:miter lim="800000"/>
            <a:headEnd/>
            <a:tailEnd/>
          </a:ln>
        </p:spPr>
        <p:txBody>
          <a:bodyPr>
            <a:spAutoFit/>
          </a:bodyPr>
          <a:lstStyle/>
          <a:p>
            <a:r>
              <a:rPr lang="fr-FR" sz="1400" baseline="30000">
                <a:latin typeface="Calibri" pitchFamily="34" charset="0"/>
              </a:rPr>
              <a:t>Eléments de biodiversité (eaux et forêts)</a:t>
            </a:r>
          </a:p>
        </p:txBody>
      </p:sp>
      <p:sp>
        <p:nvSpPr>
          <p:cNvPr id="33806" name="Rectangle 15"/>
          <p:cNvSpPr>
            <a:spLocks noChangeArrowheads="1"/>
          </p:cNvSpPr>
          <p:nvPr/>
        </p:nvSpPr>
        <p:spPr bwMode="auto">
          <a:xfrm>
            <a:off x="6184900" y="5624513"/>
            <a:ext cx="1025525" cy="236537"/>
          </a:xfrm>
          <a:prstGeom prst="rect">
            <a:avLst/>
          </a:prstGeom>
          <a:noFill/>
          <a:ln w="9525">
            <a:noFill/>
            <a:miter lim="800000"/>
            <a:headEnd/>
            <a:tailEnd/>
          </a:ln>
        </p:spPr>
        <p:txBody>
          <a:bodyPr wrap="none">
            <a:spAutoFit/>
          </a:bodyPr>
          <a:lstStyle/>
          <a:p>
            <a:r>
              <a:rPr lang="fr-FR" sz="1400" baseline="30000">
                <a:latin typeface="Calibri" pitchFamily="34" charset="0"/>
              </a:rPr>
              <a:t>Types de cultures</a:t>
            </a:r>
          </a:p>
        </p:txBody>
      </p:sp>
      <p:sp>
        <p:nvSpPr>
          <p:cNvPr id="33807" name="Rectangle 16"/>
          <p:cNvSpPr>
            <a:spLocks noChangeArrowheads="1"/>
          </p:cNvSpPr>
          <p:nvPr/>
        </p:nvSpPr>
        <p:spPr bwMode="auto">
          <a:xfrm>
            <a:off x="7616825" y="5614988"/>
            <a:ext cx="1409700" cy="379412"/>
          </a:xfrm>
          <a:prstGeom prst="rect">
            <a:avLst/>
          </a:prstGeom>
          <a:noFill/>
          <a:ln w="9525">
            <a:noFill/>
            <a:miter lim="800000"/>
            <a:headEnd/>
            <a:tailEnd/>
          </a:ln>
        </p:spPr>
        <p:txBody>
          <a:bodyPr>
            <a:spAutoFit/>
          </a:bodyPr>
          <a:lstStyle/>
          <a:p>
            <a:r>
              <a:rPr lang="fr-FR" sz="1400" baseline="30000">
                <a:latin typeface="Calibri" pitchFamily="34" charset="0"/>
              </a:rPr>
              <a:t>Parcellaires (taille moyenne des cultures)</a:t>
            </a:r>
          </a:p>
        </p:txBody>
      </p:sp>
      <p:sp>
        <p:nvSpPr>
          <p:cNvPr id="33808" name="Rectangle 17"/>
          <p:cNvSpPr>
            <a:spLocks noChangeArrowheads="1"/>
          </p:cNvSpPr>
          <p:nvPr/>
        </p:nvSpPr>
        <p:spPr bwMode="auto">
          <a:xfrm>
            <a:off x="0" y="6427788"/>
            <a:ext cx="4572000" cy="430212"/>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 Région Nord Pas de Calais - SIGALE ®/ Union européenne – SOeS, CORINE Land Cover, 2006/ Union européenne – SOeS, CORINE Land Cover, 2000/ © SIG DREAL Nord Pas-de-Calais 2010</a:t>
            </a:r>
          </a:p>
        </p:txBody>
      </p:sp>
      <p:sp>
        <p:nvSpPr>
          <p:cNvPr id="33809" name="Rectangle 18"/>
          <p:cNvSpPr>
            <a:spLocks noChangeArrowheads="1"/>
          </p:cNvSpPr>
          <p:nvPr/>
        </p:nvSpPr>
        <p:spPr bwMode="auto">
          <a:xfrm>
            <a:off x="4572000" y="6257925"/>
            <a:ext cx="4572000" cy="600075"/>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  IGN - BDTopo ®/ © Région Nord Pas de Calais -SIGALE ®/ Union européenne – SOeS, CORINE Land Cover, 2006/ Union européenne – SOeS, CORINE Land Cover, 2000/</a:t>
            </a:r>
          </a:p>
          <a:p>
            <a:r>
              <a:rPr lang="fr-FR" sz="1100" baseline="30000">
                <a:latin typeface="Calibri" pitchFamily="34" charset="0"/>
              </a:rPr>
              <a:t>Google Earth</a:t>
            </a:r>
            <a:endParaRPr lang="nl-BE" sz="1100">
              <a:latin typeface="Calibri" pitchFamily="34" charset="0"/>
            </a:endParaRPr>
          </a:p>
        </p:txBody>
      </p:sp>
      <p:pic>
        <p:nvPicPr>
          <p:cNvPr id="33810" name="Picture 20" descr="draft_rapport_aml_101002_Page_071.jpg"/>
          <p:cNvPicPr>
            <a:picLocks noChangeAspect="1"/>
          </p:cNvPicPr>
          <p:nvPr/>
        </p:nvPicPr>
        <p:blipFill>
          <a:blip r:embed="rId13" cstate="print"/>
          <a:srcRect b="27594"/>
          <a:stretch>
            <a:fillRect/>
          </a:stretch>
        </p:blipFill>
        <p:spPr bwMode="auto">
          <a:xfrm>
            <a:off x="6127750" y="611188"/>
            <a:ext cx="2160588" cy="642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3" descr="megacity_2.jpg"/>
          <p:cNvPicPr>
            <a:picLocks noChangeAspect="1"/>
          </p:cNvPicPr>
          <p:nvPr/>
        </p:nvPicPr>
        <p:blipFill>
          <a:blip r:embed="rId2" cstate="print"/>
          <a:srcRect r="224"/>
          <a:stretch>
            <a:fillRect/>
          </a:stretch>
        </p:blipFill>
        <p:spPr bwMode="auto">
          <a:xfrm>
            <a:off x="4763" y="0"/>
            <a:ext cx="6853237" cy="6858000"/>
          </a:xfrm>
          <a:prstGeom prst="rect">
            <a:avLst/>
          </a:prstGeom>
          <a:noFill/>
          <a:ln w="9525">
            <a:noFill/>
            <a:miter lim="800000"/>
            <a:headEnd/>
            <a:tailEnd/>
          </a:ln>
        </p:spPr>
      </p:pic>
      <p:sp>
        <p:nvSpPr>
          <p:cNvPr id="34818" name="Rectangle 2"/>
          <p:cNvSpPr>
            <a:spLocks noChangeArrowheads="1"/>
          </p:cNvSpPr>
          <p:nvPr/>
        </p:nvSpPr>
        <p:spPr bwMode="auto">
          <a:xfrm>
            <a:off x="7023100" y="195263"/>
            <a:ext cx="2111375" cy="234950"/>
          </a:xfrm>
          <a:prstGeom prst="rect">
            <a:avLst/>
          </a:prstGeom>
          <a:noFill/>
          <a:ln w="9525">
            <a:noFill/>
            <a:miter lim="800000"/>
            <a:headEnd/>
            <a:tailEnd/>
          </a:ln>
        </p:spPr>
        <p:txBody>
          <a:bodyPr wrap="none">
            <a:spAutoFit/>
          </a:bodyPr>
          <a:lstStyle/>
          <a:p>
            <a:r>
              <a:rPr lang="fr-FR" sz="1400" baseline="30000">
                <a:latin typeface="Calibri" pitchFamily="34" charset="0"/>
              </a:rPr>
              <a:t>La trame bleue et  les  zones inondables</a:t>
            </a:r>
          </a:p>
        </p:txBody>
      </p:sp>
      <p:sp>
        <p:nvSpPr>
          <p:cNvPr id="34819" name="Rectangle 4"/>
          <p:cNvSpPr>
            <a:spLocks noChangeArrowheads="1"/>
          </p:cNvSpPr>
          <p:nvPr/>
        </p:nvSpPr>
        <p:spPr bwMode="auto">
          <a:xfrm>
            <a:off x="0" y="6483350"/>
            <a:ext cx="6196013" cy="374650"/>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 Région Nord Pas de Calais - SIGALE ®/ © SIG DREAL Nord Pas-de-Calais/ ©  IGN - BDTopo ®</a:t>
            </a:r>
            <a:endParaRPr lang="nl-BE" sz="1100">
              <a:latin typeface="Calibri" pitchFamily="34" charset="0"/>
            </a:endParaRPr>
          </a:p>
        </p:txBody>
      </p:sp>
      <p:pic>
        <p:nvPicPr>
          <p:cNvPr id="34820" name="Picture 5" descr="draft_rapport_aml_101002_Page_072.jpg"/>
          <p:cNvPicPr>
            <a:picLocks noChangeAspect="1"/>
          </p:cNvPicPr>
          <p:nvPr/>
        </p:nvPicPr>
        <p:blipFill>
          <a:blip r:embed="rId3" cstate="print"/>
          <a:srcRect l="8055" t="2567" b="92699"/>
          <a:stretch>
            <a:fillRect/>
          </a:stretch>
        </p:blipFill>
        <p:spPr bwMode="auto">
          <a:xfrm>
            <a:off x="7091363" y="6410325"/>
            <a:ext cx="1471612" cy="263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4" descr="megacity_2.jpg"/>
          <p:cNvPicPr>
            <a:picLocks noChangeAspect="1"/>
          </p:cNvPicPr>
          <p:nvPr/>
        </p:nvPicPr>
        <p:blipFill>
          <a:blip r:embed="rId2" cstate="print"/>
          <a:srcRect t="1256"/>
          <a:stretch>
            <a:fillRect/>
          </a:stretch>
        </p:blipFill>
        <p:spPr bwMode="auto">
          <a:xfrm>
            <a:off x="76200" y="1314450"/>
            <a:ext cx="4338638" cy="4276725"/>
          </a:xfrm>
          <a:prstGeom prst="rect">
            <a:avLst/>
          </a:prstGeom>
          <a:noFill/>
          <a:ln w="9525">
            <a:noFill/>
            <a:miter lim="800000"/>
            <a:headEnd/>
            <a:tailEnd/>
          </a:ln>
        </p:spPr>
      </p:pic>
      <p:pic>
        <p:nvPicPr>
          <p:cNvPr id="35842" name="Picture 5" descr="megacity_2.jpg"/>
          <p:cNvPicPr>
            <a:picLocks noChangeAspect="1"/>
          </p:cNvPicPr>
          <p:nvPr/>
        </p:nvPicPr>
        <p:blipFill>
          <a:blip r:embed="rId3" cstate="print"/>
          <a:srcRect t="171"/>
          <a:stretch>
            <a:fillRect/>
          </a:stretch>
        </p:blipFill>
        <p:spPr bwMode="auto">
          <a:xfrm>
            <a:off x="4760913" y="1284288"/>
            <a:ext cx="4275137" cy="4267200"/>
          </a:xfrm>
          <a:prstGeom prst="rect">
            <a:avLst/>
          </a:prstGeom>
          <a:noFill/>
          <a:ln w="9525">
            <a:noFill/>
            <a:miter lim="800000"/>
            <a:headEnd/>
            <a:tailEnd/>
          </a:ln>
        </p:spPr>
      </p:pic>
      <p:pic>
        <p:nvPicPr>
          <p:cNvPr id="35843" name="Picture 6" descr="draft_rapport_aml_101002_Page_072.jpg"/>
          <p:cNvPicPr>
            <a:picLocks noChangeAspect="1"/>
          </p:cNvPicPr>
          <p:nvPr/>
        </p:nvPicPr>
        <p:blipFill>
          <a:blip r:embed="rId4" cstate="print"/>
          <a:srcRect l="2583" t="89894" b="111"/>
          <a:stretch>
            <a:fillRect/>
          </a:stretch>
        </p:blipFill>
        <p:spPr bwMode="auto">
          <a:xfrm>
            <a:off x="174625" y="5641975"/>
            <a:ext cx="1558925" cy="554038"/>
          </a:xfrm>
          <a:prstGeom prst="rect">
            <a:avLst/>
          </a:prstGeom>
          <a:noFill/>
          <a:ln w="9525">
            <a:noFill/>
            <a:miter lim="800000"/>
            <a:headEnd/>
            <a:tailEnd/>
          </a:ln>
        </p:spPr>
      </p:pic>
      <p:sp>
        <p:nvSpPr>
          <p:cNvPr id="35844" name="Rectangle 7"/>
          <p:cNvSpPr>
            <a:spLocks noChangeArrowheads="1"/>
          </p:cNvSpPr>
          <p:nvPr/>
        </p:nvSpPr>
        <p:spPr bwMode="auto">
          <a:xfrm>
            <a:off x="136525" y="955675"/>
            <a:ext cx="2127250" cy="236538"/>
          </a:xfrm>
          <a:prstGeom prst="rect">
            <a:avLst/>
          </a:prstGeom>
          <a:noFill/>
          <a:ln w="9525">
            <a:noFill/>
            <a:miter lim="800000"/>
            <a:headEnd/>
            <a:tailEnd/>
          </a:ln>
        </p:spPr>
        <p:txBody>
          <a:bodyPr wrap="none">
            <a:spAutoFit/>
          </a:bodyPr>
          <a:lstStyle/>
          <a:p>
            <a:r>
              <a:rPr lang="fr-FR" sz="1400" baseline="30000">
                <a:latin typeface="Calibri" pitchFamily="34" charset="0"/>
              </a:rPr>
              <a:t>Aires d’alimentation et champs captants</a:t>
            </a:r>
          </a:p>
        </p:txBody>
      </p:sp>
      <p:sp>
        <p:nvSpPr>
          <p:cNvPr id="35845" name="Rectangle 8"/>
          <p:cNvSpPr>
            <a:spLocks noChangeArrowheads="1"/>
          </p:cNvSpPr>
          <p:nvPr/>
        </p:nvSpPr>
        <p:spPr bwMode="auto">
          <a:xfrm>
            <a:off x="4765675" y="965200"/>
            <a:ext cx="1557338" cy="236538"/>
          </a:xfrm>
          <a:prstGeom prst="rect">
            <a:avLst/>
          </a:prstGeom>
          <a:noFill/>
          <a:ln w="9525">
            <a:noFill/>
            <a:miter lim="800000"/>
            <a:headEnd/>
            <a:tailEnd/>
          </a:ln>
        </p:spPr>
        <p:txBody>
          <a:bodyPr wrap="none">
            <a:spAutoFit/>
          </a:bodyPr>
          <a:lstStyle/>
          <a:p>
            <a:r>
              <a:rPr lang="fr-FR" sz="1400" baseline="30000">
                <a:latin typeface="Calibri" pitchFamily="34" charset="0"/>
              </a:rPr>
              <a:t>Qualité de l’eau et pollution</a:t>
            </a:r>
          </a:p>
        </p:txBody>
      </p:sp>
      <p:pic>
        <p:nvPicPr>
          <p:cNvPr id="35846" name="Picture 9" descr="draft_rapport_aml_101002_Page_073.jpg"/>
          <p:cNvPicPr>
            <a:picLocks noChangeAspect="1"/>
          </p:cNvPicPr>
          <p:nvPr/>
        </p:nvPicPr>
        <p:blipFill>
          <a:blip r:embed="rId5" cstate="print"/>
          <a:srcRect l="2432" t="10677" b="1558"/>
          <a:stretch>
            <a:fillRect/>
          </a:stretch>
        </p:blipFill>
        <p:spPr bwMode="auto">
          <a:xfrm>
            <a:off x="4776788" y="5651500"/>
            <a:ext cx="1716087" cy="749300"/>
          </a:xfrm>
          <a:prstGeom prst="rect">
            <a:avLst/>
          </a:prstGeom>
          <a:noFill/>
          <a:ln w="9525">
            <a:noFill/>
            <a:miter lim="800000"/>
            <a:headEnd/>
            <a:tailEnd/>
          </a:ln>
        </p:spPr>
      </p:pic>
      <p:sp>
        <p:nvSpPr>
          <p:cNvPr id="35847" name="Rectangle 10"/>
          <p:cNvSpPr>
            <a:spLocks noChangeArrowheads="1"/>
          </p:cNvSpPr>
          <p:nvPr/>
        </p:nvSpPr>
        <p:spPr bwMode="auto">
          <a:xfrm>
            <a:off x="0" y="6370638"/>
            <a:ext cx="4572000" cy="487362"/>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 Région Nord Pas de Calais - SIGALE ®/ © SIG DREAL Nord Pas-de-Calais/ © SIG DREAL Nord Pas-de-Calais, Agence de l’Eau 2010</a:t>
            </a:r>
            <a:endParaRPr lang="nl-BE" sz="1100">
              <a:latin typeface="Calibri" pitchFamily="34" charset="0"/>
            </a:endParaRPr>
          </a:p>
        </p:txBody>
      </p:sp>
      <p:sp>
        <p:nvSpPr>
          <p:cNvPr id="35848" name="Rectangle 11"/>
          <p:cNvSpPr>
            <a:spLocks noChangeArrowheads="1"/>
          </p:cNvSpPr>
          <p:nvPr/>
        </p:nvSpPr>
        <p:spPr bwMode="auto">
          <a:xfrm>
            <a:off x="4572000" y="6370638"/>
            <a:ext cx="4572000" cy="487362"/>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 Région Nord Pas de Calais - SIGALE ®/ © SIG DREAL Nord Pas-de-Calais/ © SIG DREAL Nord Pas-de-Calais, Agence de l’Eau 2010</a:t>
            </a:r>
            <a:endParaRPr lang="nl-BE" sz="1100">
              <a:latin typeface="Calibri"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5" descr="megacity_2.jpg"/>
          <p:cNvPicPr>
            <a:picLocks noChangeAspect="1"/>
          </p:cNvPicPr>
          <p:nvPr/>
        </p:nvPicPr>
        <p:blipFill>
          <a:blip r:embed="rId2" cstate="print"/>
          <a:srcRect l="575" t="398"/>
          <a:stretch>
            <a:fillRect/>
          </a:stretch>
        </p:blipFill>
        <p:spPr bwMode="auto">
          <a:xfrm>
            <a:off x="4767263" y="1293813"/>
            <a:ext cx="4287837" cy="4257675"/>
          </a:xfrm>
          <a:prstGeom prst="rect">
            <a:avLst/>
          </a:prstGeom>
          <a:noFill/>
          <a:ln w="9525">
            <a:noFill/>
            <a:miter lim="800000"/>
            <a:headEnd/>
            <a:tailEnd/>
          </a:ln>
        </p:spPr>
      </p:pic>
      <p:sp>
        <p:nvSpPr>
          <p:cNvPr id="36866" name="Rectangle 6"/>
          <p:cNvSpPr>
            <a:spLocks noChangeArrowheads="1"/>
          </p:cNvSpPr>
          <p:nvPr/>
        </p:nvSpPr>
        <p:spPr bwMode="auto">
          <a:xfrm>
            <a:off x="58738" y="1082675"/>
            <a:ext cx="1008062" cy="234950"/>
          </a:xfrm>
          <a:prstGeom prst="rect">
            <a:avLst/>
          </a:prstGeom>
          <a:noFill/>
          <a:ln w="9525">
            <a:noFill/>
            <a:miter lim="800000"/>
            <a:headEnd/>
            <a:tailEnd/>
          </a:ln>
        </p:spPr>
        <p:txBody>
          <a:bodyPr wrap="none">
            <a:spAutoFit/>
          </a:bodyPr>
          <a:lstStyle/>
          <a:p>
            <a:r>
              <a:rPr lang="fr-FR" sz="1400" baseline="30000">
                <a:latin typeface="Calibri" pitchFamily="34" charset="0"/>
              </a:rPr>
              <a:t>Carte géologique</a:t>
            </a:r>
          </a:p>
        </p:txBody>
      </p:sp>
      <p:sp>
        <p:nvSpPr>
          <p:cNvPr id="36867" name="Rectangle 7"/>
          <p:cNvSpPr>
            <a:spLocks noChangeArrowheads="1"/>
          </p:cNvSpPr>
          <p:nvPr/>
        </p:nvSpPr>
        <p:spPr bwMode="auto">
          <a:xfrm>
            <a:off x="4743450" y="1101725"/>
            <a:ext cx="1760538" cy="236538"/>
          </a:xfrm>
          <a:prstGeom prst="rect">
            <a:avLst/>
          </a:prstGeom>
          <a:noFill/>
          <a:ln w="9525">
            <a:noFill/>
            <a:miter lim="800000"/>
            <a:headEnd/>
            <a:tailEnd/>
          </a:ln>
        </p:spPr>
        <p:txBody>
          <a:bodyPr wrap="none">
            <a:spAutoFit/>
          </a:bodyPr>
          <a:lstStyle/>
          <a:p>
            <a:r>
              <a:rPr lang="fr-FR" sz="1400" baseline="30000">
                <a:latin typeface="Calibri" pitchFamily="34" charset="0"/>
              </a:rPr>
              <a:t>Aléas de mouvements de terrain</a:t>
            </a:r>
          </a:p>
        </p:txBody>
      </p:sp>
      <p:pic>
        <p:nvPicPr>
          <p:cNvPr id="36868" name="Picture 8" descr="draft_rapport_aml_101002_Page_074.jpg"/>
          <p:cNvPicPr>
            <a:picLocks noChangeAspect="1"/>
          </p:cNvPicPr>
          <p:nvPr/>
        </p:nvPicPr>
        <p:blipFill>
          <a:blip r:embed="rId3" cstate="print"/>
          <a:srcRect t="40071" b="27432"/>
          <a:stretch>
            <a:fillRect/>
          </a:stretch>
        </p:blipFill>
        <p:spPr bwMode="auto">
          <a:xfrm>
            <a:off x="1293813" y="5788025"/>
            <a:ext cx="1739900" cy="525463"/>
          </a:xfrm>
          <a:prstGeom prst="rect">
            <a:avLst/>
          </a:prstGeom>
          <a:noFill/>
          <a:ln w="9525">
            <a:noFill/>
            <a:miter lim="800000"/>
            <a:headEnd/>
            <a:tailEnd/>
          </a:ln>
        </p:spPr>
      </p:pic>
      <p:pic>
        <p:nvPicPr>
          <p:cNvPr id="36869" name="Picture 9" descr="draft_rapport_aml_101002_Page_075.jpg"/>
          <p:cNvPicPr>
            <a:picLocks noChangeAspect="1"/>
          </p:cNvPicPr>
          <p:nvPr/>
        </p:nvPicPr>
        <p:blipFill>
          <a:blip r:embed="rId4" cstate="print"/>
          <a:srcRect l="6654" t="4913"/>
          <a:stretch>
            <a:fillRect/>
          </a:stretch>
        </p:blipFill>
        <p:spPr bwMode="auto">
          <a:xfrm>
            <a:off x="4746625" y="5670550"/>
            <a:ext cx="1152525" cy="831850"/>
          </a:xfrm>
          <a:prstGeom prst="rect">
            <a:avLst/>
          </a:prstGeom>
          <a:noFill/>
          <a:ln w="9525">
            <a:noFill/>
            <a:miter lim="800000"/>
            <a:headEnd/>
            <a:tailEnd/>
          </a:ln>
        </p:spPr>
      </p:pic>
      <p:pic>
        <p:nvPicPr>
          <p:cNvPr id="36870" name="Picture 10" descr="draft_rapport_aml_101002_Page_074.jpg"/>
          <p:cNvPicPr>
            <a:picLocks noChangeAspect="1"/>
          </p:cNvPicPr>
          <p:nvPr/>
        </p:nvPicPr>
        <p:blipFill>
          <a:blip r:embed="rId3" cstate="print"/>
          <a:srcRect t="67953"/>
          <a:stretch>
            <a:fillRect/>
          </a:stretch>
        </p:blipFill>
        <p:spPr bwMode="auto">
          <a:xfrm>
            <a:off x="2924175" y="5545138"/>
            <a:ext cx="1741488" cy="517525"/>
          </a:xfrm>
          <a:prstGeom prst="rect">
            <a:avLst/>
          </a:prstGeom>
          <a:noFill/>
          <a:ln w="9525">
            <a:noFill/>
            <a:miter lim="800000"/>
            <a:headEnd/>
            <a:tailEnd/>
          </a:ln>
        </p:spPr>
      </p:pic>
      <p:sp>
        <p:nvSpPr>
          <p:cNvPr id="36871" name="Rectangle 11"/>
          <p:cNvSpPr>
            <a:spLocks noChangeArrowheads="1"/>
          </p:cNvSpPr>
          <p:nvPr/>
        </p:nvSpPr>
        <p:spPr bwMode="auto">
          <a:xfrm>
            <a:off x="7110413" y="3144838"/>
            <a:ext cx="465137" cy="204787"/>
          </a:xfrm>
          <a:prstGeom prst="rect">
            <a:avLst/>
          </a:prstGeom>
          <a:noFill/>
          <a:ln w="9525">
            <a:noFill/>
            <a:miter lim="800000"/>
            <a:headEnd/>
            <a:tailEnd/>
          </a:ln>
        </p:spPr>
        <p:txBody>
          <a:bodyPr wrap="none">
            <a:spAutoFit/>
          </a:bodyPr>
          <a:lstStyle/>
          <a:p>
            <a:r>
              <a:rPr lang="fr-FR" sz="1100" baseline="30000">
                <a:latin typeface="Calibri" pitchFamily="34" charset="0"/>
              </a:rPr>
              <a:t>zoom 1</a:t>
            </a:r>
          </a:p>
        </p:txBody>
      </p:sp>
      <p:sp>
        <p:nvSpPr>
          <p:cNvPr id="36872" name="Rectangle 12"/>
          <p:cNvSpPr>
            <a:spLocks noChangeArrowheads="1"/>
          </p:cNvSpPr>
          <p:nvPr/>
        </p:nvSpPr>
        <p:spPr bwMode="auto">
          <a:xfrm>
            <a:off x="7691438" y="4202113"/>
            <a:ext cx="465137" cy="204787"/>
          </a:xfrm>
          <a:prstGeom prst="rect">
            <a:avLst/>
          </a:prstGeom>
          <a:noFill/>
          <a:ln w="9525">
            <a:noFill/>
            <a:miter lim="800000"/>
            <a:headEnd/>
            <a:tailEnd/>
          </a:ln>
        </p:spPr>
        <p:txBody>
          <a:bodyPr wrap="none">
            <a:spAutoFit/>
          </a:bodyPr>
          <a:lstStyle/>
          <a:p>
            <a:r>
              <a:rPr lang="fr-FR" sz="1100" baseline="30000">
                <a:latin typeface="Calibri" pitchFamily="34" charset="0"/>
              </a:rPr>
              <a:t>zoom 2</a:t>
            </a:r>
          </a:p>
        </p:txBody>
      </p:sp>
      <p:sp>
        <p:nvSpPr>
          <p:cNvPr id="36873" name="Rectangle 13"/>
          <p:cNvSpPr>
            <a:spLocks noChangeArrowheads="1"/>
          </p:cNvSpPr>
          <p:nvPr/>
        </p:nvSpPr>
        <p:spPr bwMode="auto">
          <a:xfrm>
            <a:off x="0" y="6370638"/>
            <a:ext cx="4572000" cy="487362"/>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http://eusoils.jrc.ec.europa.eu/esdb_archive/eudasm/lists/france.htm</a:t>
            </a:r>
          </a:p>
          <a:p>
            <a:r>
              <a:rPr lang="fr-FR" sz="1100" baseline="30000">
                <a:latin typeface="Calibri" pitchFamily="34" charset="0"/>
              </a:rPr>
              <a:t>© SIG DREAL Nord Pas-de-Calais/ IGN - BDTopo ®</a:t>
            </a:r>
            <a:endParaRPr lang="nl-BE" sz="1100">
              <a:latin typeface="Calibri" pitchFamily="34" charset="0"/>
            </a:endParaRPr>
          </a:p>
        </p:txBody>
      </p:sp>
      <p:sp>
        <p:nvSpPr>
          <p:cNvPr id="36874" name="Rectangle 14"/>
          <p:cNvSpPr>
            <a:spLocks noChangeArrowheads="1"/>
          </p:cNvSpPr>
          <p:nvPr/>
        </p:nvSpPr>
        <p:spPr bwMode="auto">
          <a:xfrm>
            <a:off x="4776788" y="6540500"/>
            <a:ext cx="4572000" cy="317500"/>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 SIG DREAL Nord Pas-de-Calais</a:t>
            </a:r>
          </a:p>
        </p:txBody>
      </p:sp>
      <p:pic>
        <p:nvPicPr>
          <p:cNvPr id="36875" name="Picture 15" descr="draft_rapport_aml_101002_Page_074.jpg"/>
          <p:cNvPicPr>
            <a:picLocks noChangeAspect="1"/>
          </p:cNvPicPr>
          <p:nvPr/>
        </p:nvPicPr>
        <p:blipFill>
          <a:blip r:embed="rId3" cstate="print"/>
          <a:srcRect r="17833" b="60931"/>
          <a:stretch>
            <a:fillRect/>
          </a:stretch>
        </p:blipFill>
        <p:spPr bwMode="auto">
          <a:xfrm>
            <a:off x="0" y="5545138"/>
            <a:ext cx="1430338" cy="631825"/>
          </a:xfrm>
          <a:prstGeom prst="rect">
            <a:avLst/>
          </a:prstGeom>
          <a:noFill/>
          <a:ln w="9525">
            <a:noFill/>
            <a:miter lim="800000"/>
            <a:headEnd/>
            <a:tailEnd/>
          </a:ln>
        </p:spPr>
      </p:pic>
      <p:pic>
        <p:nvPicPr>
          <p:cNvPr id="36876" name="Picture 4" descr="megacity_2.jpg"/>
          <p:cNvPicPr>
            <a:picLocks noChangeAspect="1"/>
          </p:cNvPicPr>
          <p:nvPr/>
        </p:nvPicPr>
        <p:blipFill>
          <a:blip r:embed="rId5" cstate="print"/>
          <a:srcRect l="1172" t="285"/>
          <a:stretch>
            <a:fillRect/>
          </a:stretch>
        </p:blipFill>
        <p:spPr bwMode="auto">
          <a:xfrm>
            <a:off x="127000" y="1271588"/>
            <a:ext cx="4287838" cy="4319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7" descr="megacity_2.jpg"/>
          <p:cNvPicPr>
            <a:picLocks noChangeAspect="1"/>
          </p:cNvPicPr>
          <p:nvPr/>
        </p:nvPicPr>
        <p:blipFill>
          <a:blip r:embed="rId2" cstate="print"/>
          <a:srcRect t="734"/>
          <a:stretch>
            <a:fillRect/>
          </a:stretch>
        </p:blipFill>
        <p:spPr bwMode="auto">
          <a:xfrm>
            <a:off x="206375" y="223838"/>
            <a:ext cx="3132138" cy="3098800"/>
          </a:xfrm>
          <a:prstGeom prst="rect">
            <a:avLst/>
          </a:prstGeom>
          <a:noFill/>
          <a:ln w="9525">
            <a:noFill/>
            <a:miter lim="800000"/>
            <a:headEnd/>
            <a:tailEnd/>
          </a:ln>
        </p:spPr>
      </p:pic>
      <p:pic>
        <p:nvPicPr>
          <p:cNvPr id="37890" name="Picture 8" descr="megacity_2.jpg"/>
          <p:cNvPicPr>
            <a:picLocks noChangeAspect="1"/>
          </p:cNvPicPr>
          <p:nvPr/>
        </p:nvPicPr>
        <p:blipFill>
          <a:blip r:embed="rId3" cstate="print"/>
          <a:srcRect t="423"/>
          <a:stretch>
            <a:fillRect/>
          </a:stretch>
        </p:blipFill>
        <p:spPr bwMode="auto">
          <a:xfrm>
            <a:off x="3427413" y="214313"/>
            <a:ext cx="3127375" cy="3108325"/>
          </a:xfrm>
          <a:prstGeom prst="rect">
            <a:avLst/>
          </a:prstGeom>
          <a:noFill/>
          <a:ln w="9525">
            <a:noFill/>
            <a:miter lim="800000"/>
            <a:headEnd/>
            <a:tailEnd/>
          </a:ln>
        </p:spPr>
      </p:pic>
      <p:pic>
        <p:nvPicPr>
          <p:cNvPr id="37891" name="Picture 10" descr="megacity_2.jpg"/>
          <p:cNvPicPr>
            <a:picLocks noChangeAspect="1"/>
          </p:cNvPicPr>
          <p:nvPr/>
        </p:nvPicPr>
        <p:blipFill>
          <a:blip r:embed="rId4" cstate="print"/>
          <a:srcRect l="597" t="230"/>
          <a:stretch>
            <a:fillRect/>
          </a:stretch>
        </p:blipFill>
        <p:spPr bwMode="auto">
          <a:xfrm>
            <a:off x="233363" y="3551238"/>
            <a:ext cx="3113087" cy="3114675"/>
          </a:xfrm>
          <a:prstGeom prst="rect">
            <a:avLst/>
          </a:prstGeom>
          <a:noFill/>
          <a:ln w="9525">
            <a:noFill/>
            <a:miter lim="800000"/>
            <a:headEnd/>
            <a:tailEnd/>
          </a:ln>
        </p:spPr>
      </p:pic>
      <p:pic>
        <p:nvPicPr>
          <p:cNvPr id="37892" name="Picture 11" descr="megacity_2.jpg"/>
          <p:cNvPicPr>
            <a:picLocks noChangeAspect="1"/>
          </p:cNvPicPr>
          <p:nvPr/>
        </p:nvPicPr>
        <p:blipFill>
          <a:blip r:embed="rId5" cstate="print"/>
          <a:srcRect t="394"/>
          <a:stretch>
            <a:fillRect/>
          </a:stretch>
        </p:blipFill>
        <p:spPr bwMode="auto">
          <a:xfrm>
            <a:off x="3430588" y="3551238"/>
            <a:ext cx="3136900" cy="3119437"/>
          </a:xfrm>
          <a:prstGeom prst="rect">
            <a:avLst/>
          </a:prstGeom>
          <a:noFill/>
          <a:ln w="9525">
            <a:noFill/>
            <a:miter lim="800000"/>
            <a:headEnd/>
            <a:tailEnd/>
          </a:ln>
        </p:spPr>
      </p:pic>
      <p:sp>
        <p:nvSpPr>
          <p:cNvPr id="37893" name="Rectangle 5"/>
          <p:cNvSpPr>
            <a:spLocks noChangeArrowheads="1"/>
          </p:cNvSpPr>
          <p:nvPr/>
        </p:nvSpPr>
        <p:spPr bwMode="auto">
          <a:xfrm>
            <a:off x="6584950" y="215900"/>
            <a:ext cx="465138" cy="206375"/>
          </a:xfrm>
          <a:prstGeom prst="rect">
            <a:avLst/>
          </a:prstGeom>
          <a:noFill/>
          <a:ln w="9525">
            <a:noFill/>
            <a:miter lim="800000"/>
            <a:headEnd/>
            <a:tailEnd/>
          </a:ln>
        </p:spPr>
        <p:txBody>
          <a:bodyPr wrap="none">
            <a:spAutoFit/>
          </a:bodyPr>
          <a:lstStyle/>
          <a:p>
            <a:r>
              <a:rPr lang="fr-FR" sz="1100" baseline="30000">
                <a:latin typeface="Calibri" pitchFamily="34" charset="0"/>
              </a:rPr>
              <a:t>zoom 1</a:t>
            </a:r>
          </a:p>
        </p:txBody>
      </p:sp>
      <p:sp>
        <p:nvSpPr>
          <p:cNvPr id="37894" name="Rectangle 6"/>
          <p:cNvSpPr>
            <a:spLocks noChangeArrowheads="1"/>
          </p:cNvSpPr>
          <p:nvPr/>
        </p:nvSpPr>
        <p:spPr bwMode="auto">
          <a:xfrm>
            <a:off x="6581775" y="3559175"/>
            <a:ext cx="465138" cy="206375"/>
          </a:xfrm>
          <a:prstGeom prst="rect">
            <a:avLst/>
          </a:prstGeom>
          <a:noFill/>
          <a:ln w="9525">
            <a:noFill/>
            <a:miter lim="800000"/>
            <a:headEnd/>
            <a:tailEnd/>
          </a:ln>
        </p:spPr>
        <p:txBody>
          <a:bodyPr wrap="none">
            <a:spAutoFit/>
          </a:bodyPr>
          <a:lstStyle/>
          <a:p>
            <a:r>
              <a:rPr lang="fr-FR" sz="1100" baseline="30000">
                <a:latin typeface="Calibri" pitchFamily="34" charset="0"/>
              </a:rPr>
              <a:t>zoom 2</a:t>
            </a:r>
          </a:p>
        </p:txBody>
      </p:sp>
      <p:sp>
        <p:nvSpPr>
          <p:cNvPr id="37895" name="Rectangle 9"/>
          <p:cNvSpPr>
            <a:spLocks noChangeArrowheads="1"/>
          </p:cNvSpPr>
          <p:nvPr/>
        </p:nvSpPr>
        <p:spPr bwMode="auto">
          <a:xfrm>
            <a:off x="7372350" y="215900"/>
            <a:ext cx="1468438" cy="307975"/>
          </a:xfrm>
          <a:prstGeom prst="rect">
            <a:avLst/>
          </a:prstGeom>
          <a:noFill/>
          <a:ln w="9525">
            <a:noFill/>
            <a:miter lim="800000"/>
            <a:headEnd/>
            <a:tailEnd/>
          </a:ln>
        </p:spPr>
        <p:txBody>
          <a:bodyPr wrap="none">
            <a:spAutoFit/>
          </a:bodyPr>
          <a:lstStyle/>
          <a:p>
            <a:r>
              <a:rPr lang="fr-FR" sz="1400" baseline="30000">
                <a:latin typeface="Calibri" pitchFamily="34" charset="0"/>
              </a:rPr>
              <a:t> </a:t>
            </a:r>
            <a:r>
              <a:rPr lang="fr-FR" sz="1400">
                <a:latin typeface="Calibri" pitchFamily="34" charset="0"/>
              </a:rPr>
              <a:t>   </a:t>
            </a:r>
            <a:r>
              <a:rPr lang="fr-FR" sz="1400" baseline="30000">
                <a:latin typeface="Calibri" pitchFamily="34" charset="0"/>
              </a:rPr>
              <a:t>risques et urbanisation</a:t>
            </a:r>
          </a:p>
        </p:txBody>
      </p:sp>
      <p:pic>
        <p:nvPicPr>
          <p:cNvPr id="37896" name="Picture 12" descr="draft_rapport_aml_101002_Page_077.jpg"/>
          <p:cNvPicPr>
            <a:picLocks noChangeAspect="1"/>
          </p:cNvPicPr>
          <p:nvPr/>
        </p:nvPicPr>
        <p:blipFill>
          <a:blip r:embed="rId6" cstate="print"/>
          <a:srcRect l="8820" t="5637"/>
          <a:stretch>
            <a:fillRect/>
          </a:stretch>
        </p:blipFill>
        <p:spPr bwMode="auto">
          <a:xfrm>
            <a:off x="6702425" y="5661025"/>
            <a:ext cx="1292225" cy="1196975"/>
          </a:xfrm>
          <a:prstGeom prst="rect">
            <a:avLst/>
          </a:prstGeom>
          <a:noFill/>
          <a:ln w="9525">
            <a:noFill/>
            <a:miter lim="800000"/>
            <a:headEnd/>
            <a:tailEnd/>
          </a:ln>
        </p:spPr>
      </p:pic>
      <p:pic>
        <p:nvPicPr>
          <p:cNvPr id="37897" name="Picture 13" descr="draft_rapport_aml_101002_Page_076.jpg"/>
          <p:cNvPicPr>
            <a:picLocks noChangeAspect="1"/>
          </p:cNvPicPr>
          <p:nvPr/>
        </p:nvPicPr>
        <p:blipFill>
          <a:blip r:embed="rId7" cstate="print"/>
          <a:srcRect l="1076"/>
          <a:stretch>
            <a:fillRect/>
          </a:stretch>
        </p:blipFill>
        <p:spPr bwMode="auto">
          <a:xfrm>
            <a:off x="6818313" y="4516438"/>
            <a:ext cx="1692275" cy="1171575"/>
          </a:xfrm>
          <a:prstGeom prst="rect">
            <a:avLst/>
          </a:prstGeom>
          <a:noFill/>
          <a:ln w="9525">
            <a:noFill/>
            <a:miter lim="800000"/>
            <a:headEnd/>
            <a:tailEnd/>
          </a:ln>
        </p:spPr>
      </p:pic>
      <p:sp>
        <p:nvSpPr>
          <p:cNvPr id="37898" name="Rectangle 14"/>
          <p:cNvSpPr>
            <a:spLocks noChangeArrowheads="1"/>
          </p:cNvSpPr>
          <p:nvPr/>
        </p:nvSpPr>
        <p:spPr bwMode="auto">
          <a:xfrm>
            <a:off x="0" y="6257925"/>
            <a:ext cx="3433763" cy="600075"/>
          </a:xfrm>
          <a:prstGeom prst="rect">
            <a:avLst/>
          </a:prstGeom>
          <a:noFill/>
          <a:ln w="9525">
            <a:noFill/>
            <a:miter lim="800000"/>
            <a:headEnd/>
            <a:tailEnd/>
          </a:ln>
        </p:spPr>
        <p:txBody>
          <a:bodyPr>
            <a:spAutoFit/>
          </a:bodyPr>
          <a:lstStyle/>
          <a:p>
            <a:r>
              <a:rPr lang="fr-FR" sz="1100" baseline="30000">
                <a:latin typeface="Calibri" pitchFamily="34" charset="0"/>
              </a:rPr>
              <a:t> </a:t>
            </a:r>
          </a:p>
          <a:p>
            <a:r>
              <a:rPr lang="fr-FR" sz="1100" baseline="30000">
                <a:latin typeface="Calibri" pitchFamily="34" charset="0"/>
              </a:rPr>
              <a:t>Source:  ©_studio 010 secchi-viganò, sur base de données suivantes:</a:t>
            </a:r>
          </a:p>
          <a:p>
            <a:r>
              <a:rPr lang="fr-FR" sz="1100" baseline="30000">
                <a:latin typeface="Calibri" pitchFamily="34" charset="0"/>
              </a:rPr>
              <a:t>© Région Nord Pas de Calais - SIGALE ®/ © SIG DREAL Nord Pas-de-Calais/ © SIG DREAL Nord</a:t>
            </a:r>
            <a:endParaRPr lang="nl-BE" sz="1100">
              <a:latin typeface="Calibri" pitchFamily="34" charset="0"/>
            </a:endParaRPr>
          </a:p>
        </p:txBody>
      </p:sp>
      <p:sp>
        <p:nvSpPr>
          <p:cNvPr id="37899" name="Rectangle 15"/>
          <p:cNvSpPr>
            <a:spLocks noChangeArrowheads="1"/>
          </p:cNvSpPr>
          <p:nvPr/>
        </p:nvSpPr>
        <p:spPr bwMode="auto">
          <a:xfrm>
            <a:off x="3424238" y="6483350"/>
            <a:ext cx="3151187" cy="374650"/>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 SIG DREAL Nord Pas-de-Calais</a:t>
            </a:r>
            <a:endParaRPr lang="nl-BE" sz="1100">
              <a:latin typeface="Calibri"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5" descr="megacity_2.jpg"/>
          <p:cNvPicPr>
            <a:picLocks noChangeAspect="1"/>
          </p:cNvPicPr>
          <p:nvPr/>
        </p:nvPicPr>
        <p:blipFill>
          <a:blip r:embed="rId2" cstate="print"/>
          <a:srcRect/>
          <a:stretch>
            <a:fillRect/>
          </a:stretch>
        </p:blipFill>
        <p:spPr bwMode="auto">
          <a:xfrm>
            <a:off x="0" y="0"/>
            <a:ext cx="6858000" cy="6858000"/>
          </a:xfrm>
          <a:prstGeom prst="rect">
            <a:avLst/>
          </a:prstGeom>
          <a:noFill/>
          <a:ln w="9525">
            <a:noFill/>
            <a:miter lim="800000"/>
            <a:headEnd/>
            <a:tailEnd/>
          </a:ln>
        </p:spPr>
      </p:pic>
      <p:sp>
        <p:nvSpPr>
          <p:cNvPr id="4098" name="Text Box 2"/>
          <p:cNvSpPr txBox="1">
            <a:spLocks noChangeArrowheads="1"/>
          </p:cNvSpPr>
          <p:nvPr/>
        </p:nvSpPr>
        <p:spPr bwMode="auto">
          <a:xfrm>
            <a:off x="3441700" y="0"/>
            <a:ext cx="5702300" cy="1130300"/>
          </a:xfrm>
          <a:prstGeom prst="rect">
            <a:avLst/>
          </a:prstGeom>
          <a:noFill/>
          <a:ln w="9525">
            <a:noFill/>
            <a:miter lim="800000"/>
            <a:headEnd/>
            <a:tailEnd/>
          </a:ln>
        </p:spPr>
        <p:txBody>
          <a:bodyPr>
            <a:spAutoFit/>
          </a:bodyPr>
          <a:lstStyle/>
          <a:p>
            <a:pPr algn="r" fontAlgn="auto">
              <a:spcBef>
                <a:spcPts val="0"/>
              </a:spcBef>
              <a:spcAft>
                <a:spcPts val="0"/>
              </a:spcAft>
              <a:defRPr/>
            </a:pPr>
            <a:r>
              <a:rPr lang="fr-BE" sz="1600" b="1" dirty="0">
                <a:latin typeface="+mn-lt"/>
              </a:rPr>
              <a:t>QUESTIONS DE MÉTHODOLOGIE </a:t>
            </a:r>
            <a:r>
              <a:rPr lang="fr-BE" sz="1600" b="1" dirty="0">
                <a:solidFill>
                  <a:srgbClr val="C00000"/>
                </a:solidFill>
                <a:latin typeface="+mn-lt"/>
              </a:rPr>
              <a:t>1</a:t>
            </a:r>
          </a:p>
          <a:p>
            <a:pPr algn="r" fontAlgn="auto">
              <a:spcBef>
                <a:spcPts val="0"/>
              </a:spcBef>
              <a:spcAft>
                <a:spcPts val="0"/>
              </a:spcAft>
              <a:defRPr/>
            </a:pPr>
            <a:endParaRPr lang="fr-BE" sz="1050" b="1" dirty="0">
              <a:solidFill>
                <a:srgbClr val="C00000"/>
              </a:solidFill>
              <a:latin typeface="+mn-lt"/>
            </a:endParaRPr>
          </a:p>
          <a:p>
            <a:pPr algn="r" fontAlgn="auto">
              <a:spcBef>
                <a:spcPts val="0"/>
              </a:spcBef>
              <a:spcAft>
                <a:spcPts val="0"/>
              </a:spcAft>
              <a:defRPr/>
            </a:pPr>
            <a:r>
              <a:rPr lang="fr-FR" sz="1050" dirty="0">
                <a:solidFill>
                  <a:srgbClr val="C00000"/>
                </a:solidFill>
                <a:latin typeface="+mn-lt"/>
              </a:rPr>
              <a:t>La trame urbaine et celle de la mobilité</a:t>
            </a:r>
            <a:endParaRPr lang="nl-BE" sz="1050" dirty="0">
              <a:solidFill>
                <a:srgbClr val="C00000"/>
              </a:solidFill>
              <a:latin typeface="+mn-lt"/>
            </a:endParaRPr>
          </a:p>
          <a:p>
            <a:pPr algn="r" fontAlgn="auto">
              <a:spcBef>
                <a:spcPts val="0"/>
              </a:spcBef>
              <a:spcAft>
                <a:spcPts val="0"/>
              </a:spcAft>
              <a:defRPr/>
            </a:pPr>
            <a:endParaRPr lang="nl-BE" sz="1050" dirty="0">
              <a:latin typeface="+mn-lt"/>
            </a:endParaRPr>
          </a:p>
          <a:p>
            <a:pPr algn="r" fontAlgn="auto">
              <a:spcBef>
                <a:spcPts val="0"/>
              </a:spcBef>
              <a:spcAft>
                <a:spcPts val="0"/>
              </a:spcAft>
              <a:defRPr/>
            </a:pPr>
            <a:r>
              <a:rPr lang="fr-FR" sz="1000" dirty="0">
                <a:latin typeface="+mn-lt"/>
              </a:rPr>
              <a:t> </a:t>
            </a:r>
            <a:endParaRPr lang="nl-BE" sz="1000" dirty="0">
              <a:latin typeface="+mn-lt"/>
            </a:endParaRPr>
          </a:p>
          <a:p>
            <a:pPr algn="r" fontAlgn="auto">
              <a:spcBef>
                <a:spcPts val="0"/>
              </a:spcBef>
              <a:spcAft>
                <a:spcPts val="0"/>
              </a:spcAft>
              <a:defRPr/>
            </a:pPr>
            <a:r>
              <a:rPr lang="fr-FR" sz="1000" dirty="0">
                <a:latin typeface="+mn-lt"/>
              </a:rPr>
              <a:t>     </a:t>
            </a:r>
            <a:endParaRPr lang="nl-BE" sz="1000" dirty="0">
              <a:latin typeface="+mn-lt"/>
            </a:endParaRPr>
          </a:p>
        </p:txBody>
      </p:sp>
      <p:sp>
        <p:nvSpPr>
          <p:cNvPr id="38915" name="Rectangle 6"/>
          <p:cNvSpPr>
            <a:spLocks noChangeArrowheads="1"/>
          </p:cNvSpPr>
          <p:nvPr/>
        </p:nvSpPr>
        <p:spPr bwMode="auto">
          <a:xfrm>
            <a:off x="7129463" y="6581775"/>
            <a:ext cx="1606550" cy="234950"/>
          </a:xfrm>
          <a:prstGeom prst="rect">
            <a:avLst/>
          </a:prstGeom>
          <a:noFill/>
          <a:ln w="9525">
            <a:noFill/>
            <a:miter lim="800000"/>
            <a:headEnd/>
            <a:tailEnd/>
          </a:ln>
        </p:spPr>
        <p:txBody>
          <a:bodyPr wrap="none">
            <a:spAutoFit/>
          </a:bodyPr>
          <a:lstStyle/>
          <a:p>
            <a:r>
              <a:rPr lang="fr-FR" sz="1400" baseline="30000">
                <a:latin typeface="Calibri" pitchFamily="34" charset="0"/>
              </a:rPr>
              <a:t>La structure spatiale de l’AML</a:t>
            </a:r>
          </a:p>
        </p:txBody>
      </p:sp>
      <p:pic>
        <p:nvPicPr>
          <p:cNvPr id="38916" name="Picture 4" descr="draft_rapport_aml_101002_Page_080.jpg"/>
          <p:cNvPicPr>
            <a:picLocks noChangeAspect="1"/>
          </p:cNvPicPr>
          <p:nvPr/>
        </p:nvPicPr>
        <p:blipFill>
          <a:blip r:embed="rId3" cstate="print"/>
          <a:srcRect l="3773" t="7915" b="10504"/>
          <a:stretch>
            <a:fillRect/>
          </a:stretch>
        </p:blipFill>
        <p:spPr bwMode="auto">
          <a:xfrm>
            <a:off x="7091363" y="5903913"/>
            <a:ext cx="1397000" cy="614362"/>
          </a:xfrm>
          <a:prstGeom prst="rect">
            <a:avLst/>
          </a:prstGeom>
          <a:noFill/>
          <a:ln w="9525">
            <a:noFill/>
            <a:miter lim="800000"/>
            <a:headEnd/>
            <a:tailEnd/>
          </a:ln>
        </p:spPr>
      </p:pic>
      <p:sp>
        <p:nvSpPr>
          <p:cNvPr id="38917" name="Rectangle 7"/>
          <p:cNvSpPr>
            <a:spLocks noChangeArrowheads="1"/>
          </p:cNvSpPr>
          <p:nvPr/>
        </p:nvSpPr>
        <p:spPr bwMode="auto">
          <a:xfrm>
            <a:off x="2665413" y="1169988"/>
            <a:ext cx="558800" cy="204787"/>
          </a:xfrm>
          <a:prstGeom prst="rect">
            <a:avLst/>
          </a:prstGeom>
          <a:noFill/>
          <a:ln w="9525">
            <a:noFill/>
            <a:miter lim="800000"/>
            <a:headEnd/>
            <a:tailEnd/>
          </a:ln>
        </p:spPr>
        <p:txBody>
          <a:bodyPr wrap="none">
            <a:spAutoFit/>
          </a:bodyPr>
          <a:lstStyle/>
          <a:p>
            <a:r>
              <a:rPr lang="fr-FR" sz="1100" baseline="30000">
                <a:latin typeface="Calibri" pitchFamily="34" charset="0"/>
              </a:rPr>
              <a:t>Roeselare</a:t>
            </a:r>
          </a:p>
        </p:txBody>
      </p:sp>
      <p:sp>
        <p:nvSpPr>
          <p:cNvPr id="38918" name="Rectangle 8"/>
          <p:cNvSpPr>
            <a:spLocks noChangeArrowheads="1"/>
          </p:cNvSpPr>
          <p:nvPr/>
        </p:nvSpPr>
        <p:spPr bwMode="auto">
          <a:xfrm>
            <a:off x="1817688" y="1870075"/>
            <a:ext cx="382587" cy="204788"/>
          </a:xfrm>
          <a:prstGeom prst="rect">
            <a:avLst/>
          </a:prstGeom>
          <a:noFill/>
          <a:ln w="9525">
            <a:noFill/>
            <a:miter lim="800000"/>
            <a:headEnd/>
            <a:tailEnd/>
          </a:ln>
        </p:spPr>
        <p:txBody>
          <a:bodyPr wrap="none">
            <a:spAutoFit/>
          </a:bodyPr>
          <a:lstStyle/>
          <a:p>
            <a:r>
              <a:rPr lang="fr-FR" sz="1100" baseline="30000">
                <a:latin typeface="Calibri" pitchFamily="34" charset="0"/>
              </a:rPr>
              <a:t>Ieper</a:t>
            </a:r>
          </a:p>
        </p:txBody>
      </p:sp>
      <p:sp>
        <p:nvSpPr>
          <p:cNvPr id="38919" name="Rectangle 9"/>
          <p:cNvSpPr>
            <a:spLocks noChangeArrowheads="1"/>
          </p:cNvSpPr>
          <p:nvPr/>
        </p:nvSpPr>
        <p:spPr bwMode="auto">
          <a:xfrm>
            <a:off x="1504950" y="2814638"/>
            <a:ext cx="657225" cy="204787"/>
          </a:xfrm>
          <a:prstGeom prst="rect">
            <a:avLst/>
          </a:prstGeom>
          <a:noFill/>
          <a:ln w="9525">
            <a:noFill/>
            <a:miter lim="800000"/>
            <a:headEnd/>
            <a:tailEnd/>
          </a:ln>
        </p:spPr>
        <p:txBody>
          <a:bodyPr wrap="none">
            <a:spAutoFit/>
          </a:bodyPr>
          <a:lstStyle/>
          <a:p>
            <a:r>
              <a:rPr lang="fr-FR" sz="1100" baseline="30000">
                <a:latin typeface="Calibri" pitchFamily="34" charset="0"/>
              </a:rPr>
              <a:t>Armentières</a:t>
            </a:r>
          </a:p>
        </p:txBody>
      </p:sp>
      <p:sp>
        <p:nvSpPr>
          <p:cNvPr id="38920" name="Rectangle 10"/>
          <p:cNvSpPr>
            <a:spLocks noChangeArrowheads="1"/>
          </p:cNvSpPr>
          <p:nvPr/>
        </p:nvSpPr>
        <p:spPr bwMode="auto">
          <a:xfrm>
            <a:off x="222250" y="2735263"/>
            <a:ext cx="636588" cy="206375"/>
          </a:xfrm>
          <a:prstGeom prst="rect">
            <a:avLst/>
          </a:prstGeom>
          <a:noFill/>
          <a:ln w="9525">
            <a:noFill/>
            <a:miter lim="800000"/>
            <a:headEnd/>
            <a:tailEnd/>
          </a:ln>
        </p:spPr>
        <p:txBody>
          <a:bodyPr wrap="none">
            <a:spAutoFit/>
          </a:bodyPr>
          <a:lstStyle/>
          <a:p>
            <a:r>
              <a:rPr lang="fr-FR" sz="1100" baseline="30000">
                <a:latin typeface="Calibri" pitchFamily="34" charset="0"/>
              </a:rPr>
              <a:t>Hazebrouck</a:t>
            </a:r>
          </a:p>
        </p:txBody>
      </p:sp>
      <p:sp>
        <p:nvSpPr>
          <p:cNvPr id="38921" name="Rectangle 11"/>
          <p:cNvSpPr>
            <a:spLocks noChangeArrowheads="1"/>
          </p:cNvSpPr>
          <p:nvPr/>
        </p:nvSpPr>
        <p:spPr bwMode="auto">
          <a:xfrm>
            <a:off x="3151188" y="6180138"/>
            <a:ext cx="501650" cy="204787"/>
          </a:xfrm>
          <a:prstGeom prst="rect">
            <a:avLst/>
          </a:prstGeom>
          <a:noFill/>
          <a:ln w="9525">
            <a:noFill/>
            <a:miter lim="800000"/>
            <a:headEnd/>
            <a:tailEnd/>
          </a:ln>
        </p:spPr>
        <p:txBody>
          <a:bodyPr wrap="none">
            <a:spAutoFit/>
          </a:bodyPr>
          <a:lstStyle/>
          <a:p>
            <a:r>
              <a:rPr lang="fr-FR" sz="1100" baseline="30000">
                <a:latin typeface="Calibri" pitchFamily="34" charset="0"/>
              </a:rPr>
              <a:t>Cambrai</a:t>
            </a:r>
          </a:p>
        </p:txBody>
      </p:sp>
      <p:sp>
        <p:nvSpPr>
          <p:cNvPr id="38922" name="Rectangle 12"/>
          <p:cNvSpPr>
            <a:spLocks noChangeArrowheads="1"/>
          </p:cNvSpPr>
          <p:nvPr/>
        </p:nvSpPr>
        <p:spPr bwMode="auto">
          <a:xfrm>
            <a:off x="3971925" y="4330700"/>
            <a:ext cx="690563" cy="206375"/>
          </a:xfrm>
          <a:prstGeom prst="rect">
            <a:avLst/>
          </a:prstGeom>
          <a:noFill/>
          <a:ln w="9525">
            <a:noFill/>
            <a:miter lim="800000"/>
            <a:headEnd/>
            <a:tailEnd/>
          </a:ln>
        </p:spPr>
        <p:txBody>
          <a:bodyPr wrap="none">
            <a:spAutoFit/>
          </a:bodyPr>
          <a:lstStyle/>
          <a:p>
            <a:r>
              <a:rPr lang="fr-FR" sz="1100" baseline="30000">
                <a:latin typeface="Calibri" pitchFamily="34" charset="0"/>
              </a:rPr>
              <a:t>Valenciennes</a:t>
            </a:r>
          </a:p>
        </p:txBody>
      </p:sp>
      <p:sp>
        <p:nvSpPr>
          <p:cNvPr id="38923" name="Rectangle 13"/>
          <p:cNvSpPr>
            <a:spLocks noChangeArrowheads="1"/>
          </p:cNvSpPr>
          <p:nvPr/>
        </p:nvSpPr>
        <p:spPr bwMode="auto">
          <a:xfrm>
            <a:off x="6051550" y="5459413"/>
            <a:ext cx="596900" cy="204787"/>
          </a:xfrm>
          <a:prstGeom prst="rect">
            <a:avLst/>
          </a:prstGeom>
          <a:noFill/>
          <a:ln w="9525">
            <a:noFill/>
            <a:miter lim="800000"/>
            <a:headEnd/>
            <a:tailEnd/>
          </a:ln>
        </p:spPr>
        <p:txBody>
          <a:bodyPr wrap="none">
            <a:spAutoFit/>
          </a:bodyPr>
          <a:lstStyle/>
          <a:p>
            <a:r>
              <a:rPr lang="fr-FR" sz="1100" baseline="30000">
                <a:latin typeface="Calibri" pitchFamily="34" charset="0"/>
              </a:rPr>
              <a:t>Maubeuge</a:t>
            </a:r>
          </a:p>
        </p:txBody>
      </p:sp>
      <p:sp>
        <p:nvSpPr>
          <p:cNvPr id="38924" name="Rectangle 14"/>
          <p:cNvSpPr>
            <a:spLocks noChangeArrowheads="1"/>
          </p:cNvSpPr>
          <p:nvPr/>
        </p:nvSpPr>
        <p:spPr bwMode="auto">
          <a:xfrm>
            <a:off x="6316663" y="4379913"/>
            <a:ext cx="400050" cy="204787"/>
          </a:xfrm>
          <a:prstGeom prst="rect">
            <a:avLst/>
          </a:prstGeom>
          <a:noFill/>
          <a:ln w="9525">
            <a:noFill/>
            <a:miter lim="800000"/>
            <a:headEnd/>
            <a:tailEnd/>
          </a:ln>
        </p:spPr>
        <p:txBody>
          <a:bodyPr wrap="none">
            <a:spAutoFit/>
          </a:bodyPr>
          <a:lstStyle/>
          <a:p>
            <a:r>
              <a:rPr lang="fr-FR" sz="1100" baseline="30000">
                <a:latin typeface="Calibri" pitchFamily="34" charset="0"/>
              </a:rPr>
              <a:t>Mons</a:t>
            </a:r>
          </a:p>
        </p:txBody>
      </p:sp>
      <p:sp>
        <p:nvSpPr>
          <p:cNvPr id="38925" name="Rectangle 15"/>
          <p:cNvSpPr>
            <a:spLocks noChangeArrowheads="1"/>
          </p:cNvSpPr>
          <p:nvPr/>
        </p:nvSpPr>
        <p:spPr bwMode="auto">
          <a:xfrm>
            <a:off x="5722938" y="3008313"/>
            <a:ext cx="320675" cy="204787"/>
          </a:xfrm>
          <a:prstGeom prst="rect">
            <a:avLst/>
          </a:prstGeom>
          <a:noFill/>
          <a:ln w="9525">
            <a:noFill/>
            <a:miter lim="800000"/>
            <a:headEnd/>
            <a:tailEnd/>
          </a:ln>
        </p:spPr>
        <p:txBody>
          <a:bodyPr wrap="none">
            <a:spAutoFit/>
          </a:bodyPr>
          <a:lstStyle/>
          <a:p>
            <a:r>
              <a:rPr lang="fr-FR" sz="1100" baseline="30000">
                <a:latin typeface="Calibri" pitchFamily="34" charset="0"/>
              </a:rPr>
              <a:t>Ath</a:t>
            </a:r>
          </a:p>
        </p:txBody>
      </p:sp>
      <p:sp>
        <p:nvSpPr>
          <p:cNvPr id="38926" name="Rectangle 16"/>
          <p:cNvSpPr>
            <a:spLocks noChangeArrowheads="1"/>
          </p:cNvSpPr>
          <p:nvPr/>
        </p:nvSpPr>
        <p:spPr bwMode="auto">
          <a:xfrm>
            <a:off x="3500438" y="2638425"/>
            <a:ext cx="490537" cy="204788"/>
          </a:xfrm>
          <a:prstGeom prst="rect">
            <a:avLst/>
          </a:prstGeom>
          <a:noFill/>
          <a:ln w="9525">
            <a:noFill/>
            <a:miter lim="800000"/>
            <a:headEnd/>
            <a:tailEnd/>
          </a:ln>
        </p:spPr>
        <p:txBody>
          <a:bodyPr wrap="none">
            <a:spAutoFit/>
          </a:bodyPr>
          <a:lstStyle/>
          <a:p>
            <a:r>
              <a:rPr lang="fr-FR" sz="1100" baseline="30000">
                <a:latin typeface="Calibri" pitchFamily="34" charset="0"/>
              </a:rPr>
              <a:t>Roubaix</a:t>
            </a:r>
          </a:p>
        </p:txBody>
      </p:sp>
      <p:sp>
        <p:nvSpPr>
          <p:cNvPr id="38927" name="Rectangle 17"/>
          <p:cNvSpPr>
            <a:spLocks noChangeArrowheads="1"/>
          </p:cNvSpPr>
          <p:nvPr/>
        </p:nvSpPr>
        <p:spPr bwMode="auto">
          <a:xfrm>
            <a:off x="2722563" y="3416300"/>
            <a:ext cx="333375" cy="206375"/>
          </a:xfrm>
          <a:prstGeom prst="rect">
            <a:avLst/>
          </a:prstGeom>
          <a:noFill/>
          <a:ln w="9525">
            <a:noFill/>
            <a:miter lim="800000"/>
            <a:headEnd/>
            <a:tailEnd/>
          </a:ln>
        </p:spPr>
        <p:txBody>
          <a:bodyPr wrap="none">
            <a:spAutoFit/>
          </a:bodyPr>
          <a:lstStyle/>
          <a:p>
            <a:r>
              <a:rPr lang="fr-FR" sz="1100" baseline="30000">
                <a:latin typeface="Calibri" pitchFamily="34" charset="0"/>
              </a:rPr>
              <a:t>Lille</a:t>
            </a:r>
          </a:p>
        </p:txBody>
      </p:sp>
      <p:sp>
        <p:nvSpPr>
          <p:cNvPr id="38928" name="Rectangle 18"/>
          <p:cNvSpPr>
            <a:spLocks noChangeArrowheads="1"/>
          </p:cNvSpPr>
          <p:nvPr/>
        </p:nvSpPr>
        <p:spPr bwMode="auto">
          <a:xfrm>
            <a:off x="3251200" y="2298700"/>
            <a:ext cx="568325" cy="204788"/>
          </a:xfrm>
          <a:prstGeom prst="rect">
            <a:avLst/>
          </a:prstGeom>
          <a:noFill/>
          <a:ln w="9525">
            <a:noFill/>
            <a:miter lim="800000"/>
            <a:headEnd/>
            <a:tailEnd/>
          </a:ln>
        </p:spPr>
        <p:txBody>
          <a:bodyPr wrap="none">
            <a:spAutoFit/>
          </a:bodyPr>
          <a:lstStyle/>
          <a:p>
            <a:r>
              <a:rPr lang="fr-FR" sz="1100" baseline="30000">
                <a:latin typeface="Calibri" pitchFamily="34" charset="0"/>
              </a:rPr>
              <a:t>Tourcoing</a:t>
            </a:r>
          </a:p>
        </p:txBody>
      </p:sp>
      <p:sp>
        <p:nvSpPr>
          <p:cNvPr id="38929" name="Rectangle 19"/>
          <p:cNvSpPr>
            <a:spLocks noChangeArrowheads="1"/>
          </p:cNvSpPr>
          <p:nvPr/>
        </p:nvSpPr>
        <p:spPr bwMode="auto">
          <a:xfrm>
            <a:off x="3646488" y="1831975"/>
            <a:ext cx="465137" cy="204788"/>
          </a:xfrm>
          <a:prstGeom prst="rect">
            <a:avLst/>
          </a:prstGeom>
          <a:noFill/>
          <a:ln w="9525">
            <a:noFill/>
            <a:miter lim="800000"/>
            <a:headEnd/>
            <a:tailEnd/>
          </a:ln>
        </p:spPr>
        <p:txBody>
          <a:bodyPr wrap="none">
            <a:spAutoFit/>
          </a:bodyPr>
          <a:lstStyle/>
          <a:p>
            <a:r>
              <a:rPr lang="fr-FR" sz="1100" baseline="30000">
                <a:latin typeface="Calibri" pitchFamily="34" charset="0"/>
              </a:rPr>
              <a:t>Kortrijk</a:t>
            </a:r>
          </a:p>
        </p:txBody>
      </p:sp>
      <p:sp>
        <p:nvSpPr>
          <p:cNvPr id="38930" name="Rectangle 20"/>
          <p:cNvSpPr>
            <a:spLocks noChangeArrowheads="1"/>
          </p:cNvSpPr>
          <p:nvPr/>
        </p:nvSpPr>
        <p:spPr bwMode="auto">
          <a:xfrm>
            <a:off x="1381125" y="5576888"/>
            <a:ext cx="384175" cy="204787"/>
          </a:xfrm>
          <a:prstGeom prst="rect">
            <a:avLst/>
          </a:prstGeom>
          <a:noFill/>
          <a:ln w="9525">
            <a:noFill/>
            <a:miter lim="800000"/>
            <a:headEnd/>
            <a:tailEnd/>
          </a:ln>
        </p:spPr>
        <p:txBody>
          <a:bodyPr wrap="none">
            <a:spAutoFit/>
          </a:bodyPr>
          <a:lstStyle/>
          <a:p>
            <a:r>
              <a:rPr lang="fr-FR" sz="1100" baseline="30000">
                <a:latin typeface="Calibri" pitchFamily="34" charset="0"/>
              </a:rPr>
              <a:t>Arras</a:t>
            </a:r>
          </a:p>
        </p:txBody>
      </p:sp>
      <p:sp>
        <p:nvSpPr>
          <p:cNvPr id="38931" name="Rectangle 21"/>
          <p:cNvSpPr>
            <a:spLocks noChangeArrowheads="1"/>
          </p:cNvSpPr>
          <p:nvPr/>
        </p:nvSpPr>
        <p:spPr bwMode="auto">
          <a:xfrm>
            <a:off x="3760788" y="3365500"/>
            <a:ext cx="477837" cy="204788"/>
          </a:xfrm>
          <a:prstGeom prst="rect">
            <a:avLst/>
          </a:prstGeom>
          <a:noFill/>
          <a:ln w="9525">
            <a:noFill/>
            <a:miter lim="800000"/>
            <a:headEnd/>
            <a:tailEnd/>
          </a:ln>
        </p:spPr>
        <p:txBody>
          <a:bodyPr wrap="none">
            <a:spAutoFit/>
          </a:bodyPr>
          <a:lstStyle/>
          <a:p>
            <a:r>
              <a:rPr lang="fr-FR" sz="1100" baseline="30000">
                <a:latin typeface="Calibri" pitchFamily="34" charset="0"/>
              </a:rPr>
              <a:t>Tournai</a:t>
            </a:r>
          </a:p>
        </p:txBody>
      </p:sp>
      <p:sp>
        <p:nvSpPr>
          <p:cNvPr id="38932" name="Rectangle 22"/>
          <p:cNvSpPr>
            <a:spLocks noChangeArrowheads="1"/>
          </p:cNvSpPr>
          <p:nvPr/>
        </p:nvSpPr>
        <p:spPr bwMode="auto">
          <a:xfrm>
            <a:off x="0" y="6370638"/>
            <a:ext cx="6858000" cy="487362"/>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Union européenne – SOeS, CORINE Land Cover, 2006/ Union européenne – SOeS, CORINE Land Cover, 2000/ © Région Nord Pas de Calais - SIGALE ®/ © SIG DREAL Nord Pas-de-Calais</a:t>
            </a:r>
            <a:endParaRPr lang="nl-BE" sz="1100">
              <a:latin typeface="Calibri"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7" name="Group 9"/>
          <p:cNvGrpSpPr>
            <a:grpSpLocks/>
          </p:cNvGrpSpPr>
          <p:nvPr/>
        </p:nvGrpSpPr>
        <p:grpSpPr bwMode="auto">
          <a:xfrm>
            <a:off x="249238" y="1228725"/>
            <a:ext cx="6557962" cy="4408488"/>
            <a:chOff x="207105" y="330607"/>
            <a:chExt cx="8403114" cy="5650423"/>
          </a:xfrm>
        </p:grpSpPr>
        <p:pic>
          <p:nvPicPr>
            <p:cNvPr id="39950" name="Picture 3" descr="rail_br-01-01.jpg"/>
            <p:cNvPicPr>
              <a:picLocks noChangeAspect="1"/>
            </p:cNvPicPr>
            <p:nvPr/>
          </p:nvPicPr>
          <p:blipFill>
            <a:blip r:embed="rId2" cstate="print"/>
            <a:srcRect/>
            <a:stretch>
              <a:fillRect/>
            </a:stretch>
          </p:blipFill>
          <p:spPr bwMode="auto">
            <a:xfrm>
              <a:off x="3030022" y="331539"/>
              <a:ext cx="2767171" cy="2753587"/>
            </a:xfrm>
            <a:prstGeom prst="rect">
              <a:avLst/>
            </a:prstGeom>
            <a:noFill/>
            <a:ln w="9525">
              <a:noFill/>
              <a:miter lim="800000"/>
              <a:headEnd/>
              <a:tailEnd/>
            </a:ln>
          </p:spPr>
        </p:pic>
        <p:pic>
          <p:nvPicPr>
            <p:cNvPr id="39951" name="Picture 4" descr="road_ring_br-01-01.jpg"/>
            <p:cNvPicPr>
              <a:picLocks noChangeAspect="1"/>
            </p:cNvPicPr>
            <p:nvPr/>
          </p:nvPicPr>
          <p:blipFill>
            <a:blip r:embed="rId3" cstate="print"/>
            <a:srcRect/>
            <a:stretch>
              <a:fillRect/>
            </a:stretch>
          </p:blipFill>
          <p:spPr bwMode="auto">
            <a:xfrm>
              <a:off x="207105" y="336050"/>
              <a:ext cx="2767171" cy="2749533"/>
            </a:xfrm>
            <a:prstGeom prst="rect">
              <a:avLst/>
            </a:prstGeom>
            <a:noFill/>
            <a:ln w="9525">
              <a:noFill/>
              <a:miter lim="800000"/>
              <a:headEnd/>
              <a:tailEnd/>
            </a:ln>
          </p:spPr>
        </p:pic>
        <p:pic>
          <p:nvPicPr>
            <p:cNvPr id="39952" name="Picture 5" descr="lille and sourroundings8.jpg"/>
            <p:cNvPicPr>
              <a:picLocks noChangeAspect="1"/>
            </p:cNvPicPr>
            <p:nvPr/>
          </p:nvPicPr>
          <p:blipFill>
            <a:blip r:embed="rId4" cstate="print"/>
            <a:srcRect/>
            <a:stretch>
              <a:fillRect/>
            </a:stretch>
          </p:blipFill>
          <p:spPr bwMode="auto">
            <a:xfrm>
              <a:off x="5843048" y="330607"/>
              <a:ext cx="2767171" cy="2754022"/>
            </a:xfrm>
            <a:prstGeom prst="rect">
              <a:avLst/>
            </a:prstGeom>
            <a:noFill/>
            <a:ln w="9525">
              <a:noFill/>
              <a:miter lim="800000"/>
              <a:headEnd/>
              <a:tailEnd/>
            </a:ln>
          </p:spPr>
        </p:pic>
        <p:pic>
          <p:nvPicPr>
            <p:cNvPr id="39953" name="Picture 6" descr="rail_br-01-01.jpg"/>
            <p:cNvPicPr>
              <a:picLocks noChangeAspect="1"/>
            </p:cNvPicPr>
            <p:nvPr/>
          </p:nvPicPr>
          <p:blipFill>
            <a:blip r:embed="rId5" cstate="print"/>
            <a:srcRect/>
            <a:stretch>
              <a:fillRect/>
            </a:stretch>
          </p:blipFill>
          <p:spPr bwMode="auto">
            <a:xfrm>
              <a:off x="3030022" y="3229229"/>
              <a:ext cx="2767171" cy="2749407"/>
            </a:xfrm>
            <a:prstGeom prst="rect">
              <a:avLst/>
            </a:prstGeom>
            <a:noFill/>
            <a:ln w="9525">
              <a:noFill/>
              <a:miter lim="800000"/>
              <a:headEnd/>
              <a:tailEnd/>
            </a:ln>
          </p:spPr>
        </p:pic>
        <p:pic>
          <p:nvPicPr>
            <p:cNvPr id="39954" name="Picture 7" descr="road_ring_br-01-01.jpg"/>
            <p:cNvPicPr>
              <a:picLocks noChangeAspect="1"/>
            </p:cNvPicPr>
            <p:nvPr/>
          </p:nvPicPr>
          <p:blipFill>
            <a:blip r:embed="rId6" cstate="print"/>
            <a:srcRect/>
            <a:stretch>
              <a:fillRect/>
            </a:stretch>
          </p:blipFill>
          <p:spPr bwMode="auto">
            <a:xfrm>
              <a:off x="207105" y="3231802"/>
              <a:ext cx="2767171" cy="2749228"/>
            </a:xfrm>
            <a:prstGeom prst="rect">
              <a:avLst/>
            </a:prstGeom>
            <a:noFill/>
            <a:ln w="9525">
              <a:noFill/>
              <a:miter lim="800000"/>
              <a:headEnd/>
              <a:tailEnd/>
            </a:ln>
          </p:spPr>
        </p:pic>
        <p:pic>
          <p:nvPicPr>
            <p:cNvPr id="39955" name="Picture 8" descr="lille and sourroundings8.jpg"/>
            <p:cNvPicPr>
              <a:picLocks noChangeAspect="1"/>
            </p:cNvPicPr>
            <p:nvPr/>
          </p:nvPicPr>
          <p:blipFill>
            <a:blip r:embed="rId7" cstate="print"/>
            <a:srcRect/>
            <a:stretch>
              <a:fillRect/>
            </a:stretch>
          </p:blipFill>
          <p:spPr bwMode="auto">
            <a:xfrm>
              <a:off x="5843048" y="3230551"/>
              <a:ext cx="2767171" cy="2745335"/>
            </a:xfrm>
            <a:prstGeom prst="rect">
              <a:avLst/>
            </a:prstGeom>
            <a:noFill/>
            <a:ln w="9525">
              <a:noFill/>
              <a:miter lim="800000"/>
              <a:headEnd/>
              <a:tailEnd/>
            </a:ln>
          </p:spPr>
        </p:pic>
      </p:grpSp>
      <p:sp>
        <p:nvSpPr>
          <p:cNvPr id="39938" name="Rectangle 10"/>
          <p:cNvSpPr>
            <a:spLocks noChangeArrowheads="1"/>
          </p:cNvSpPr>
          <p:nvPr/>
        </p:nvSpPr>
        <p:spPr bwMode="auto">
          <a:xfrm>
            <a:off x="7450138" y="287338"/>
            <a:ext cx="1606550" cy="236537"/>
          </a:xfrm>
          <a:prstGeom prst="rect">
            <a:avLst/>
          </a:prstGeom>
          <a:noFill/>
          <a:ln w="9525">
            <a:noFill/>
            <a:miter lim="800000"/>
            <a:headEnd/>
            <a:tailEnd/>
          </a:ln>
        </p:spPr>
        <p:txBody>
          <a:bodyPr wrap="none">
            <a:spAutoFit/>
          </a:bodyPr>
          <a:lstStyle/>
          <a:p>
            <a:r>
              <a:rPr lang="fr-FR" sz="1400" baseline="30000">
                <a:latin typeface="Calibri" pitchFamily="34" charset="0"/>
              </a:rPr>
              <a:t>La structure spatiale de l’AML</a:t>
            </a:r>
          </a:p>
        </p:txBody>
      </p:sp>
      <p:pic>
        <p:nvPicPr>
          <p:cNvPr id="39939" name="Picture 11" descr="draft_rapport_aml_101002_Page_083.jpg"/>
          <p:cNvPicPr>
            <a:picLocks noChangeAspect="1"/>
          </p:cNvPicPr>
          <p:nvPr/>
        </p:nvPicPr>
        <p:blipFill>
          <a:blip r:embed="rId8" cstate="print"/>
          <a:srcRect l="11253" t="27357" b="7950"/>
          <a:stretch>
            <a:fillRect/>
          </a:stretch>
        </p:blipFill>
        <p:spPr bwMode="auto">
          <a:xfrm>
            <a:off x="6935788" y="5368925"/>
            <a:ext cx="846137" cy="292100"/>
          </a:xfrm>
          <a:prstGeom prst="rect">
            <a:avLst/>
          </a:prstGeom>
          <a:noFill/>
          <a:ln w="9525">
            <a:noFill/>
            <a:miter lim="800000"/>
            <a:headEnd/>
            <a:tailEnd/>
          </a:ln>
        </p:spPr>
      </p:pic>
      <p:sp>
        <p:nvSpPr>
          <p:cNvPr id="39940" name="Rectangle 12"/>
          <p:cNvSpPr>
            <a:spLocks noChangeArrowheads="1"/>
          </p:cNvSpPr>
          <p:nvPr/>
        </p:nvSpPr>
        <p:spPr bwMode="auto">
          <a:xfrm>
            <a:off x="1243013" y="1393825"/>
            <a:ext cx="657225" cy="204788"/>
          </a:xfrm>
          <a:prstGeom prst="rect">
            <a:avLst/>
          </a:prstGeom>
          <a:noFill/>
          <a:ln w="9525">
            <a:noFill/>
            <a:miter lim="800000"/>
            <a:headEnd/>
            <a:tailEnd/>
          </a:ln>
        </p:spPr>
        <p:txBody>
          <a:bodyPr wrap="none">
            <a:spAutoFit/>
          </a:bodyPr>
          <a:lstStyle/>
          <a:p>
            <a:r>
              <a:rPr lang="fr-FR" sz="1100" baseline="30000">
                <a:latin typeface="Calibri" pitchFamily="34" charset="0"/>
              </a:rPr>
              <a:t>Armentières</a:t>
            </a:r>
          </a:p>
        </p:txBody>
      </p:sp>
      <p:sp>
        <p:nvSpPr>
          <p:cNvPr id="39941" name="Rectangle 13"/>
          <p:cNvSpPr>
            <a:spLocks noChangeArrowheads="1"/>
          </p:cNvSpPr>
          <p:nvPr/>
        </p:nvSpPr>
        <p:spPr bwMode="auto">
          <a:xfrm>
            <a:off x="792163" y="2697163"/>
            <a:ext cx="509587" cy="204787"/>
          </a:xfrm>
          <a:prstGeom prst="rect">
            <a:avLst/>
          </a:prstGeom>
          <a:noFill/>
          <a:ln w="9525">
            <a:noFill/>
            <a:miter lim="800000"/>
            <a:headEnd/>
            <a:tailEnd/>
          </a:ln>
        </p:spPr>
        <p:txBody>
          <a:bodyPr wrap="none">
            <a:spAutoFit/>
          </a:bodyPr>
          <a:lstStyle/>
          <a:p>
            <a:r>
              <a:rPr lang="fr-FR" sz="1100" baseline="30000">
                <a:latin typeface="Calibri" pitchFamily="34" charset="0"/>
              </a:rPr>
              <a:t>Bethune</a:t>
            </a:r>
          </a:p>
        </p:txBody>
      </p:sp>
      <p:sp>
        <p:nvSpPr>
          <p:cNvPr id="39942" name="Rectangle 14"/>
          <p:cNvSpPr>
            <a:spLocks noChangeArrowheads="1"/>
          </p:cNvSpPr>
          <p:nvPr/>
        </p:nvSpPr>
        <p:spPr bwMode="auto">
          <a:xfrm>
            <a:off x="4938713" y="2668588"/>
            <a:ext cx="385762" cy="204787"/>
          </a:xfrm>
          <a:prstGeom prst="rect">
            <a:avLst/>
          </a:prstGeom>
          <a:noFill/>
          <a:ln w="9525">
            <a:noFill/>
            <a:miter lim="800000"/>
            <a:headEnd/>
            <a:tailEnd/>
          </a:ln>
        </p:spPr>
        <p:txBody>
          <a:bodyPr wrap="none">
            <a:spAutoFit/>
          </a:bodyPr>
          <a:lstStyle/>
          <a:p>
            <a:r>
              <a:rPr lang="fr-FR" sz="1100" baseline="30000">
                <a:latin typeface="Calibri" pitchFamily="34" charset="0"/>
              </a:rPr>
              <a:t>Arras</a:t>
            </a:r>
          </a:p>
        </p:txBody>
      </p:sp>
      <p:sp>
        <p:nvSpPr>
          <p:cNvPr id="39943" name="Rectangle 15"/>
          <p:cNvSpPr>
            <a:spLocks noChangeArrowheads="1"/>
          </p:cNvSpPr>
          <p:nvPr/>
        </p:nvSpPr>
        <p:spPr bwMode="auto">
          <a:xfrm>
            <a:off x="3679825" y="1652588"/>
            <a:ext cx="334963" cy="206375"/>
          </a:xfrm>
          <a:prstGeom prst="rect">
            <a:avLst/>
          </a:prstGeom>
          <a:noFill/>
          <a:ln w="9525">
            <a:noFill/>
            <a:miter lim="800000"/>
            <a:headEnd/>
            <a:tailEnd/>
          </a:ln>
        </p:spPr>
        <p:txBody>
          <a:bodyPr wrap="none">
            <a:spAutoFit/>
          </a:bodyPr>
          <a:lstStyle/>
          <a:p>
            <a:r>
              <a:rPr lang="fr-FR" sz="1100" baseline="30000">
                <a:latin typeface="Calibri" pitchFamily="34" charset="0"/>
              </a:rPr>
              <a:t>Lille</a:t>
            </a:r>
          </a:p>
        </p:txBody>
      </p:sp>
      <p:sp>
        <p:nvSpPr>
          <p:cNvPr id="39944" name="Rectangle 16"/>
          <p:cNvSpPr>
            <a:spLocks noChangeArrowheads="1"/>
          </p:cNvSpPr>
          <p:nvPr/>
        </p:nvSpPr>
        <p:spPr bwMode="auto">
          <a:xfrm>
            <a:off x="3794125" y="4554538"/>
            <a:ext cx="596900" cy="206375"/>
          </a:xfrm>
          <a:prstGeom prst="rect">
            <a:avLst/>
          </a:prstGeom>
          <a:noFill/>
          <a:ln w="9525">
            <a:noFill/>
            <a:miter lim="800000"/>
            <a:headEnd/>
            <a:tailEnd/>
          </a:ln>
        </p:spPr>
        <p:txBody>
          <a:bodyPr wrap="none">
            <a:spAutoFit/>
          </a:bodyPr>
          <a:lstStyle/>
          <a:p>
            <a:r>
              <a:rPr lang="fr-FR" sz="1100" baseline="30000">
                <a:latin typeface="Calibri" pitchFamily="34" charset="0"/>
              </a:rPr>
              <a:t>Maubeuge</a:t>
            </a:r>
          </a:p>
        </p:txBody>
      </p:sp>
      <p:sp>
        <p:nvSpPr>
          <p:cNvPr id="39945" name="Rectangle 17"/>
          <p:cNvSpPr>
            <a:spLocks noChangeArrowheads="1"/>
          </p:cNvSpPr>
          <p:nvPr/>
        </p:nvSpPr>
        <p:spPr bwMode="auto">
          <a:xfrm>
            <a:off x="1549400" y="3971925"/>
            <a:ext cx="690563" cy="204788"/>
          </a:xfrm>
          <a:prstGeom prst="rect">
            <a:avLst/>
          </a:prstGeom>
          <a:noFill/>
          <a:ln w="9525">
            <a:noFill/>
            <a:miter lim="800000"/>
            <a:headEnd/>
            <a:tailEnd/>
          </a:ln>
        </p:spPr>
        <p:txBody>
          <a:bodyPr wrap="none">
            <a:spAutoFit/>
          </a:bodyPr>
          <a:lstStyle/>
          <a:p>
            <a:r>
              <a:rPr lang="fr-FR" sz="1100" baseline="30000">
                <a:latin typeface="Calibri" pitchFamily="34" charset="0"/>
              </a:rPr>
              <a:t>Valenciennes</a:t>
            </a:r>
          </a:p>
        </p:txBody>
      </p:sp>
      <p:sp>
        <p:nvSpPr>
          <p:cNvPr id="39946" name="Rectangle 18"/>
          <p:cNvSpPr>
            <a:spLocks noChangeArrowheads="1"/>
          </p:cNvSpPr>
          <p:nvPr/>
        </p:nvSpPr>
        <p:spPr bwMode="auto">
          <a:xfrm>
            <a:off x="728663" y="5322888"/>
            <a:ext cx="501650" cy="206375"/>
          </a:xfrm>
          <a:prstGeom prst="rect">
            <a:avLst/>
          </a:prstGeom>
          <a:noFill/>
          <a:ln w="9525">
            <a:noFill/>
            <a:miter lim="800000"/>
            <a:headEnd/>
            <a:tailEnd/>
          </a:ln>
        </p:spPr>
        <p:txBody>
          <a:bodyPr wrap="none">
            <a:spAutoFit/>
          </a:bodyPr>
          <a:lstStyle/>
          <a:p>
            <a:r>
              <a:rPr lang="fr-FR" sz="1100" baseline="30000">
                <a:latin typeface="Calibri" pitchFamily="34" charset="0"/>
              </a:rPr>
              <a:t>Cambrai</a:t>
            </a:r>
          </a:p>
        </p:txBody>
      </p:sp>
      <p:sp>
        <p:nvSpPr>
          <p:cNvPr id="39947" name="Rectangle 19"/>
          <p:cNvSpPr>
            <a:spLocks noChangeArrowheads="1"/>
          </p:cNvSpPr>
          <p:nvPr/>
        </p:nvSpPr>
        <p:spPr bwMode="auto">
          <a:xfrm>
            <a:off x="4821238" y="3932238"/>
            <a:ext cx="477837" cy="204787"/>
          </a:xfrm>
          <a:prstGeom prst="rect">
            <a:avLst/>
          </a:prstGeom>
          <a:noFill/>
          <a:ln w="9525">
            <a:noFill/>
            <a:miter lim="800000"/>
            <a:headEnd/>
            <a:tailEnd/>
          </a:ln>
        </p:spPr>
        <p:txBody>
          <a:bodyPr wrap="none">
            <a:spAutoFit/>
          </a:bodyPr>
          <a:lstStyle/>
          <a:p>
            <a:r>
              <a:rPr lang="fr-FR" sz="1100" baseline="30000">
                <a:latin typeface="Calibri" pitchFamily="34" charset="0"/>
              </a:rPr>
              <a:t>Tournai</a:t>
            </a:r>
          </a:p>
        </p:txBody>
      </p:sp>
      <p:sp>
        <p:nvSpPr>
          <p:cNvPr id="39948" name="Rectangle 20"/>
          <p:cNvSpPr>
            <a:spLocks noChangeArrowheads="1"/>
          </p:cNvSpPr>
          <p:nvPr/>
        </p:nvSpPr>
        <p:spPr bwMode="auto">
          <a:xfrm>
            <a:off x="6291263" y="2152650"/>
            <a:ext cx="407987" cy="204788"/>
          </a:xfrm>
          <a:prstGeom prst="rect">
            <a:avLst/>
          </a:prstGeom>
          <a:noFill/>
          <a:ln w="9525">
            <a:noFill/>
            <a:miter lim="800000"/>
            <a:headEnd/>
            <a:tailEnd/>
          </a:ln>
        </p:spPr>
        <p:txBody>
          <a:bodyPr wrap="none">
            <a:spAutoFit/>
          </a:bodyPr>
          <a:lstStyle/>
          <a:p>
            <a:r>
              <a:rPr lang="fr-FR" sz="1100" baseline="30000">
                <a:latin typeface="Calibri" pitchFamily="34" charset="0"/>
              </a:rPr>
              <a:t>Douai</a:t>
            </a:r>
          </a:p>
        </p:txBody>
      </p:sp>
      <p:sp>
        <p:nvSpPr>
          <p:cNvPr id="39949" name="Rectangle 21"/>
          <p:cNvSpPr>
            <a:spLocks noChangeArrowheads="1"/>
          </p:cNvSpPr>
          <p:nvPr/>
        </p:nvSpPr>
        <p:spPr bwMode="auto">
          <a:xfrm>
            <a:off x="0" y="6483350"/>
            <a:ext cx="7315200" cy="374650"/>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Union européenne – SOeS, CORINE Land Cover, 2006/ Union européenne – SOeS, CORINE Land Cover, 2000/ © Région Nord Pas de Calais - SIGALE ®/ © SIG DREAL Nord Pas-de-Calais</a:t>
            </a:r>
            <a:endParaRPr lang="nl-BE" sz="1100">
              <a:latin typeface="Calibri"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megacity_2.jpg"/>
          <p:cNvPicPr>
            <a:picLocks noChangeAspect="1"/>
          </p:cNvPicPr>
          <p:nvPr/>
        </p:nvPicPr>
        <p:blipFill>
          <a:blip r:embed="rId2" cstate="print"/>
          <a:srcRect l="764" t="488"/>
          <a:stretch>
            <a:fillRect/>
          </a:stretch>
        </p:blipFill>
        <p:spPr bwMode="auto">
          <a:xfrm>
            <a:off x="146050" y="1274763"/>
            <a:ext cx="4314825" cy="4329112"/>
          </a:xfrm>
          <a:prstGeom prst="rect">
            <a:avLst/>
          </a:prstGeom>
          <a:noFill/>
          <a:ln w="9525">
            <a:noFill/>
            <a:miter lim="800000"/>
            <a:headEnd/>
            <a:tailEnd/>
          </a:ln>
        </p:spPr>
      </p:pic>
      <p:pic>
        <p:nvPicPr>
          <p:cNvPr id="40962" name="Picture 8" descr="megacity_2.jpg"/>
          <p:cNvPicPr>
            <a:picLocks noChangeAspect="1"/>
          </p:cNvPicPr>
          <p:nvPr/>
        </p:nvPicPr>
        <p:blipFill>
          <a:blip r:embed="rId3" cstate="print"/>
          <a:srcRect l="874" t="732"/>
          <a:stretch>
            <a:fillRect/>
          </a:stretch>
        </p:blipFill>
        <p:spPr bwMode="auto">
          <a:xfrm>
            <a:off x="4775200" y="1531938"/>
            <a:ext cx="4275138" cy="3757612"/>
          </a:xfrm>
          <a:prstGeom prst="rect">
            <a:avLst/>
          </a:prstGeom>
          <a:noFill/>
          <a:ln w="9525">
            <a:noFill/>
            <a:miter lim="800000"/>
            <a:headEnd/>
            <a:tailEnd/>
          </a:ln>
        </p:spPr>
      </p:pic>
      <p:sp>
        <p:nvSpPr>
          <p:cNvPr id="40963" name="Rectangle 4"/>
          <p:cNvSpPr>
            <a:spLocks noChangeArrowheads="1"/>
          </p:cNvSpPr>
          <p:nvPr/>
        </p:nvSpPr>
        <p:spPr bwMode="auto">
          <a:xfrm>
            <a:off x="120650" y="974725"/>
            <a:ext cx="4129088" cy="277813"/>
          </a:xfrm>
          <a:prstGeom prst="rect">
            <a:avLst/>
          </a:prstGeom>
          <a:noFill/>
          <a:ln w="9525">
            <a:noFill/>
            <a:miter lim="800000"/>
            <a:headEnd/>
            <a:tailEnd/>
          </a:ln>
        </p:spPr>
        <p:txBody>
          <a:bodyPr wrap="none">
            <a:spAutoFit/>
          </a:bodyPr>
          <a:lstStyle/>
          <a:p>
            <a:r>
              <a:rPr lang="fr-FR" baseline="30000">
                <a:latin typeface="Calibri" pitchFamily="34" charset="0"/>
              </a:rPr>
              <a:t>Une structure centralisée ou des relations toujours différentes?</a:t>
            </a:r>
          </a:p>
        </p:txBody>
      </p:sp>
      <p:sp>
        <p:nvSpPr>
          <p:cNvPr id="40964" name="Rectangle 5"/>
          <p:cNvSpPr>
            <a:spLocks noChangeArrowheads="1"/>
          </p:cNvSpPr>
          <p:nvPr/>
        </p:nvSpPr>
        <p:spPr bwMode="auto">
          <a:xfrm>
            <a:off x="155575" y="5589588"/>
            <a:ext cx="4572000" cy="712787"/>
          </a:xfrm>
          <a:prstGeom prst="rect">
            <a:avLst/>
          </a:prstGeom>
          <a:noFill/>
          <a:ln w="9525">
            <a:noFill/>
            <a:miter lim="800000"/>
            <a:headEnd/>
            <a:tailEnd/>
          </a:ln>
        </p:spPr>
        <p:txBody>
          <a:bodyPr>
            <a:spAutoFit/>
          </a:bodyPr>
          <a:lstStyle/>
          <a:p>
            <a:r>
              <a:rPr lang="fr-FR" sz="1100" baseline="30000">
                <a:latin typeface="Calibri" pitchFamily="34" charset="0"/>
              </a:rPr>
              <a:t>1. lineaire </a:t>
            </a:r>
          </a:p>
          <a:p>
            <a:r>
              <a:rPr lang="fr-FR" sz="1100" baseline="30000">
                <a:latin typeface="Calibri" pitchFamily="34" charset="0"/>
              </a:rPr>
              <a:t>2. transversale</a:t>
            </a:r>
          </a:p>
          <a:p>
            <a:r>
              <a:rPr lang="fr-FR" sz="1100" baseline="30000">
                <a:latin typeface="Calibri" pitchFamily="34" charset="0"/>
              </a:rPr>
              <a:t>3. intense</a:t>
            </a:r>
          </a:p>
          <a:p>
            <a:r>
              <a:rPr lang="fr-FR" sz="1100" baseline="30000">
                <a:latin typeface="Calibri" pitchFamily="34" charset="0"/>
              </a:rPr>
              <a:t>4. aléatoire/proximité</a:t>
            </a:r>
          </a:p>
          <a:p>
            <a:r>
              <a:rPr lang="fr-FR" sz="1100" baseline="30000">
                <a:latin typeface="Calibri" pitchFamily="34" charset="0"/>
              </a:rPr>
              <a:t>5. diffus</a:t>
            </a:r>
            <a:endParaRPr lang="nl-BE" sz="1100">
              <a:latin typeface="Calibri" pitchFamily="34" charset="0"/>
            </a:endParaRPr>
          </a:p>
        </p:txBody>
      </p:sp>
      <p:sp>
        <p:nvSpPr>
          <p:cNvPr id="40965" name="Rectangle 6"/>
          <p:cNvSpPr>
            <a:spLocks noChangeArrowheads="1"/>
          </p:cNvSpPr>
          <p:nvPr/>
        </p:nvSpPr>
        <p:spPr bwMode="auto">
          <a:xfrm>
            <a:off x="7213600" y="1928813"/>
            <a:ext cx="261938" cy="276225"/>
          </a:xfrm>
          <a:prstGeom prst="rect">
            <a:avLst/>
          </a:prstGeom>
          <a:noFill/>
          <a:ln w="9525">
            <a:noFill/>
            <a:miter lim="800000"/>
            <a:headEnd/>
            <a:tailEnd/>
          </a:ln>
        </p:spPr>
        <p:txBody>
          <a:bodyPr wrap="none">
            <a:spAutoFit/>
          </a:bodyPr>
          <a:lstStyle/>
          <a:p>
            <a:r>
              <a:rPr lang="fr-FR" baseline="30000">
                <a:latin typeface="Calibri" pitchFamily="34" charset="0"/>
              </a:rPr>
              <a:t>1</a:t>
            </a:r>
          </a:p>
        </p:txBody>
      </p:sp>
      <p:sp>
        <p:nvSpPr>
          <p:cNvPr id="40966" name="Rectangle 7"/>
          <p:cNvSpPr>
            <a:spLocks noChangeArrowheads="1"/>
          </p:cNvSpPr>
          <p:nvPr/>
        </p:nvSpPr>
        <p:spPr bwMode="auto">
          <a:xfrm>
            <a:off x="6794500" y="4311650"/>
            <a:ext cx="263525" cy="277813"/>
          </a:xfrm>
          <a:prstGeom prst="rect">
            <a:avLst/>
          </a:prstGeom>
          <a:noFill/>
          <a:ln w="9525">
            <a:noFill/>
            <a:miter lim="800000"/>
            <a:headEnd/>
            <a:tailEnd/>
          </a:ln>
        </p:spPr>
        <p:txBody>
          <a:bodyPr wrap="none">
            <a:spAutoFit/>
          </a:bodyPr>
          <a:lstStyle/>
          <a:p>
            <a:r>
              <a:rPr lang="fr-FR" baseline="30000">
                <a:latin typeface="Calibri" pitchFamily="34" charset="0"/>
              </a:rPr>
              <a:t>2</a:t>
            </a:r>
          </a:p>
        </p:txBody>
      </p:sp>
      <p:sp>
        <p:nvSpPr>
          <p:cNvPr id="40967" name="Rectangle 9"/>
          <p:cNvSpPr>
            <a:spLocks noChangeArrowheads="1"/>
          </p:cNvSpPr>
          <p:nvPr/>
        </p:nvSpPr>
        <p:spPr bwMode="auto">
          <a:xfrm>
            <a:off x="7388225" y="3057525"/>
            <a:ext cx="263525" cy="276225"/>
          </a:xfrm>
          <a:prstGeom prst="rect">
            <a:avLst/>
          </a:prstGeom>
          <a:noFill/>
          <a:ln w="9525">
            <a:noFill/>
            <a:miter lim="800000"/>
            <a:headEnd/>
            <a:tailEnd/>
          </a:ln>
        </p:spPr>
        <p:txBody>
          <a:bodyPr wrap="none">
            <a:spAutoFit/>
          </a:bodyPr>
          <a:lstStyle/>
          <a:p>
            <a:r>
              <a:rPr lang="fr-FR" baseline="30000">
                <a:latin typeface="Calibri" pitchFamily="34" charset="0"/>
              </a:rPr>
              <a:t>4</a:t>
            </a:r>
          </a:p>
        </p:txBody>
      </p:sp>
      <p:sp>
        <p:nvSpPr>
          <p:cNvPr id="40968" name="Rectangle 10"/>
          <p:cNvSpPr>
            <a:spLocks noChangeArrowheads="1"/>
          </p:cNvSpPr>
          <p:nvPr/>
        </p:nvSpPr>
        <p:spPr bwMode="auto">
          <a:xfrm>
            <a:off x="6440488" y="3822700"/>
            <a:ext cx="263525" cy="276225"/>
          </a:xfrm>
          <a:prstGeom prst="rect">
            <a:avLst/>
          </a:prstGeom>
          <a:noFill/>
          <a:ln w="9525">
            <a:noFill/>
            <a:miter lim="800000"/>
            <a:headEnd/>
            <a:tailEnd/>
          </a:ln>
        </p:spPr>
        <p:txBody>
          <a:bodyPr wrap="none">
            <a:spAutoFit/>
          </a:bodyPr>
          <a:lstStyle/>
          <a:p>
            <a:r>
              <a:rPr lang="fr-FR" baseline="30000">
                <a:latin typeface="Calibri" pitchFamily="34" charset="0"/>
              </a:rPr>
              <a:t>5</a:t>
            </a:r>
          </a:p>
        </p:txBody>
      </p:sp>
      <p:sp>
        <p:nvSpPr>
          <p:cNvPr id="40969" name="Rectangle 11"/>
          <p:cNvSpPr>
            <a:spLocks noChangeArrowheads="1"/>
          </p:cNvSpPr>
          <p:nvPr/>
        </p:nvSpPr>
        <p:spPr bwMode="auto">
          <a:xfrm>
            <a:off x="6430963" y="3257550"/>
            <a:ext cx="263525" cy="277813"/>
          </a:xfrm>
          <a:prstGeom prst="rect">
            <a:avLst/>
          </a:prstGeom>
          <a:noFill/>
          <a:ln w="9525">
            <a:noFill/>
            <a:miter lim="800000"/>
            <a:headEnd/>
            <a:tailEnd/>
          </a:ln>
        </p:spPr>
        <p:txBody>
          <a:bodyPr wrap="none">
            <a:spAutoFit/>
          </a:bodyPr>
          <a:lstStyle/>
          <a:p>
            <a:r>
              <a:rPr lang="fr-FR" baseline="30000">
                <a:latin typeface="Calibri" pitchFamily="34" charset="0"/>
              </a:rPr>
              <a:t>1</a:t>
            </a:r>
          </a:p>
        </p:txBody>
      </p:sp>
      <p:sp>
        <p:nvSpPr>
          <p:cNvPr id="40970" name="Rectangle 12"/>
          <p:cNvSpPr>
            <a:spLocks noChangeArrowheads="1"/>
          </p:cNvSpPr>
          <p:nvPr/>
        </p:nvSpPr>
        <p:spPr bwMode="auto">
          <a:xfrm>
            <a:off x="0" y="6370638"/>
            <a:ext cx="4572000" cy="487362"/>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 Région Nord Pas de Calais - SIGALE ®/ © SIG DREAL Nord Pas-de-Calais/ ©  IGN - BDTopo ®/ Union européenne – SOeS, CORINE Land Cover, 2000/ © Modèle numérique de terrain I2G, source PPIGE, contenu I2G</a:t>
            </a:r>
            <a:endParaRPr lang="nl-BE" sz="1100">
              <a:latin typeface="Calibri"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2" descr="draft_rapport_aml_101002_Page_084.jpg"/>
          <p:cNvPicPr>
            <a:picLocks noChangeAspect="1"/>
          </p:cNvPicPr>
          <p:nvPr/>
        </p:nvPicPr>
        <p:blipFill>
          <a:blip r:embed="rId2" cstate="print"/>
          <a:srcRect l="2657" t="91341" b="209"/>
          <a:stretch>
            <a:fillRect/>
          </a:stretch>
        </p:blipFill>
        <p:spPr bwMode="auto">
          <a:xfrm>
            <a:off x="6964363" y="3054350"/>
            <a:ext cx="1493837" cy="466725"/>
          </a:xfrm>
          <a:prstGeom prst="rect">
            <a:avLst/>
          </a:prstGeom>
          <a:noFill/>
          <a:ln w="9525">
            <a:noFill/>
            <a:miter lim="800000"/>
            <a:headEnd/>
            <a:tailEnd/>
          </a:ln>
        </p:spPr>
      </p:pic>
      <p:pic>
        <p:nvPicPr>
          <p:cNvPr id="41986" name="Picture 4" descr="megacity_2.jpg"/>
          <p:cNvPicPr>
            <a:picLocks noChangeAspect="1"/>
          </p:cNvPicPr>
          <p:nvPr/>
        </p:nvPicPr>
        <p:blipFill>
          <a:blip r:embed="rId3" cstate="print"/>
          <a:srcRect/>
          <a:stretch>
            <a:fillRect/>
          </a:stretch>
        </p:blipFill>
        <p:spPr bwMode="auto">
          <a:xfrm>
            <a:off x="79375" y="1258888"/>
            <a:ext cx="4332288" cy="4332287"/>
          </a:xfrm>
          <a:prstGeom prst="rect">
            <a:avLst/>
          </a:prstGeom>
          <a:noFill/>
          <a:ln w="9525">
            <a:noFill/>
            <a:miter lim="800000"/>
            <a:headEnd/>
            <a:tailEnd/>
          </a:ln>
        </p:spPr>
      </p:pic>
      <p:grpSp>
        <p:nvGrpSpPr>
          <p:cNvPr id="41987" name="Group 9"/>
          <p:cNvGrpSpPr>
            <a:grpSpLocks/>
          </p:cNvGrpSpPr>
          <p:nvPr/>
        </p:nvGrpSpPr>
        <p:grpSpPr bwMode="auto">
          <a:xfrm>
            <a:off x="4710113" y="1277938"/>
            <a:ext cx="2165350" cy="4308475"/>
            <a:chOff x="4516072" y="1278653"/>
            <a:chExt cx="2568104" cy="5111343"/>
          </a:xfrm>
        </p:grpSpPr>
        <p:pic>
          <p:nvPicPr>
            <p:cNvPr id="41996" name="Picture 7" descr="megacity_2.jpg"/>
            <p:cNvPicPr>
              <a:picLocks noChangeAspect="1"/>
            </p:cNvPicPr>
            <p:nvPr/>
          </p:nvPicPr>
          <p:blipFill>
            <a:blip r:embed="rId4" cstate="print"/>
            <a:srcRect/>
            <a:stretch>
              <a:fillRect/>
            </a:stretch>
          </p:blipFill>
          <p:spPr bwMode="auto">
            <a:xfrm>
              <a:off x="4516072" y="1278653"/>
              <a:ext cx="2568104" cy="2555334"/>
            </a:xfrm>
            <a:prstGeom prst="rect">
              <a:avLst/>
            </a:prstGeom>
            <a:noFill/>
            <a:ln w="9525">
              <a:noFill/>
              <a:miter lim="800000"/>
              <a:headEnd/>
              <a:tailEnd/>
            </a:ln>
          </p:spPr>
        </p:pic>
        <p:pic>
          <p:nvPicPr>
            <p:cNvPr id="41997" name="Picture 8" descr="megacity_2.jpg"/>
            <p:cNvPicPr>
              <a:picLocks noChangeAspect="1"/>
            </p:cNvPicPr>
            <p:nvPr/>
          </p:nvPicPr>
          <p:blipFill>
            <a:blip r:embed="rId5" cstate="print"/>
            <a:srcRect/>
            <a:stretch>
              <a:fillRect/>
            </a:stretch>
          </p:blipFill>
          <p:spPr bwMode="auto">
            <a:xfrm>
              <a:off x="4552354" y="3891138"/>
              <a:ext cx="2508848" cy="2498858"/>
            </a:xfrm>
            <a:prstGeom prst="rect">
              <a:avLst/>
            </a:prstGeom>
            <a:noFill/>
            <a:ln w="9525">
              <a:noFill/>
              <a:miter lim="800000"/>
              <a:headEnd/>
              <a:tailEnd/>
            </a:ln>
          </p:spPr>
        </p:pic>
      </p:grpSp>
      <p:sp>
        <p:nvSpPr>
          <p:cNvPr id="41988" name="Rectangle 5"/>
          <p:cNvSpPr>
            <a:spLocks noChangeArrowheads="1"/>
          </p:cNvSpPr>
          <p:nvPr/>
        </p:nvSpPr>
        <p:spPr bwMode="auto">
          <a:xfrm>
            <a:off x="122238" y="1023938"/>
            <a:ext cx="831850" cy="236537"/>
          </a:xfrm>
          <a:prstGeom prst="rect">
            <a:avLst/>
          </a:prstGeom>
          <a:noFill/>
          <a:ln w="9525">
            <a:noFill/>
            <a:miter lim="800000"/>
            <a:headEnd/>
            <a:tailEnd/>
          </a:ln>
        </p:spPr>
        <p:txBody>
          <a:bodyPr wrap="none">
            <a:spAutoFit/>
          </a:bodyPr>
          <a:lstStyle/>
          <a:p>
            <a:r>
              <a:rPr lang="fr-FR" sz="1400" baseline="30000">
                <a:latin typeface="Calibri" pitchFamily="34" charset="0"/>
              </a:rPr>
              <a:t>La ville dense</a:t>
            </a:r>
          </a:p>
        </p:txBody>
      </p:sp>
      <p:sp>
        <p:nvSpPr>
          <p:cNvPr id="41989" name="Rectangle 6"/>
          <p:cNvSpPr>
            <a:spLocks noChangeArrowheads="1"/>
          </p:cNvSpPr>
          <p:nvPr/>
        </p:nvSpPr>
        <p:spPr bwMode="auto">
          <a:xfrm>
            <a:off x="6902450" y="1266825"/>
            <a:ext cx="1554163" cy="236538"/>
          </a:xfrm>
          <a:prstGeom prst="rect">
            <a:avLst/>
          </a:prstGeom>
          <a:noFill/>
          <a:ln w="9525">
            <a:noFill/>
            <a:miter lim="800000"/>
            <a:headEnd/>
            <a:tailEnd/>
          </a:ln>
        </p:spPr>
        <p:txBody>
          <a:bodyPr wrap="none">
            <a:spAutoFit/>
          </a:bodyPr>
          <a:lstStyle/>
          <a:p>
            <a:r>
              <a:rPr lang="fr-FR" sz="1400" baseline="30000">
                <a:latin typeface="Calibri" pitchFamily="34" charset="0"/>
              </a:rPr>
              <a:t>Les espaces verts et de loisir</a:t>
            </a:r>
          </a:p>
        </p:txBody>
      </p:sp>
      <p:sp>
        <p:nvSpPr>
          <p:cNvPr id="41990" name="Rectangle 10"/>
          <p:cNvSpPr>
            <a:spLocks noChangeArrowheads="1"/>
          </p:cNvSpPr>
          <p:nvPr/>
        </p:nvSpPr>
        <p:spPr bwMode="auto">
          <a:xfrm>
            <a:off x="6859588" y="3484563"/>
            <a:ext cx="2157412" cy="236537"/>
          </a:xfrm>
          <a:prstGeom prst="rect">
            <a:avLst/>
          </a:prstGeom>
          <a:noFill/>
          <a:ln w="9525">
            <a:noFill/>
            <a:miter lim="800000"/>
            <a:headEnd/>
            <a:tailEnd/>
          </a:ln>
        </p:spPr>
        <p:txBody>
          <a:bodyPr>
            <a:spAutoFit/>
          </a:bodyPr>
          <a:lstStyle/>
          <a:p>
            <a:r>
              <a:rPr lang="fr-FR" sz="1400" baseline="30000">
                <a:latin typeface="Calibri" pitchFamily="34" charset="0"/>
              </a:rPr>
              <a:t>Les traces de la ville industrielle</a:t>
            </a:r>
          </a:p>
        </p:txBody>
      </p:sp>
      <p:sp>
        <p:nvSpPr>
          <p:cNvPr id="41991" name="Rectangle 19"/>
          <p:cNvSpPr>
            <a:spLocks noChangeArrowheads="1"/>
          </p:cNvSpPr>
          <p:nvPr/>
        </p:nvSpPr>
        <p:spPr bwMode="auto">
          <a:xfrm>
            <a:off x="7940675" y="349250"/>
            <a:ext cx="944563" cy="257175"/>
          </a:xfrm>
          <a:prstGeom prst="rect">
            <a:avLst/>
          </a:prstGeom>
          <a:noFill/>
          <a:ln w="9525">
            <a:noFill/>
            <a:miter lim="800000"/>
            <a:headEnd/>
            <a:tailEnd/>
          </a:ln>
        </p:spPr>
        <p:txBody>
          <a:bodyPr wrap="none">
            <a:spAutoFit/>
          </a:bodyPr>
          <a:lstStyle/>
          <a:p>
            <a:r>
              <a:rPr lang="fr-FR" sz="1600" b="1" baseline="30000">
                <a:solidFill>
                  <a:srgbClr val="C00000"/>
                </a:solidFill>
                <a:latin typeface="Calibri" pitchFamily="34" charset="0"/>
              </a:rPr>
              <a:t>La ville dense</a:t>
            </a:r>
          </a:p>
        </p:txBody>
      </p:sp>
      <p:pic>
        <p:nvPicPr>
          <p:cNvPr id="41992" name="Picture 11" descr="draft_rapport_aml_101002_Page_084.jpg"/>
          <p:cNvPicPr>
            <a:picLocks noChangeAspect="1"/>
          </p:cNvPicPr>
          <p:nvPr/>
        </p:nvPicPr>
        <p:blipFill>
          <a:blip r:embed="rId2" cstate="print"/>
          <a:srcRect l="3081" t="1500" b="91458"/>
          <a:stretch>
            <a:fillRect/>
          </a:stretch>
        </p:blipFill>
        <p:spPr bwMode="auto">
          <a:xfrm>
            <a:off x="174625" y="5526088"/>
            <a:ext cx="1487488" cy="388937"/>
          </a:xfrm>
          <a:prstGeom prst="rect">
            <a:avLst/>
          </a:prstGeom>
          <a:noFill/>
          <a:ln w="9525">
            <a:noFill/>
            <a:miter lim="800000"/>
            <a:headEnd/>
            <a:tailEnd/>
          </a:ln>
        </p:spPr>
      </p:pic>
      <p:pic>
        <p:nvPicPr>
          <p:cNvPr id="41993" name="Picture 13" descr="draft_rapport_aml_101002_Page_085.jpg"/>
          <p:cNvPicPr>
            <a:picLocks noChangeAspect="1"/>
          </p:cNvPicPr>
          <p:nvPr/>
        </p:nvPicPr>
        <p:blipFill>
          <a:blip r:embed="rId6" cstate="print"/>
          <a:srcRect l="2518" t="13857" b="218"/>
          <a:stretch>
            <a:fillRect/>
          </a:stretch>
        </p:blipFill>
        <p:spPr bwMode="auto">
          <a:xfrm>
            <a:off x="6886575" y="5175250"/>
            <a:ext cx="1577975" cy="612775"/>
          </a:xfrm>
          <a:prstGeom prst="rect">
            <a:avLst/>
          </a:prstGeom>
          <a:noFill/>
          <a:ln w="9525">
            <a:noFill/>
            <a:miter lim="800000"/>
            <a:headEnd/>
            <a:tailEnd/>
          </a:ln>
        </p:spPr>
      </p:pic>
      <p:sp>
        <p:nvSpPr>
          <p:cNvPr id="41994" name="Rectangle 14"/>
          <p:cNvSpPr>
            <a:spLocks noChangeArrowheads="1"/>
          </p:cNvSpPr>
          <p:nvPr/>
        </p:nvSpPr>
        <p:spPr bwMode="auto">
          <a:xfrm>
            <a:off x="0" y="6370638"/>
            <a:ext cx="4572000" cy="487362"/>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 Région Nord Pas de Calais - SIGALE ®/ © SIG DREAL Nord Pas-de-Calais/ Union européenne – SOeS, CORINE Land Cover, 2000</a:t>
            </a:r>
            <a:endParaRPr lang="nl-BE" sz="1100">
              <a:latin typeface="Calibri" pitchFamily="34" charset="0"/>
            </a:endParaRPr>
          </a:p>
        </p:txBody>
      </p:sp>
      <p:sp>
        <p:nvSpPr>
          <p:cNvPr id="41995" name="Rectangle 15"/>
          <p:cNvSpPr>
            <a:spLocks noChangeArrowheads="1"/>
          </p:cNvSpPr>
          <p:nvPr/>
        </p:nvSpPr>
        <p:spPr bwMode="auto">
          <a:xfrm>
            <a:off x="4621213" y="6370638"/>
            <a:ext cx="4572000" cy="487362"/>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Union européenne – SOeS, CORINE Land Cover, 2000/ © Région Nord Pas de Calais -SIGALE ®</a:t>
            </a:r>
          </a:p>
          <a:p>
            <a:r>
              <a:rPr lang="fr-FR" sz="1100" baseline="30000">
                <a:latin typeface="Calibri" pitchFamily="34" charset="0"/>
              </a:rPr>
              <a:t>© IGN - BDTopo ®</a:t>
            </a:r>
            <a:endParaRPr lang="nl-BE" sz="1100">
              <a:latin typeface="Calibri"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3441700" y="3189288"/>
            <a:ext cx="5702300" cy="2654300"/>
          </a:xfrm>
          <a:prstGeom prst="rect">
            <a:avLst/>
          </a:prstGeom>
          <a:noFill/>
          <a:ln w="9525">
            <a:noFill/>
            <a:miter lim="800000"/>
            <a:headEnd/>
            <a:tailEnd/>
          </a:ln>
        </p:spPr>
        <p:txBody>
          <a:bodyPr>
            <a:spAutoFit/>
          </a:bodyPr>
          <a:lstStyle/>
          <a:p>
            <a:pPr algn="r" fontAlgn="auto">
              <a:spcBef>
                <a:spcPts val="0"/>
              </a:spcBef>
              <a:spcAft>
                <a:spcPts val="0"/>
              </a:spcAft>
              <a:defRPr/>
            </a:pPr>
            <a:r>
              <a:rPr lang="fr-BE" sz="1600" b="1" dirty="0">
                <a:latin typeface="+mn-lt"/>
              </a:rPr>
              <a:t>QUESTIONS DE MÉTHODOLOGIE </a:t>
            </a:r>
            <a:r>
              <a:rPr lang="fr-BE" sz="1600" b="1" dirty="0">
                <a:solidFill>
                  <a:srgbClr val="C00000"/>
                </a:solidFill>
                <a:latin typeface="+mn-lt"/>
              </a:rPr>
              <a:t>1</a:t>
            </a:r>
          </a:p>
          <a:p>
            <a:pPr algn="r" fontAlgn="auto">
              <a:spcBef>
                <a:spcPts val="0"/>
              </a:spcBef>
              <a:spcAft>
                <a:spcPts val="0"/>
              </a:spcAft>
              <a:defRPr/>
            </a:pPr>
            <a:endParaRPr lang="fr-BE" sz="1050" b="1" dirty="0">
              <a:latin typeface="+mn-lt"/>
            </a:endParaRPr>
          </a:p>
          <a:p>
            <a:pPr algn="r" fontAlgn="auto">
              <a:spcBef>
                <a:spcPts val="0"/>
              </a:spcBef>
              <a:spcAft>
                <a:spcPts val="0"/>
              </a:spcAft>
              <a:defRPr/>
            </a:pPr>
            <a:r>
              <a:rPr lang="fr-FR" sz="800" dirty="0">
                <a:latin typeface="+mn-lt"/>
              </a:rPr>
              <a:t> </a:t>
            </a:r>
            <a:r>
              <a:rPr lang="fr-FR" sz="1000" dirty="0">
                <a:latin typeface="+mn-lt"/>
              </a:rPr>
              <a:t> La méthode de construction de l’état des lieux, le partage d’informations</a:t>
            </a:r>
            <a:endParaRPr lang="nl-BE" sz="1000" dirty="0">
              <a:latin typeface="+mn-lt"/>
            </a:endParaRPr>
          </a:p>
          <a:p>
            <a:pPr algn="r" fontAlgn="auto">
              <a:spcBef>
                <a:spcPts val="0"/>
              </a:spcBef>
              <a:spcAft>
                <a:spcPts val="0"/>
              </a:spcAft>
              <a:defRPr/>
            </a:pPr>
            <a:r>
              <a:rPr lang="fr-FR" sz="1000" dirty="0">
                <a:latin typeface="+mn-lt"/>
              </a:rPr>
              <a:t> </a:t>
            </a:r>
            <a:endParaRPr lang="nl-BE" sz="1000" dirty="0">
              <a:latin typeface="+mn-lt"/>
            </a:endParaRPr>
          </a:p>
          <a:p>
            <a:pPr algn="r" fontAlgn="auto">
              <a:spcBef>
                <a:spcPts val="0"/>
              </a:spcBef>
              <a:spcAft>
                <a:spcPts val="0"/>
              </a:spcAft>
              <a:defRPr/>
            </a:pPr>
            <a:r>
              <a:rPr lang="fr-FR" sz="1000" dirty="0">
                <a:latin typeface="+mn-lt"/>
              </a:rPr>
              <a:t>        Métropole ou réseau de villes? </a:t>
            </a:r>
            <a:endParaRPr lang="nl-BE" sz="1000" dirty="0">
              <a:latin typeface="+mn-lt"/>
            </a:endParaRPr>
          </a:p>
          <a:p>
            <a:pPr algn="r" fontAlgn="auto">
              <a:spcBef>
                <a:spcPts val="0"/>
              </a:spcBef>
              <a:spcAft>
                <a:spcPts val="0"/>
              </a:spcAft>
              <a:defRPr/>
            </a:pPr>
            <a:r>
              <a:rPr lang="fr-FR" sz="1000" dirty="0">
                <a:latin typeface="+mn-lt"/>
              </a:rPr>
              <a:t> </a:t>
            </a:r>
            <a:endParaRPr lang="nl-BE" sz="1000" dirty="0">
              <a:latin typeface="+mn-lt"/>
            </a:endParaRPr>
          </a:p>
          <a:p>
            <a:pPr algn="r" fontAlgn="auto">
              <a:spcBef>
                <a:spcPts val="0"/>
              </a:spcBef>
              <a:spcAft>
                <a:spcPts val="0"/>
              </a:spcAft>
              <a:defRPr/>
            </a:pPr>
            <a:r>
              <a:rPr lang="fr-FR" sz="1000" dirty="0">
                <a:latin typeface="+mn-lt"/>
              </a:rPr>
              <a:t>        Les perspectives démographiques sociales et économiques</a:t>
            </a:r>
            <a:endParaRPr lang="nl-BE" sz="1000" dirty="0">
              <a:latin typeface="+mn-lt"/>
            </a:endParaRPr>
          </a:p>
          <a:p>
            <a:pPr algn="r" fontAlgn="auto">
              <a:spcBef>
                <a:spcPts val="0"/>
              </a:spcBef>
              <a:spcAft>
                <a:spcPts val="0"/>
              </a:spcAft>
              <a:defRPr/>
            </a:pPr>
            <a:r>
              <a:rPr lang="fr-FR" sz="1000" dirty="0">
                <a:latin typeface="+mn-lt"/>
              </a:rPr>
              <a:t> </a:t>
            </a:r>
            <a:endParaRPr lang="nl-BE" sz="1000" dirty="0">
              <a:latin typeface="+mn-lt"/>
            </a:endParaRPr>
          </a:p>
          <a:p>
            <a:pPr algn="r" fontAlgn="auto">
              <a:spcBef>
                <a:spcPts val="0"/>
              </a:spcBef>
              <a:spcAft>
                <a:spcPts val="0"/>
              </a:spcAft>
              <a:defRPr/>
            </a:pPr>
            <a:r>
              <a:rPr lang="fr-FR" sz="1000" dirty="0">
                <a:latin typeface="+mn-lt"/>
              </a:rPr>
              <a:t>        Formes de Métropole</a:t>
            </a:r>
            <a:endParaRPr lang="nl-BE" sz="1000" dirty="0">
              <a:latin typeface="+mn-lt"/>
            </a:endParaRPr>
          </a:p>
          <a:p>
            <a:pPr algn="r" fontAlgn="auto">
              <a:spcBef>
                <a:spcPts val="0"/>
              </a:spcBef>
              <a:spcAft>
                <a:spcPts val="0"/>
              </a:spcAft>
              <a:defRPr/>
            </a:pPr>
            <a:r>
              <a:rPr lang="fr-FR" sz="1000" dirty="0">
                <a:latin typeface="+mn-lt"/>
              </a:rPr>
              <a:t> </a:t>
            </a:r>
            <a:endParaRPr lang="nl-BE" sz="1000" dirty="0">
              <a:latin typeface="+mn-lt"/>
            </a:endParaRPr>
          </a:p>
          <a:p>
            <a:pPr algn="r" fontAlgn="auto">
              <a:spcBef>
                <a:spcPts val="0"/>
              </a:spcBef>
              <a:spcAft>
                <a:spcPts val="0"/>
              </a:spcAft>
              <a:defRPr/>
            </a:pPr>
            <a:r>
              <a:rPr lang="fr-FR" sz="1000" dirty="0">
                <a:latin typeface="+mn-lt"/>
              </a:rPr>
              <a:t>        Une structure spatiale fortement articulée au cours de l’histoire longue</a:t>
            </a:r>
            <a:endParaRPr lang="nl-BE" sz="1000" dirty="0">
              <a:latin typeface="+mn-lt"/>
            </a:endParaRPr>
          </a:p>
          <a:p>
            <a:pPr algn="r" fontAlgn="auto">
              <a:spcBef>
                <a:spcPts val="0"/>
              </a:spcBef>
              <a:spcAft>
                <a:spcPts val="0"/>
              </a:spcAft>
              <a:defRPr/>
            </a:pPr>
            <a:r>
              <a:rPr lang="fr-FR" sz="1000" dirty="0">
                <a:latin typeface="+mn-lt"/>
              </a:rPr>
              <a:t> </a:t>
            </a:r>
            <a:endParaRPr lang="nl-BE" sz="1000" dirty="0">
              <a:latin typeface="+mn-lt"/>
            </a:endParaRPr>
          </a:p>
          <a:p>
            <a:pPr algn="r" fontAlgn="auto">
              <a:spcBef>
                <a:spcPts val="0"/>
              </a:spcBef>
              <a:spcAft>
                <a:spcPts val="0"/>
              </a:spcAft>
              <a:defRPr/>
            </a:pPr>
            <a:r>
              <a:rPr lang="fr-FR" sz="1000" dirty="0">
                <a:latin typeface="+mn-lt"/>
              </a:rPr>
              <a:t>        La trame verte et bleue</a:t>
            </a:r>
            <a:endParaRPr lang="nl-BE" sz="1000" dirty="0">
              <a:latin typeface="+mn-lt"/>
            </a:endParaRPr>
          </a:p>
          <a:p>
            <a:pPr algn="r" fontAlgn="auto">
              <a:spcBef>
                <a:spcPts val="0"/>
              </a:spcBef>
              <a:spcAft>
                <a:spcPts val="0"/>
              </a:spcAft>
              <a:defRPr/>
            </a:pPr>
            <a:r>
              <a:rPr lang="fr-FR" sz="1000" dirty="0">
                <a:latin typeface="+mn-lt"/>
              </a:rPr>
              <a:t> </a:t>
            </a:r>
            <a:endParaRPr lang="nl-BE" sz="1000" dirty="0">
              <a:latin typeface="+mn-lt"/>
            </a:endParaRPr>
          </a:p>
          <a:p>
            <a:pPr algn="r" fontAlgn="auto">
              <a:spcBef>
                <a:spcPts val="0"/>
              </a:spcBef>
              <a:spcAft>
                <a:spcPts val="0"/>
              </a:spcAft>
              <a:defRPr/>
            </a:pPr>
            <a:r>
              <a:rPr lang="fr-FR" sz="1000" dirty="0">
                <a:latin typeface="+mn-lt"/>
              </a:rPr>
              <a:t>        La trame urbaine et celle de la mobilité</a:t>
            </a:r>
            <a:endParaRPr lang="nl-BE" sz="1000" dirty="0">
              <a:latin typeface="+mn-lt"/>
            </a:endParaRPr>
          </a:p>
          <a:p>
            <a:pPr algn="r" fontAlgn="auto">
              <a:spcBef>
                <a:spcPts val="0"/>
              </a:spcBef>
              <a:spcAft>
                <a:spcPts val="0"/>
              </a:spcAft>
              <a:defRPr/>
            </a:pPr>
            <a:endParaRPr lang="nl-BE" sz="1000" dirty="0">
              <a:latin typeface="+mn-l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rail_br-01-01.jpg"/>
          <p:cNvPicPr>
            <a:picLocks noChangeAspect="1"/>
          </p:cNvPicPr>
          <p:nvPr/>
        </p:nvPicPr>
        <p:blipFill>
          <a:blip r:embed="rId2" cstate="print"/>
          <a:srcRect/>
          <a:stretch>
            <a:fillRect/>
          </a:stretch>
        </p:blipFill>
        <p:spPr bwMode="auto">
          <a:xfrm>
            <a:off x="2457450" y="1228725"/>
            <a:ext cx="2149475" cy="2149475"/>
          </a:xfrm>
          <a:prstGeom prst="rect">
            <a:avLst/>
          </a:prstGeom>
          <a:noFill/>
          <a:ln w="9525">
            <a:noFill/>
            <a:miter lim="800000"/>
            <a:headEnd/>
            <a:tailEnd/>
          </a:ln>
        </p:spPr>
      </p:pic>
      <p:pic>
        <p:nvPicPr>
          <p:cNvPr id="43010" name="Picture 3" descr="road_ring_br-01-01.jpg"/>
          <p:cNvPicPr>
            <a:picLocks noChangeAspect="1"/>
          </p:cNvPicPr>
          <p:nvPr/>
        </p:nvPicPr>
        <p:blipFill>
          <a:blip r:embed="rId3" cstate="print"/>
          <a:srcRect/>
          <a:stretch>
            <a:fillRect/>
          </a:stretch>
        </p:blipFill>
        <p:spPr bwMode="auto">
          <a:xfrm>
            <a:off x="255588" y="1231900"/>
            <a:ext cx="2146300" cy="2146300"/>
          </a:xfrm>
          <a:prstGeom prst="rect">
            <a:avLst/>
          </a:prstGeom>
          <a:noFill/>
          <a:ln w="9525">
            <a:noFill/>
            <a:miter lim="800000"/>
            <a:headEnd/>
            <a:tailEnd/>
          </a:ln>
        </p:spPr>
      </p:pic>
      <p:pic>
        <p:nvPicPr>
          <p:cNvPr id="43011" name="Picture 4" descr="lille and sourroundings8.jpg"/>
          <p:cNvPicPr>
            <a:picLocks noChangeAspect="1"/>
          </p:cNvPicPr>
          <p:nvPr/>
        </p:nvPicPr>
        <p:blipFill>
          <a:blip r:embed="rId4" cstate="print"/>
          <a:srcRect/>
          <a:stretch>
            <a:fillRect/>
          </a:stretch>
        </p:blipFill>
        <p:spPr bwMode="auto">
          <a:xfrm>
            <a:off x="4652963" y="1228725"/>
            <a:ext cx="2149475" cy="2147888"/>
          </a:xfrm>
          <a:prstGeom prst="rect">
            <a:avLst/>
          </a:prstGeom>
          <a:noFill/>
          <a:ln w="9525">
            <a:noFill/>
            <a:miter lim="800000"/>
            <a:headEnd/>
            <a:tailEnd/>
          </a:ln>
        </p:spPr>
      </p:pic>
      <p:pic>
        <p:nvPicPr>
          <p:cNvPr id="43012" name="Picture 5" descr="rail_br-01-01.jpg"/>
          <p:cNvPicPr>
            <a:picLocks noChangeAspect="1"/>
          </p:cNvPicPr>
          <p:nvPr/>
        </p:nvPicPr>
        <p:blipFill>
          <a:blip r:embed="rId5" cstate="print"/>
          <a:srcRect t="22758" r="47585" b="6895"/>
          <a:stretch>
            <a:fillRect/>
          </a:stretch>
        </p:blipFill>
        <p:spPr bwMode="auto">
          <a:xfrm>
            <a:off x="2460625" y="3497263"/>
            <a:ext cx="2144713" cy="2159000"/>
          </a:xfrm>
          <a:prstGeom prst="rect">
            <a:avLst/>
          </a:prstGeom>
          <a:noFill/>
          <a:ln w="9525">
            <a:noFill/>
            <a:miter lim="800000"/>
            <a:headEnd/>
            <a:tailEnd/>
          </a:ln>
        </p:spPr>
      </p:pic>
      <p:pic>
        <p:nvPicPr>
          <p:cNvPr id="43013" name="Picture 6" descr="road_ring_br-01-01.jpg"/>
          <p:cNvPicPr>
            <a:picLocks noChangeAspect="1"/>
          </p:cNvPicPr>
          <p:nvPr/>
        </p:nvPicPr>
        <p:blipFill>
          <a:blip r:embed="rId6" cstate="print"/>
          <a:srcRect l="23914" r="20651" b="26666"/>
          <a:stretch>
            <a:fillRect/>
          </a:stretch>
        </p:blipFill>
        <p:spPr bwMode="auto">
          <a:xfrm>
            <a:off x="261938" y="3497263"/>
            <a:ext cx="2159000" cy="2141537"/>
          </a:xfrm>
          <a:prstGeom prst="rect">
            <a:avLst/>
          </a:prstGeom>
          <a:noFill/>
          <a:ln w="9525">
            <a:noFill/>
            <a:miter lim="800000"/>
            <a:headEnd/>
            <a:tailEnd/>
          </a:ln>
        </p:spPr>
      </p:pic>
      <p:pic>
        <p:nvPicPr>
          <p:cNvPr id="43014" name="Picture 7" descr="lille and sourroundings8.jpg"/>
          <p:cNvPicPr>
            <a:picLocks noChangeAspect="1"/>
          </p:cNvPicPr>
          <p:nvPr/>
        </p:nvPicPr>
        <p:blipFill>
          <a:blip r:embed="rId7" cstate="print"/>
          <a:srcRect l="28851" r="13446" b="22112"/>
          <a:stretch>
            <a:fillRect/>
          </a:stretch>
        </p:blipFill>
        <p:spPr bwMode="auto">
          <a:xfrm>
            <a:off x="4656138" y="3478213"/>
            <a:ext cx="2151062" cy="2178050"/>
          </a:xfrm>
          <a:prstGeom prst="rect">
            <a:avLst/>
          </a:prstGeom>
          <a:noFill/>
          <a:ln w="9525">
            <a:noFill/>
            <a:miter lim="800000"/>
            <a:headEnd/>
            <a:tailEnd/>
          </a:ln>
        </p:spPr>
      </p:pic>
      <p:sp>
        <p:nvSpPr>
          <p:cNvPr id="43015" name="Rectangle 8"/>
          <p:cNvSpPr>
            <a:spLocks noChangeArrowheads="1"/>
          </p:cNvSpPr>
          <p:nvPr/>
        </p:nvSpPr>
        <p:spPr bwMode="auto">
          <a:xfrm>
            <a:off x="230188" y="995363"/>
            <a:ext cx="1073150" cy="234950"/>
          </a:xfrm>
          <a:prstGeom prst="rect">
            <a:avLst/>
          </a:prstGeom>
          <a:noFill/>
          <a:ln w="9525">
            <a:noFill/>
            <a:miter lim="800000"/>
            <a:headEnd/>
            <a:tailEnd/>
          </a:ln>
        </p:spPr>
        <p:txBody>
          <a:bodyPr wrap="none">
            <a:spAutoFit/>
          </a:bodyPr>
          <a:lstStyle/>
          <a:p>
            <a:r>
              <a:rPr lang="fr-FR" sz="1400" baseline="30000">
                <a:latin typeface="Calibri" pitchFamily="34" charset="0"/>
              </a:rPr>
              <a:t>Les formes du bâti</a:t>
            </a:r>
          </a:p>
        </p:txBody>
      </p:sp>
      <p:sp>
        <p:nvSpPr>
          <p:cNvPr id="43016" name="Rectangle 9"/>
          <p:cNvSpPr>
            <a:spLocks noChangeArrowheads="1"/>
          </p:cNvSpPr>
          <p:nvPr/>
        </p:nvSpPr>
        <p:spPr bwMode="auto">
          <a:xfrm>
            <a:off x="257175" y="5692775"/>
            <a:ext cx="744538" cy="236538"/>
          </a:xfrm>
          <a:prstGeom prst="rect">
            <a:avLst/>
          </a:prstGeom>
          <a:noFill/>
          <a:ln w="9525">
            <a:noFill/>
            <a:miter lim="800000"/>
            <a:headEnd/>
            <a:tailEnd/>
          </a:ln>
        </p:spPr>
        <p:txBody>
          <a:bodyPr wrap="none">
            <a:spAutoFit/>
          </a:bodyPr>
          <a:lstStyle/>
          <a:p>
            <a:r>
              <a:rPr lang="fr-FR" sz="1400" baseline="30000">
                <a:latin typeface="Calibri" pitchFamily="34" charset="0"/>
              </a:rPr>
              <a:t>Centre Ville</a:t>
            </a:r>
          </a:p>
        </p:txBody>
      </p:sp>
      <p:sp>
        <p:nvSpPr>
          <p:cNvPr id="43017" name="Rectangle 10"/>
          <p:cNvSpPr>
            <a:spLocks noChangeArrowheads="1"/>
          </p:cNvSpPr>
          <p:nvPr/>
        </p:nvSpPr>
        <p:spPr bwMode="auto">
          <a:xfrm>
            <a:off x="2454275" y="5713413"/>
            <a:ext cx="822325" cy="234950"/>
          </a:xfrm>
          <a:prstGeom prst="rect">
            <a:avLst/>
          </a:prstGeom>
          <a:noFill/>
          <a:ln w="9525">
            <a:noFill/>
            <a:miter lim="800000"/>
            <a:headEnd/>
            <a:tailEnd/>
          </a:ln>
        </p:spPr>
        <p:txBody>
          <a:bodyPr wrap="none">
            <a:spAutoFit/>
          </a:bodyPr>
          <a:lstStyle/>
          <a:p>
            <a:r>
              <a:rPr lang="fr-FR" sz="1400" baseline="30000">
                <a:latin typeface="Calibri" pitchFamily="34" charset="0"/>
              </a:rPr>
              <a:t>La périphérie</a:t>
            </a:r>
          </a:p>
        </p:txBody>
      </p:sp>
      <p:sp>
        <p:nvSpPr>
          <p:cNvPr id="43018" name="Rectangle 11"/>
          <p:cNvSpPr>
            <a:spLocks noChangeArrowheads="1"/>
          </p:cNvSpPr>
          <p:nvPr/>
        </p:nvSpPr>
        <p:spPr bwMode="auto">
          <a:xfrm>
            <a:off x="4657725" y="5702300"/>
            <a:ext cx="1146175" cy="236538"/>
          </a:xfrm>
          <a:prstGeom prst="rect">
            <a:avLst/>
          </a:prstGeom>
          <a:noFill/>
          <a:ln w="9525">
            <a:noFill/>
            <a:miter lim="800000"/>
            <a:headEnd/>
            <a:tailEnd/>
          </a:ln>
        </p:spPr>
        <p:txBody>
          <a:bodyPr wrap="none">
            <a:spAutoFit/>
          </a:bodyPr>
          <a:lstStyle/>
          <a:p>
            <a:r>
              <a:rPr lang="fr-FR" sz="1400" baseline="30000">
                <a:latin typeface="Calibri" pitchFamily="34" charset="0"/>
              </a:rPr>
              <a:t>Friches Industrielles</a:t>
            </a:r>
          </a:p>
        </p:txBody>
      </p:sp>
      <p:sp>
        <p:nvSpPr>
          <p:cNvPr id="43019" name="Rectangle 12"/>
          <p:cNvSpPr>
            <a:spLocks noChangeArrowheads="1"/>
          </p:cNvSpPr>
          <p:nvPr/>
        </p:nvSpPr>
        <p:spPr bwMode="auto">
          <a:xfrm>
            <a:off x="0" y="6653213"/>
            <a:ext cx="1738313" cy="204787"/>
          </a:xfrm>
          <a:prstGeom prst="rect">
            <a:avLst/>
          </a:prstGeom>
          <a:noFill/>
          <a:ln w="9525">
            <a:noFill/>
            <a:miter lim="800000"/>
            <a:headEnd/>
            <a:tailEnd/>
          </a:ln>
        </p:spPr>
        <p:txBody>
          <a:bodyPr wrap="none">
            <a:spAutoFit/>
          </a:bodyPr>
          <a:lstStyle/>
          <a:p>
            <a:r>
              <a:rPr lang="en-US" sz="1100" baseline="30000">
                <a:latin typeface="Calibri" pitchFamily="34" charset="0"/>
              </a:rPr>
              <a:t>Source: google earth/ panoramio photos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5" descr="megacity_2.jpg"/>
          <p:cNvPicPr>
            <a:picLocks noChangeAspect="1"/>
          </p:cNvPicPr>
          <p:nvPr/>
        </p:nvPicPr>
        <p:blipFill>
          <a:blip r:embed="rId2" cstate="print"/>
          <a:srcRect t="424"/>
          <a:stretch>
            <a:fillRect/>
          </a:stretch>
        </p:blipFill>
        <p:spPr bwMode="auto">
          <a:xfrm>
            <a:off x="252413" y="1303338"/>
            <a:ext cx="4232275" cy="4222750"/>
          </a:xfrm>
          <a:prstGeom prst="rect">
            <a:avLst/>
          </a:prstGeom>
          <a:noFill/>
          <a:ln w="9525">
            <a:noFill/>
            <a:miter lim="800000"/>
            <a:headEnd/>
            <a:tailEnd/>
          </a:ln>
        </p:spPr>
      </p:pic>
      <p:pic>
        <p:nvPicPr>
          <p:cNvPr id="44034" name="Picture 2" descr="megacity_2.jpg"/>
          <p:cNvPicPr>
            <a:picLocks noChangeAspect="1"/>
          </p:cNvPicPr>
          <p:nvPr/>
        </p:nvPicPr>
        <p:blipFill>
          <a:blip r:embed="rId3" cstate="print"/>
          <a:srcRect l="319"/>
          <a:stretch>
            <a:fillRect/>
          </a:stretch>
        </p:blipFill>
        <p:spPr bwMode="auto">
          <a:xfrm>
            <a:off x="4600575" y="1296988"/>
            <a:ext cx="4219575" cy="4217987"/>
          </a:xfrm>
          <a:prstGeom prst="rect">
            <a:avLst/>
          </a:prstGeom>
          <a:noFill/>
          <a:ln w="9525">
            <a:noFill/>
            <a:miter lim="800000"/>
            <a:headEnd/>
            <a:tailEnd/>
          </a:ln>
        </p:spPr>
      </p:pic>
      <p:sp>
        <p:nvSpPr>
          <p:cNvPr id="44035" name="Rectangle 3"/>
          <p:cNvSpPr>
            <a:spLocks noChangeArrowheads="1"/>
          </p:cNvSpPr>
          <p:nvPr/>
        </p:nvSpPr>
        <p:spPr bwMode="auto">
          <a:xfrm>
            <a:off x="228600" y="995363"/>
            <a:ext cx="1544638" cy="234950"/>
          </a:xfrm>
          <a:prstGeom prst="rect">
            <a:avLst/>
          </a:prstGeom>
          <a:noFill/>
          <a:ln w="9525">
            <a:noFill/>
            <a:miter lim="800000"/>
            <a:headEnd/>
            <a:tailEnd/>
          </a:ln>
        </p:spPr>
        <p:txBody>
          <a:bodyPr wrap="none">
            <a:spAutoFit/>
          </a:bodyPr>
          <a:lstStyle/>
          <a:p>
            <a:r>
              <a:rPr lang="fr-FR" sz="1400" baseline="30000">
                <a:latin typeface="Calibri" pitchFamily="34" charset="0"/>
              </a:rPr>
              <a:t>Éléments du paysage minier</a:t>
            </a:r>
          </a:p>
        </p:txBody>
      </p:sp>
      <p:sp>
        <p:nvSpPr>
          <p:cNvPr id="44036" name="Rectangle 4"/>
          <p:cNvSpPr>
            <a:spLocks noChangeArrowheads="1"/>
          </p:cNvSpPr>
          <p:nvPr/>
        </p:nvSpPr>
        <p:spPr bwMode="auto">
          <a:xfrm>
            <a:off x="4595813" y="1014413"/>
            <a:ext cx="987425" cy="236537"/>
          </a:xfrm>
          <a:prstGeom prst="rect">
            <a:avLst/>
          </a:prstGeom>
          <a:noFill/>
          <a:ln w="9525">
            <a:noFill/>
            <a:miter lim="800000"/>
            <a:headEnd/>
            <a:tailEnd/>
          </a:ln>
        </p:spPr>
        <p:txBody>
          <a:bodyPr wrap="none">
            <a:spAutoFit/>
          </a:bodyPr>
          <a:lstStyle/>
          <a:p>
            <a:r>
              <a:rPr lang="fr-FR" sz="1400" baseline="30000">
                <a:latin typeface="Calibri" pitchFamily="34" charset="0"/>
              </a:rPr>
              <a:t>Le réseau urbain</a:t>
            </a:r>
          </a:p>
        </p:txBody>
      </p:sp>
      <p:sp>
        <p:nvSpPr>
          <p:cNvPr id="44037" name="Rectangle 6"/>
          <p:cNvSpPr>
            <a:spLocks noChangeArrowheads="1"/>
          </p:cNvSpPr>
          <p:nvPr/>
        </p:nvSpPr>
        <p:spPr bwMode="auto">
          <a:xfrm>
            <a:off x="7940675" y="349250"/>
            <a:ext cx="1098550" cy="257175"/>
          </a:xfrm>
          <a:prstGeom prst="rect">
            <a:avLst/>
          </a:prstGeom>
          <a:noFill/>
          <a:ln w="9525">
            <a:noFill/>
            <a:miter lim="800000"/>
            <a:headEnd/>
            <a:tailEnd/>
          </a:ln>
        </p:spPr>
        <p:txBody>
          <a:bodyPr wrap="none">
            <a:spAutoFit/>
          </a:bodyPr>
          <a:lstStyle/>
          <a:p>
            <a:r>
              <a:rPr lang="fr-FR" sz="1600" b="1" baseline="30000">
                <a:solidFill>
                  <a:srgbClr val="C00000"/>
                </a:solidFill>
                <a:latin typeface="Calibri" pitchFamily="34" charset="0"/>
              </a:rPr>
              <a:t>Le bassin minier</a:t>
            </a:r>
          </a:p>
        </p:txBody>
      </p:sp>
      <p:pic>
        <p:nvPicPr>
          <p:cNvPr id="44038" name="Picture 7" descr="draft_rapport_aml_101002_Page_086.jpg"/>
          <p:cNvPicPr>
            <a:picLocks noChangeAspect="1"/>
          </p:cNvPicPr>
          <p:nvPr/>
        </p:nvPicPr>
        <p:blipFill>
          <a:blip r:embed="rId4" cstate="print"/>
          <a:srcRect l="4353" t="1984" b="94302"/>
          <a:stretch>
            <a:fillRect/>
          </a:stretch>
        </p:blipFill>
        <p:spPr bwMode="auto">
          <a:xfrm>
            <a:off x="273050" y="5651500"/>
            <a:ext cx="896938" cy="204788"/>
          </a:xfrm>
          <a:prstGeom prst="rect">
            <a:avLst/>
          </a:prstGeom>
          <a:noFill/>
          <a:ln w="9525">
            <a:noFill/>
            <a:miter lim="800000"/>
            <a:headEnd/>
            <a:tailEnd/>
          </a:ln>
        </p:spPr>
      </p:pic>
      <p:pic>
        <p:nvPicPr>
          <p:cNvPr id="44039" name="Picture 8" descr="draft_rapport_aml_101002_Page_086.jpg"/>
          <p:cNvPicPr>
            <a:picLocks noChangeAspect="1"/>
          </p:cNvPicPr>
          <p:nvPr/>
        </p:nvPicPr>
        <p:blipFill>
          <a:blip r:embed="rId5" cstate="print"/>
          <a:srcRect l="4700" t="94006" b="333"/>
          <a:stretch>
            <a:fillRect/>
          </a:stretch>
        </p:blipFill>
        <p:spPr bwMode="auto">
          <a:xfrm>
            <a:off x="4737100" y="5613400"/>
            <a:ext cx="893763" cy="311150"/>
          </a:xfrm>
          <a:prstGeom prst="rect">
            <a:avLst/>
          </a:prstGeom>
          <a:noFill/>
          <a:ln w="9525">
            <a:noFill/>
            <a:miter lim="800000"/>
            <a:headEnd/>
            <a:tailEnd/>
          </a:ln>
        </p:spPr>
      </p:pic>
      <p:sp>
        <p:nvSpPr>
          <p:cNvPr id="44040" name="Rectangle 9"/>
          <p:cNvSpPr>
            <a:spLocks noChangeArrowheads="1"/>
          </p:cNvSpPr>
          <p:nvPr/>
        </p:nvSpPr>
        <p:spPr bwMode="auto">
          <a:xfrm>
            <a:off x="0" y="6370638"/>
            <a:ext cx="4572000" cy="487362"/>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 Région Nord Pas de Calais - SIGALE ®/ © SIG DREAL Nord Pas-de-Calais/ Union européenne – SOeS, CORINE Land Cover, 2000</a:t>
            </a:r>
            <a:endParaRPr lang="nl-BE" sz="1100">
              <a:latin typeface="Calibri" pitchFamily="34" charset="0"/>
            </a:endParaRPr>
          </a:p>
        </p:txBody>
      </p:sp>
      <p:sp>
        <p:nvSpPr>
          <p:cNvPr id="44041" name="Rectangle 10"/>
          <p:cNvSpPr>
            <a:spLocks noChangeArrowheads="1"/>
          </p:cNvSpPr>
          <p:nvPr/>
        </p:nvSpPr>
        <p:spPr bwMode="auto">
          <a:xfrm>
            <a:off x="4572000" y="6483350"/>
            <a:ext cx="4572000" cy="374650"/>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 Région Nord Pas de Calais - SIGALE ®/ © SIG DREAL Nord Pas-de-Calais</a:t>
            </a:r>
            <a:endParaRPr lang="nl-BE" sz="1100">
              <a:latin typeface="Calibri"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4" descr="megacity_2.jpg"/>
          <p:cNvPicPr>
            <a:picLocks noChangeAspect="1"/>
          </p:cNvPicPr>
          <p:nvPr/>
        </p:nvPicPr>
        <p:blipFill>
          <a:blip r:embed="rId2" cstate="print"/>
          <a:srcRect t="125"/>
          <a:stretch>
            <a:fillRect/>
          </a:stretch>
        </p:blipFill>
        <p:spPr bwMode="auto">
          <a:xfrm>
            <a:off x="146050" y="1284288"/>
            <a:ext cx="4318000" cy="4305300"/>
          </a:xfrm>
          <a:prstGeom prst="rect">
            <a:avLst/>
          </a:prstGeom>
          <a:noFill/>
          <a:ln w="9525">
            <a:noFill/>
            <a:miter lim="800000"/>
            <a:headEnd/>
            <a:tailEnd/>
          </a:ln>
        </p:spPr>
      </p:pic>
      <p:sp>
        <p:nvSpPr>
          <p:cNvPr id="45058" name="Rectangle 3"/>
          <p:cNvSpPr>
            <a:spLocks noChangeArrowheads="1"/>
          </p:cNvSpPr>
          <p:nvPr/>
        </p:nvSpPr>
        <p:spPr bwMode="auto">
          <a:xfrm>
            <a:off x="4575175" y="1285875"/>
            <a:ext cx="820738" cy="236538"/>
          </a:xfrm>
          <a:prstGeom prst="rect">
            <a:avLst/>
          </a:prstGeom>
          <a:noFill/>
          <a:ln w="9525">
            <a:noFill/>
            <a:miter lim="800000"/>
            <a:headEnd/>
            <a:tailEnd/>
          </a:ln>
        </p:spPr>
        <p:txBody>
          <a:bodyPr wrap="none">
            <a:spAutoFit/>
          </a:bodyPr>
          <a:lstStyle/>
          <a:p>
            <a:r>
              <a:rPr lang="fr-FR" sz="1400" baseline="30000">
                <a:latin typeface="Calibri" pitchFamily="34" charset="0"/>
              </a:rPr>
              <a:t>Valenciennes</a:t>
            </a:r>
          </a:p>
        </p:txBody>
      </p:sp>
      <p:pic>
        <p:nvPicPr>
          <p:cNvPr id="45059" name="Picture 5" descr="draft_rapport_aml_101002_Page_087.jpg"/>
          <p:cNvPicPr>
            <a:picLocks noChangeAspect="1"/>
          </p:cNvPicPr>
          <p:nvPr/>
        </p:nvPicPr>
        <p:blipFill>
          <a:blip r:embed="rId3" cstate="print"/>
          <a:srcRect l="1909" t="6783" b="12100"/>
          <a:stretch>
            <a:fillRect/>
          </a:stretch>
        </p:blipFill>
        <p:spPr bwMode="auto">
          <a:xfrm>
            <a:off x="4591050" y="5048250"/>
            <a:ext cx="1092200" cy="593725"/>
          </a:xfrm>
          <a:prstGeom prst="rect">
            <a:avLst/>
          </a:prstGeom>
          <a:noFill/>
          <a:ln w="9525">
            <a:noFill/>
            <a:miter lim="800000"/>
            <a:headEnd/>
            <a:tailEnd/>
          </a:ln>
        </p:spPr>
      </p:pic>
      <p:sp>
        <p:nvSpPr>
          <p:cNvPr id="45060" name="Rectangle 6"/>
          <p:cNvSpPr>
            <a:spLocks noChangeArrowheads="1"/>
          </p:cNvSpPr>
          <p:nvPr/>
        </p:nvSpPr>
        <p:spPr bwMode="auto">
          <a:xfrm>
            <a:off x="0" y="6483350"/>
            <a:ext cx="4572000" cy="374650"/>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Union européenne – SOeS, CORINE Land Cover, 2000</a:t>
            </a:r>
            <a:endParaRPr lang="nl-BE" sz="1100">
              <a:latin typeface="Calibri"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rail_br-01-01.jpg"/>
          <p:cNvPicPr>
            <a:picLocks noChangeAspect="1"/>
          </p:cNvPicPr>
          <p:nvPr/>
        </p:nvPicPr>
        <p:blipFill>
          <a:blip r:embed="rId2" cstate="print"/>
          <a:srcRect/>
          <a:stretch>
            <a:fillRect/>
          </a:stretch>
        </p:blipFill>
        <p:spPr bwMode="auto">
          <a:xfrm>
            <a:off x="2457450" y="1228725"/>
            <a:ext cx="2149475" cy="2149475"/>
          </a:xfrm>
          <a:prstGeom prst="rect">
            <a:avLst/>
          </a:prstGeom>
          <a:noFill/>
          <a:ln w="9525">
            <a:noFill/>
            <a:miter lim="800000"/>
            <a:headEnd/>
            <a:tailEnd/>
          </a:ln>
        </p:spPr>
      </p:pic>
      <p:pic>
        <p:nvPicPr>
          <p:cNvPr id="46082" name="Picture 3" descr="road_ring_br-01-01.jpg"/>
          <p:cNvPicPr>
            <a:picLocks noChangeAspect="1"/>
          </p:cNvPicPr>
          <p:nvPr/>
        </p:nvPicPr>
        <p:blipFill>
          <a:blip r:embed="rId3" cstate="print"/>
          <a:srcRect/>
          <a:stretch>
            <a:fillRect/>
          </a:stretch>
        </p:blipFill>
        <p:spPr bwMode="auto">
          <a:xfrm>
            <a:off x="255588" y="1231900"/>
            <a:ext cx="2146300" cy="2146300"/>
          </a:xfrm>
          <a:prstGeom prst="rect">
            <a:avLst/>
          </a:prstGeom>
          <a:noFill/>
          <a:ln w="9525">
            <a:noFill/>
            <a:miter lim="800000"/>
            <a:headEnd/>
            <a:tailEnd/>
          </a:ln>
        </p:spPr>
      </p:pic>
      <p:pic>
        <p:nvPicPr>
          <p:cNvPr id="46083" name="Picture 4" descr="lille and sourroundings8.jpg"/>
          <p:cNvPicPr>
            <a:picLocks noChangeAspect="1"/>
          </p:cNvPicPr>
          <p:nvPr/>
        </p:nvPicPr>
        <p:blipFill>
          <a:blip r:embed="rId4" cstate="print"/>
          <a:srcRect/>
          <a:stretch>
            <a:fillRect/>
          </a:stretch>
        </p:blipFill>
        <p:spPr bwMode="auto">
          <a:xfrm>
            <a:off x="4652963" y="1228725"/>
            <a:ext cx="2149475" cy="2147888"/>
          </a:xfrm>
          <a:prstGeom prst="rect">
            <a:avLst/>
          </a:prstGeom>
          <a:noFill/>
          <a:ln w="9525">
            <a:noFill/>
            <a:miter lim="800000"/>
            <a:headEnd/>
            <a:tailEnd/>
          </a:ln>
        </p:spPr>
      </p:pic>
      <p:pic>
        <p:nvPicPr>
          <p:cNvPr id="46084" name="Picture 5" descr="rail_br-01-01.jpg"/>
          <p:cNvPicPr>
            <a:picLocks noChangeAspect="1"/>
          </p:cNvPicPr>
          <p:nvPr/>
        </p:nvPicPr>
        <p:blipFill>
          <a:blip r:embed="rId5" cstate="print"/>
          <a:srcRect t="6630" r="56195" b="35042"/>
          <a:stretch>
            <a:fillRect/>
          </a:stretch>
        </p:blipFill>
        <p:spPr bwMode="auto">
          <a:xfrm>
            <a:off x="2460625" y="3497263"/>
            <a:ext cx="2144713" cy="2141537"/>
          </a:xfrm>
          <a:prstGeom prst="rect">
            <a:avLst/>
          </a:prstGeom>
          <a:noFill/>
          <a:ln w="9525">
            <a:noFill/>
            <a:miter lim="800000"/>
            <a:headEnd/>
            <a:tailEnd/>
          </a:ln>
        </p:spPr>
      </p:pic>
      <p:pic>
        <p:nvPicPr>
          <p:cNvPr id="46085" name="Picture 6" descr="road_ring_br-01-01.jpg"/>
          <p:cNvPicPr>
            <a:picLocks noChangeAspect="1"/>
          </p:cNvPicPr>
          <p:nvPr/>
        </p:nvPicPr>
        <p:blipFill>
          <a:blip r:embed="rId6" cstate="print"/>
          <a:srcRect l="21144" t="122" r="31088" b="36438"/>
          <a:stretch>
            <a:fillRect/>
          </a:stretch>
        </p:blipFill>
        <p:spPr bwMode="auto">
          <a:xfrm>
            <a:off x="261938" y="3497263"/>
            <a:ext cx="2133600" cy="2124075"/>
          </a:xfrm>
          <a:prstGeom prst="rect">
            <a:avLst/>
          </a:prstGeom>
          <a:noFill/>
          <a:ln w="9525">
            <a:noFill/>
            <a:miter lim="800000"/>
            <a:headEnd/>
            <a:tailEnd/>
          </a:ln>
        </p:spPr>
      </p:pic>
      <p:pic>
        <p:nvPicPr>
          <p:cNvPr id="46086" name="Picture 7" descr="lille and sourroundings8.jpg"/>
          <p:cNvPicPr>
            <a:picLocks noChangeAspect="1"/>
          </p:cNvPicPr>
          <p:nvPr/>
        </p:nvPicPr>
        <p:blipFill>
          <a:blip r:embed="rId7" cstate="print"/>
          <a:srcRect l="30605" r="28593" b="45644"/>
          <a:stretch>
            <a:fillRect/>
          </a:stretch>
        </p:blipFill>
        <p:spPr bwMode="auto">
          <a:xfrm>
            <a:off x="4665663" y="3490913"/>
            <a:ext cx="2149475" cy="2147887"/>
          </a:xfrm>
          <a:prstGeom prst="rect">
            <a:avLst/>
          </a:prstGeom>
          <a:noFill/>
          <a:ln w="9525">
            <a:noFill/>
            <a:miter lim="800000"/>
            <a:headEnd/>
            <a:tailEnd/>
          </a:ln>
        </p:spPr>
      </p:pic>
      <p:sp>
        <p:nvSpPr>
          <p:cNvPr id="46087" name="Rectangle 8"/>
          <p:cNvSpPr>
            <a:spLocks noChangeArrowheads="1"/>
          </p:cNvSpPr>
          <p:nvPr/>
        </p:nvSpPr>
        <p:spPr bwMode="auto">
          <a:xfrm>
            <a:off x="230188" y="995363"/>
            <a:ext cx="1073150" cy="234950"/>
          </a:xfrm>
          <a:prstGeom prst="rect">
            <a:avLst/>
          </a:prstGeom>
          <a:noFill/>
          <a:ln w="9525">
            <a:noFill/>
            <a:miter lim="800000"/>
            <a:headEnd/>
            <a:tailEnd/>
          </a:ln>
        </p:spPr>
        <p:txBody>
          <a:bodyPr wrap="none">
            <a:spAutoFit/>
          </a:bodyPr>
          <a:lstStyle/>
          <a:p>
            <a:r>
              <a:rPr lang="fr-FR" sz="1400" baseline="30000">
                <a:latin typeface="Calibri" pitchFamily="34" charset="0"/>
              </a:rPr>
              <a:t>Les formes du bâti</a:t>
            </a:r>
          </a:p>
        </p:txBody>
      </p:sp>
      <p:sp>
        <p:nvSpPr>
          <p:cNvPr id="46088" name="Rectangle 9"/>
          <p:cNvSpPr>
            <a:spLocks noChangeArrowheads="1"/>
          </p:cNvSpPr>
          <p:nvPr/>
        </p:nvSpPr>
        <p:spPr bwMode="auto">
          <a:xfrm>
            <a:off x="257175" y="5654675"/>
            <a:ext cx="744538" cy="234950"/>
          </a:xfrm>
          <a:prstGeom prst="rect">
            <a:avLst/>
          </a:prstGeom>
          <a:noFill/>
          <a:ln w="9525">
            <a:noFill/>
            <a:miter lim="800000"/>
            <a:headEnd/>
            <a:tailEnd/>
          </a:ln>
        </p:spPr>
        <p:txBody>
          <a:bodyPr wrap="none">
            <a:spAutoFit/>
          </a:bodyPr>
          <a:lstStyle/>
          <a:p>
            <a:r>
              <a:rPr lang="fr-FR" sz="1400" baseline="30000">
                <a:latin typeface="Calibri" pitchFamily="34" charset="0"/>
              </a:rPr>
              <a:t>Centre Ville</a:t>
            </a:r>
          </a:p>
        </p:txBody>
      </p:sp>
      <p:sp>
        <p:nvSpPr>
          <p:cNvPr id="46089" name="Rectangle 10"/>
          <p:cNvSpPr>
            <a:spLocks noChangeArrowheads="1"/>
          </p:cNvSpPr>
          <p:nvPr/>
        </p:nvSpPr>
        <p:spPr bwMode="auto">
          <a:xfrm>
            <a:off x="2463800" y="5673725"/>
            <a:ext cx="866775" cy="236538"/>
          </a:xfrm>
          <a:prstGeom prst="rect">
            <a:avLst/>
          </a:prstGeom>
          <a:noFill/>
          <a:ln w="9525">
            <a:noFill/>
            <a:miter lim="800000"/>
            <a:headEnd/>
            <a:tailEnd/>
          </a:ln>
        </p:spPr>
        <p:txBody>
          <a:bodyPr wrap="none">
            <a:spAutoFit/>
          </a:bodyPr>
          <a:lstStyle/>
          <a:p>
            <a:r>
              <a:rPr lang="fr-FR" sz="1400" baseline="30000">
                <a:latin typeface="Calibri" pitchFamily="34" charset="0"/>
              </a:rPr>
              <a:t>Cités minières</a:t>
            </a:r>
          </a:p>
        </p:txBody>
      </p:sp>
      <p:sp>
        <p:nvSpPr>
          <p:cNvPr id="46090" name="Rectangle 11"/>
          <p:cNvSpPr>
            <a:spLocks noChangeArrowheads="1"/>
          </p:cNvSpPr>
          <p:nvPr/>
        </p:nvSpPr>
        <p:spPr bwMode="auto">
          <a:xfrm>
            <a:off x="4665663" y="5683250"/>
            <a:ext cx="681037" cy="236538"/>
          </a:xfrm>
          <a:prstGeom prst="rect">
            <a:avLst/>
          </a:prstGeom>
          <a:noFill/>
          <a:ln w="9525">
            <a:noFill/>
            <a:miter lim="800000"/>
            <a:headEnd/>
            <a:tailEnd/>
          </a:ln>
        </p:spPr>
        <p:txBody>
          <a:bodyPr wrap="none">
            <a:spAutoFit/>
          </a:bodyPr>
          <a:lstStyle/>
          <a:p>
            <a:r>
              <a:rPr lang="fr-FR" sz="1400" baseline="30000">
                <a:latin typeface="Calibri" pitchFamily="34" charset="0"/>
              </a:rPr>
              <a:t>Étalement</a:t>
            </a:r>
          </a:p>
        </p:txBody>
      </p:sp>
      <p:sp>
        <p:nvSpPr>
          <p:cNvPr id="46091" name="Rectangle 12"/>
          <p:cNvSpPr>
            <a:spLocks noChangeArrowheads="1"/>
          </p:cNvSpPr>
          <p:nvPr/>
        </p:nvSpPr>
        <p:spPr bwMode="auto">
          <a:xfrm>
            <a:off x="0" y="6653213"/>
            <a:ext cx="2085975" cy="204787"/>
          </a:xfrm>
          <a:prstGeom prst="rect">
            <a:avLst/>
          </a:prstGeom>
          <a:noFill/>
          <a:ln w="9525">
            <a:noFill/>
            <a:miter lim="800000"/>
            <a:headEnd/>
            <a:tailEnd/>
          </a:ln>
        </p:spPr>
        <p:txBody>
          <a:bodyPr wrap="none">
            <a:spAutoFit/>
          </a:bodyPr>
          <a:lstStyle/>
          <a:p>
            <a:r>
              <a:rPr lang="fr-FR" sz="1100" baseline="30000">
                <a:latin typeface="Calibri" pitchFamily="34" charset="0"/>
              </a:rPr>
              <a:t>Source: ©_studio 010 secchi-viganò, google earth</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4" descr="megacity_2.jpg"/>
          <p:cNvPicPr>
            <a:picLocks noChangeAspect="1"/>
          </p:cNvPicPr>
          <p:nvPr/>
        </p:nvPicPr>
        <p:blipFill>
          <a:blip r:embed="rId2" cstate="print"/>
          <a:srcRect t="206"/>
          <a:stretch>
            <a:fillRect/>
          </a:stretch>
        </p:blipFill>
        <p:spPr bwMode="auto">
          <a:xfrm>
            <a:off x="134938" y="1312863"/>
            <a:ext cx="4221162" cy="4233862"/>
          </a:xfrm>
          <a:prstGeom prst="rect">
            <a:avLst/>
          </a:prstGeom>
          <a:noFill/>
          <a:ln w="9525">
            <a:noFill/>
            <a:miter lim="800000"/>
            <a:headEnd/>
            <a:tailEnd/>
          </a:ln>
        </p:spPr>
      </p:pic>
      <p:pic>
        <p:nvPicPr>
          <p:cNvPr id="47106" name="Picture 5" descr="megacity_2.jpg"/>
          <p:cNvPicPr>
            <a:picLocks noChangeAspect="1"/>
          </p:cNvPicPr>
          <p:nvPr/>
        </p:nvPicPr>
        <p:blipFill>
          <a:blip r:embed="rId3" cstate="print"/>
          <a:srcRect/>
          <a:stretch>
            <a:fillRect/>
          </a:stretch>
        </p:blipFill>
        <p:spPr bwMode="auto">
          <a:xfrm>
            <a:off x="4697413" y="3459163"/>
            <a:ext cx="4232275" cy="2128837"/>
          </a:xfrm>
          <a:prstGeom prst="rect">
            <a:avLst/>
          </a:prstGeom>
          <a:noFill/>
          <a:ln w="9525">
            <a:noFill/>
            <a:miter lim="800000"/>
            <a:headEnd/>
            <a:tailEnd/>
          </a:ln>
        </p:spPr>
      </p:pic>
      <p:pic>
        <p:nvPicPr>
          <p:cNvPr id="47107" name="Picture 6" descr="megacity_2.jpg"/>
          <p:cNvPicPr>
            <a:picLocks noChangeAspect="1"/>
          </p:cNvPicPr>
          <p:nvPr/>
        </p:nvPicPr>
        <p:blipFill>
          <a:blip r:embed="rId4" cstate="print"/>
          <a:srcRect/>
          <a:stretch>
            <a:fillRect/>
          </a:stretch>
        </p:blipFill>
        <p:spPr bwMode="auto">
          <a:xfrm>
            <a:off x="4718050" y="1231900"/>
            <a:ext cx="4191000" cy="2130425"/>
          </a:xfrm>
          <a:prstGeom prst="rect">
            <a:avLst/>
          </a:prstGeom>
          <a:noFill/>
          <a:ln w="9525">
            <a:noFill/>
            <a:miter lim="800000"/>
            <a:headEnd/>
            <a:tailEnd/>
          </a:ln>
        </p:spPr>
      </p:pic>
      <p:sp>
        <p:nvSpPr>
          <p:cNvPr id="47108" name="Rectangle 7"/>
          <p:cNvSpPr>
            <a:spLocks noChangeArrowheads="1"/>
          </p:cNvSpPr>
          <p:nvPr/>
        </p:nvSpPr>
        <p:spPr bwMode="auto">
          <a:xfrm>
            <a:off x="133350" y="1033463"/>
            <a:ext cx="438150" cy="236537"/>
          </a:xfrm>
          <a:prstGeom prst="rect">
            <a:avLst/>
          </a:prstGeom>
          <a:noFill/>
          <a:ln w="9525">
            <a:noFill/>
            <a:miter lim="800000"/>
            <a:headEnd/>
            <a:tailEnd/>
          </a:ln>
        </p:spPr>
        <p:txBody>
          <a:bodyPr wrap="none">
            <a:spAutoFit/>
          </a:bodyPr>
          <a:lstStyle/>
          <a:p>
            <a:r>
              <a:rPr lang="fr-FR" sz="1400" baseline="30000">
                <a:latin typeface="Calibri" pitchFamily="34" charset="0"/>
              </a:rPr>
              <a:t>Arras</a:t>
            </a:r>
          </a:p>
        </p:txBody>
      </p:sp>
      <p:sp>
        <p:nvSpPr>
          <p:cNvPr id="47109" name="Rectangle 8"/>
          <p:cNvSpPr>
            <a:spLocks noChangeArrowheads="1"/>
          </p:cNvSpPr>
          <p:nvPr/>
        </p:nvSpPr>
        <p:spPr bwMode="auto">
          <a:xfrm>
            <a:off x="7618413" y="330200"/>
            <a:ext cx="1301750" cy="255588"/>
          </a:xfrm>
          <a:prstGeom prst="rect">
            <a:avLst/>
          </a:prstGeom>
          <a:noFill/>
          <a:ln w="9525">
            <a:noFill/>
            <a:miter lim="800000"/>
            <a:headEnd/>
            <a:tailEnd/>
          </a:ln>
        </p:spPr>
        <p:txBody>
          <a:bodyPr wrap="none">
            <a:spAutoFit/>
          </a:bodyPr>
          <a:lstStyle/>
          <a:p>
            <a:r>
              <a:rPr lang="fr-FR" sz="1600" b="1" baseline="30000">
                <a:solidFill>
                  <a:srgbClr val="C00000"/>
                </a:solidFill>
                <a:latin typeface="Calibri" pitchFamily="34" charset="0"/>
              </a:rPr>
              <a:t>Les villes moyennes</a:t>
            </a:r>
          </a:p>
        </p:txBody>
      </p:sp>
      <p:sp>
        <p:nvSpPr>
          <p:cNvPr id="47110" name="Rectangle 9"/>
          <p:cNvSpPr>
            <a:spLocks noChangeArrowheads="1"/>
          </p:cNvSpPr>
          <p:nvPr/>
        </p:nvSpPr>
        <p:spPr bwMode="auto">
          <a:xfrm>
            <a:off x="4722813" y="955675"/>
            <a:ext cx="3249612" cy="236538"/>
          </a:xfrm>
          <a:prstGeom prst="rect">
            <a:avLst/>
          </a:prstGeom>
          <a:noFill/>
          <a:ln w="9525">
            <a:noFill/>
            <a:miter lim="800000"/>
            <a:headEnd/>
            <a:tailEnd/>
          </a:ln>
        </p:spPr>
        <p:txBody>
          <a:bodyPr wrap="none">
            <a:spAutoFit/>
          </a:bodyPr>
          <a:lstStyle/>
          <a:p>
            <a:r>
              <a:rPr lang="fr-FR" sz="1400" baseline="30000">
                <a:latin typeface="Calibri" pitchFamily="34" charset="0"/>
              </a:rPr>
              <a:t>Les îles (en partie des villes autonomes) Carte de Cassini (1815)</a:t>
            </a:r>
          </a:p>
        </p:txBody>
      </p:sp>
      <p:sp>
        <p:nvSpPr>
          <p:cNvPr id="47111" name="Rectangle 10"/>
          <p:cNvSpPr>
            <a:spLocks noChangeArrowheads="1"/>
          </p:cNvSpPr>
          <p:nvPr/>
        </p:nvSpPr>
        <p:spPr bwMode="auto">
          <a:xfrm>
            <a:off x="4743450" y="5605463"/>
            <a:ext cx="1073150" cy="236537"/>
          </a:xfrm>
          <a:prstGeom prst="rect">
            <a:avLst/>
          </a:prstGeom>
          <a:noFill/>
          <a:ln w="9525">
            <a:noFill/>
            <a:miter lim="800000"/>
            <a:headEnd/>
            <a:tailEnd/>
          </a:ln>
        </p:spPr>
        <p:txBody>
          <a:bodyPr wrap="none">
            <a:spAutoFit/>
          </a:bodyPr>
          <a:lstStyle/>
          <a:p>
            <a:r>
              <a:rPr lang="fr-FR" sz="1400" baseline="30000">
                <a:latin typeface="Calibri" pitchFamily="34" charset="0"/>
              </a:rPr>
              <a:t>Les formes du bâti</a:t>
            </a:r>
          </a:p>
        </p:txBody>
      </p:sp>
      <p:pic>
        <p:nvPicPr>
          <p:cNvPr id="47112" name="Picture 11" descr="draft_rapport_aml_101002_Page_088.jpg"/>
          <p:cNvPicPr>
            <a:picLocks noChangeAspect="1"/>
          </p:cNvPicPr>
          <p:nvPr/>
        </p:nvPicPr>
        <p:blipFill>
          <a:blip r:embed="rId5" cstate="print"/>
          <a:srcRect l="2469" t="3201" b="90248"/>
          <a:stretch>
            <a:fillRect/>
          </a:stretch>
        </p:blipFill>
        <p:spPr bwMode="auto">
          <a:xfrm>
            <a:off x="204788" y="5788025"/>
            <a:ext cx="1476375" cy="369888"/>
          </a:xfrm>
          <a:prstGeom prst="rect">
            <a:avLst/>
          </a:prstGeom>
          <a:noFill/>
          <a:ln w="9525">
            <a:noFill/>
            <a:miter lim="800000"/>
            <a:headEnd/>
            <a:tailEnd/>
          </a:ln>
        </p:spPr>
      </p:pic>
      <p:pic>
        <p:nvPicPr>
          <p:cNvPr id="47113" name="Picture 13" descr="draft_rapport_aml_101002_Page_084.jpg"/>
          <p:cNvPicPr>
            <a:picLocks noChangeAspect="1"/>
          </p:cNvPicPr>
          <p:nvPr/>
        </p:nvPicPr>
        <p:blipFill>
          <a:blip r:embed="rId6" cstate="print"/>
          <a:srcRect l="3291" t="93982" b="737"/>
          <a:stretch>
            <a:fillRect/>
          </a:stretch>
        </p:blipFill>
        <p:spPr bwMode="auto">
          <a:xfrm>
            <a:off x="7519988" y="5865813"/>
            <a:ext cx="1482725" cy="292100"/>
          </a:xfrm>
          <a:prstGeom prst="rect">
            <a:avLst/>
          </a:prstGeom>
          <a:noFill/>
          <a:ln w="9525">
            <a:noFill/>
            <a:miter lim="800000"/>
            <a:headEnd/>
            <a:tailEnd/>
          </a:ln>
        </p:spPr>
      </p:pic>
      <p:sp>
        <p:nvSpPr>
          <p:cNvPr id="47114" name="Rectangle 14"/>
          <p:cNvSpPr>
            <a:spLocks noChangeArrowheads="1"/>
          </p:cNvSpPr>
          <p:nvPr/>
        </p:nvSpPr>
        <p:spPr bwMode="auto">
          <a:xfrm>
            <a:off x="0" y="6483350"/>
            <a:ext cx="4572000" cy="374650"/>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 SIG DREAL Nord Pas-de-Calais/ © Région Nord Pas de Calais -SIGALE ®/ © IGN - BDTopo ®</a:t>
            </a:r>
            <a:endParaRPr lang="nl-BE" sz="1100">
              <a:latin typeface="Calibri" pitchFamily="34" charset="0"/>
            </a:endParaRPr>
          </a:p>
        </p:txBody>
      </p:sp>
      <p:sp>
        <p:nvSpPr>
          <p:cNvPr id="47115" name="Rectangle 15"/>
          <p:cNvSpPr>
            <a:spLocks noChangeArrowheads="1"/>
          </p:cNvSpPr>
          <p:nvPr/>
        </p:nvSpPr>
        <p:spPr bwMode="auto">
          <a:xfrm>
            <a:off x="4699000" y="6483350"/>
            <a:ext cx="4572000" cy="374650"/>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 SIG DREAL Nord Pas-de-Calais/ © Région Nord Pas de Calais -SIGALE ®/  IGN - BDTopo ®</a:t>
            </a:r>
            <a:endParaRPr lang="nl-BE" sz="1100">
              <a:latin typeface="Calibri"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rail_br-01-01.jpg"/>
          <p:cNvPicPr>
            <a:picLocks noChangeAspect="1"/>
          </p:cNvPicPr>
          <p:nvPr/>
        </p:nvPicPr>
        <p:blipFill>
          <a:blip r:embed="rId2" cstate="print"/>
          <a:srcRect/>
          <a:stretch>
            <a:fillRect/>
          </a:stretch>
        </p:blipFill>
        <p:spPr bwMode="auto">
          <a:xfrm>
            <a:off x="2457450" y="1228725"/>
            <a:ext cx="2149475" cy="2149475"/>
          </a:xfrm>
          <a:prstGeom prst="rect">
            <a:avLst/>
          </a:prstGeom>
          <a:noFill/>
          <a:ln w="9525">
            <a:noFill/>
            <a:miter lim="800000"/>
            <a:headEnd/>
            <a:tailEnd/>
          </a:ln>
        </p:spPr>
      </p:pic>
      <p:pic>
        <p:nvPicPr>
          <p:cNvPr id="48130" name="Picture 3" descr="road_ring_br-01-01.jpg"/>
          <p:cNvPicPr>
            <a:picLocks noChangeAspect="1"/>
          </p:cNvPicPr>
          <p:nvPr/>
        </p:nvPicPr>
        <p:blipFill>
          <a:blip r:embed="rId3" cstate="print"/>
          <a:srcRect/>
          <a:stretch>
            <a:fillRect/>
          </a:stretch>
        </p:blipFill>
        <p:spPr bwMode="auto">
          <a:xfrm>
            <a:off x="255588" y="1231900"/>
            <a:ext cx="2146300" cy="2146300"/>
          </a:xfrm>
          <a:prstGeom prst="rect">
            <a:avLst/>
          </a:prstGeom>
          <a:noFill/>
          <a:ln w="9525">
            <a:noFill/>
            <a:miter lim="800000"/>
            <a:headEnd/>
            <a:tailEnd/>
          </a:ln>
        </p:spPr>
      </p:pic>
      <p:pic>
        <p:nvPicPr>
          <p:cNvPr id="48131" name="Picture 4" descr="lille and sourroundings8.jpg"/>
          <p:cNvPicPr>
            <a:picLocks noChangeAspect="1"/>
          </p:cNvPicPr>
          <p:nvPr/>
        </p:nvPicPr>
        <p:blipFill>
          <a:blip r:embed="rId4" cstate="print"/>
          <a:srcRect/>
          <a:stretch>
            <a:fillRect/>
          </a:stretch>
        </p:blipFill>
        <p:spPr bwMode="auto">
          <a:xfrm>
            <a:off x="4652963" y="1228725"/>
            <a:ext cx="2149475" cy="2147888"/>
          </a:xfrm>
          <a:prstGeom prst="rect">
            <a:avLst/>
          </a:prstGeom>
          <a:noFill/>
          <a:ln w="9525">
            <a:noFill/>
            <a:miter lim="800000"/>
            <a:headEnd/>
            <a:tailEnd/>
          </a:ln>
        </p:spPr>
      </p:pic>
      <p:pic>
        <p:nvPicPr>
          <p:cNvPr id="48132" name="Picture 5" descr="rail_br-01-01.jpg"/>
          <p:cNvPicPr>
            <a:picLocks noChangeAspect="1"/>
          </p:cNvPicPr>
          <p:nvPr/>
        </p:nvPicPr>
        <p:blipFill>
          <a:blip r:embed="rId5" cstate="print"/>
          <a:srcRect r="52818" b="27136"/>
          <a:stretch>
            <a:fillRect/>
          </a:stretch>
        </p:blipFill>
        <p:spPr bwMode="auto">
          <a:xfrm>
            <a:off x="2460625" y="3495675"/>
            <a:ext cx="2144713" cy="2160588"/>
          </a:xfrm>
          <a:prstGeom prst="rect">
            <a:avLst/>
          </a:prstGeom>
          <a:noFill/>
          <a:ln w="9525">
            <a:noFill/>
            <a:miter lim="800000"/>
            <a:headEnd/>
            <a:tailEnd/>
          </a:ln>
        </p:spPr>
      </p:pic>
      <p:pic>
        <p:nvPicPr>
          <p:cNvPr id="48133" name="Picture 6" descr="road_ring_br-01-01.jpg"/>
          <p:cNvPicPr>
            <a:picLocks noChangeAspect="1"/>
          </p:cNvPicPr>
          <p:nvPr/>
        </p:nvPicPr>
        <p:blipFill>
          <a:blip r:embed="rId6" cstate="print"/>
          <a:srcRect l="6503" t="23410" r="38223" b="3757"/>
          <a:stretch>
            <a:fillRect/>
          </a:stretch>
        </p:blipFill>
        <p:spPr bwMode="auto">
          <a:xfrm>
            <a:off x="254000" y="3505200"/>
            <a:ext cx="2159000" cy="2133600"/>
          </a:xfrm>
          <a:prstGeom prst="rect">
            <a:avLst/>
          </a:prstGeom>
          <a:noFill/>
          <a:ln w="9525">
            <a:noFill/>
            <a:miter lim="800000"/>
            <a:headEnd/>
            <a:tailEnd/>
          </a:ln>
        </p:spPr>
      </p:pic>
      <p:pic>
        <p:nvPicPr>
          <p:cNvPr id="48134" name="Picture 7" descr="lille and sourroundings8.jpg"/>
          <p:cNvPicPr>
            <a:picLocks noChangeAspect="1"/>
          </p:cNvPicPr>
          <p:nvPr/>
        </p:nvPicPr>
        <p:blipFill>
          <a:blip r:embed="rId7" cstate="print"/>
          <a:srcRect b="32533"/>
          <a:stretch>
            <a:fillRect/>
          </a:stretch>
        </p:blipFill>
        <p:spPr bwMode="auto">
          <a:xfrm>
            <a:off x="4668838" y="3498850"/>
            <a:ext cx="2130425" cy="2157413"/>
          </a:xfrm>
          <a:prstGeom prst="rect">
            <a:avLst/>
          </a:prstGeom>
          <a:noFill/>
          <a:ln w="9525">
            <a:noFill/>
            <a:miter lim="800000"/>
            <a:headEnd/>
            <a:tailEnd/>
          </a:ln>
        </p:spPr>
      </p:pic>
      <p:sp>
        <p:nvSpPr>
          <p:cNvPr id="48135" name="Rectangle 8"/>
          <p:cNvSpPr>
            <a:spLocks noChangeArrowheads="1"/>
          </p:cNvSpPr>
          <p:nvPr/>
        </p:nvSpPr>
        <p:spPr bwMode="auto">
          <a:xfrm>
            <a:off x="230188" y="995363"/>
            <a:ext cx="1073150" cy="234950"/>
          </a:xfrm>
          <a:prstGeom prst="rect">
            <a:avLst/>
          </a:prstGeom>
          <a:noFill/>
          <a:ln w="9525">
            <a:noFill/>
            <a:miter lim="800000"/>
            <a:headEnd/>
            <a:tailEnd/>
          </a:ln>
        </p:spPr>
        <p:txBody>
          <a:bodyPr wrap="none">
            <a:spAutoFit/>
          </a:bodyPr>
          <a:lstStyle/>
          <a:p>
            <a:r>
              <a:rPr lang="fr-FR" sz="1400" baseline="30000">
                <a:latin typeface="Calibri" pitchFamily="34" charset="0"/>
              </a:rPr>
              <a:t>Les formes du bâti</a:t>
            </a:r>
          </a:p>
        </p:txBody>
      </p:sp>
      <p:sp>
        <p:nvSpPr>
          <p:cNvPr id="48136" name="Rectangle 9"/>
          <p:cNvSpPr>
            <a:spLocks noChangeArrowheads="1"/>
          </p:cNvSpPr>
          <p:nvPr/>
        </p:nvSpPr>
        <p:spPr bwMode="auto">
          <a:xfrm>
            <a:off x="247650" y="5692775"/>
            <a:ext cx="744538" cy="236538"/>
          </a:xfrm>
          <a:prstGeom prst="rect">
            <a:avLst/>
          </a:prstGeom>
          <a:noFill/>
          <a:ln w="9525">
            <a:noFill/>
            <a:miter lim="800000"/>
            <a:headEnd/>
            <a:tailEnd/>
          </a:ln>
        </p:spPr>
        <p:txBody>
          <a:bodyPr wrap="none">
            <a:spAutoFit/>
          </a:bodyPr>
          <a:lstStyle/>
          <a:p>
            <a:r>
              <a:rPr lang="fr-FR" sz="1400" baseline="30000">
                <a:latin typeface="Calibri" pitchFamily="34" charset="0"/>
              </a:rPr>
              <a:t>Centre Ville</a:t>
            </a:r>
          </a:p>
        </p:txBody>
      </p:sp>
      <p:sp>
        <p:nvSpPr>
          <p:cNvPr id="48137" name="Rectangle 10"/>
          <p:cNvSpPr>
            <a:spLocks noChangeArrowheads="1"/>
          </p:cNvSpPr>
          <p:nvPr/>
        </p:nvSpPr>
        <p:spPr bwMode="auto">
          <a:xfrm>
            <a:off x="2460625" y="5713413"/>
            <a:ext cx="738188" cy="234950"/>
          </a:xfrm>
          <a:prstGeom prst="rect">
            <a:avLst/>
          </a:prstGeom>
          <a:noFill/>
          <a:ln w="9525">
            <a:noFill/>
            <a:miter lim="800000"/>
            <a:headEnd/>
            <a:tailEnd/>
          </a:ln>
        </p:spPr>
        <p:txBody>
          <a:bodyPr wrap="none">
            <a:spAutoFit/>
          </a:bodyPr>
          <a:lstStyle/>
          <a:p>
            <a:r>
              <a:rPr lang="fr-FR" sz="1400" baseline="30000">
                <a:latin typeface="Calibri" pitchFamily="34" charset="0"/>
              </a:rPr>
              <a:t>La banlieue</a:t>
            </a:r>
          </a:p>
        </p:txBody>
      </p:sp>
      <p:sp>
        <p:nvSpPr>
          <p:cNvPr id="48138" name="Rectangle 11"/>
          <p:cNvSpPr>
            <a:spLocks noChangeArrowheads="1"/>
          </p:cNvSpPr>
          <p:nvPr/>
        </p:nvSpPr>
        <p:spPr bwMode="auto">
          <a:xfrm>
            <a:off x="4667250" y="5722938"/>
            <a:ext cx="722313" cy="234950"/>
          </a:xfrm>
          <a:prstGeom prst="rect">
            <a:avLst/>
          </a:prstGeom>
          <a:noFill/>
          <a:ln w="9525">
            <a:noFill/>
            <a:miter lim="800000"/>
            <a:headEnd/>
            <a:tailEnd/>
          </a:ln>
        </p:spPr>
        <p:txBody>
          <a:bodyPr wrap="none">
            <a:spAutoFit/>
          </a:bodyPr>
          <a:lstStyle/>
          <a:p>
            <a:r>
              <a:rPr lang="fr-FR" sz="1400" baseline="30000">
                <a:latin typeface="Calibri" pitchFamily="34" charset="0"/>
              </a:rPr>
              <a:t>Les villages</a:t>
            </a:r>
          </a:p>
        </p:txBody>
      </p:sp>
      <p:sp>
        <p:nvSpPr>
          <p:cNvPr id="48139" name="Rectangle 12"/>
          <p:cNvSpPr>
            <a:spLocks noChangeArrowheads="1"/>
          </p:cNvSpPr>
          <p:nvPr/>
        </p:nvSpPr>
        <p:spPr bwMode="auto">
          <a:xfrm>
            <a:off x="0" y="6653213"/>
            <a:ext cx="1725613" cy="204787"/>
          </a:xfrm>
          <a:prstGeom prst="rect">
            <a:avLst/>
          </a:prstGeom>
          <a:noFill/>
          <a:ln w="9525">
            <a:noFill/>
            <a:miter lim="800000"/>
            <a:headEnd/>
            <a:tailEnd/>
          </a:ln>
        </p:spPr>
        <p:txBody>
          <a:bodyPr wrap="none">
            <a:spAutoFit/>
          </a:bodyPr>
          <a:lstStyle/>
          <a:p>
            <a:r>
              <a:rPr lang="en-US" sz="1100" baseline="30000">
                <a:latin typeface="Calibri" pitchFamily="34" charset="0"/>
              </a:rPr>
              <a:t>Source: google earth. panoramio photos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3" descr="Cassel.jpg"/>
          <p:cNvPicPr>
            <a:picLocks noChangeAspect="1"/>
          </p:cNvPicPr>
          <p:nvPr/>
        </p:nvPicPr>
        <p:blipFill>
          <a:blip r:embed="rId2" cstate="print"/>
          <a:srcRect l="1881" t="1700"/>
          <a:stretch>
            <a:fillRect/>
          </a:stretch>
        </p:blipFill>
        <p:spPr bwMode="auto">
          <a:xfrm>
            <a:off x="4659313" y="1727200"/>
            <a:ext cx="4233862" cy="3063875"/>
          </a:xfrm>
          <a:prstGeom prst="rect">
            <a:avLst/>
          </a:prstGeom>
          <a:noFill/>
          <a:ln w="9525">
            <a:noFill/>
            <a:miter lim="800000"/>
            <a:headEnd/>
            <a:tailEnd/>
          </a:ln>
        </p:spPr>
      </p:pic>
      <p:pic>
        <p:nvPicPr>
          <p:cNvPr id="49154" name="Picture 4" descr="Foret d Eperlecques.jpg"/>
          <p:cNvPicPr>
            <a:picLocks noChangeAspect="1"/>
          </p:cNvPicPr>
          <p:nvPr/>
        </p:nvPicPr>
        <p:blipFill>
          <a:blip r:embed="rId3" cstate="print"/>
          <a:srcRect l="1884" t="4802" b="6979"/>
          <a:stretch>
            <a:fillRect/>
          </a:stretch>
        </p:blipFill>
        <p:spPr bwMode="auto">
          <a:xfrm>
            <a:off x="330200" y="1785938"/>
            <a:ext cx="4233863" cy="2913062"/>
          </a:xfrm>
          <a:prstGeom prst="rect">
            <a:avLst/>
          </a:prstGeom>
          <a:noFill/>
          <a:ln w="9525">
            <a:noFill/>
            <a:miter lim="800000"/>
            <a:headEnd/>
            <a:tailEnd/>
          </a:ln>
        </p:spPr>
      </p:pic>
      <p:sp>
        <p:nvSpPr>
          <p:cNvPr id="49155" name="Rectangle 5"/>
          <p:cNvSpPr>
            <a:spLocks noChangeArrowheads="1"/>
          </p:cNvSpPr>
          <p:nvPr/>
        </p:nvSpPr>
        <p:spPr bwMode="auto">
          <a:xfrm>
            <a:off x="223838" y="4810125"/>
            <a:ext cx="4329112" cy="882650"/>
          </a:xfrm>
          <a:prstGeom prst="rect">
            <a:avLst/>
          </a:prstGeom>
          <a:noFill/>
          <a:ln w="9525">
            <a:noFill/>
            <a:miter lim="800000"/>
            <a:headEnd/>
            <a:tailEnd/>
          </a:ln>
        </p:spPr>
        <p:txBody>
          <a:bodyPr>
            <a:spAutoFit/>
          </a:bodyPr>
          <a:lstStyle/>
          <a:p>
            <a:endParaRPr lang="fr-FR" sz="1400" baseline="30000">
              <a:latin typeface="Calibri" pitchFamily="34" charset="0"/>
            </a:endParaRPr>
          </a:p>
          <a:p>
            <a:r>
              <a:rPr lang="fr-FR" sz="1400" baseline="30000">
                <a:latin typeface="Calibri" pitchFamily="34" charset="0"/>
              </a:rPr>
              <a:t>« A la base des collines sablonneuses, près des forêts, commence la plaine basse. Là des files de maisons s’égrenent, comme en Hollande, le long des canaux, des chaussées et des routes; quelques-unes, autour de l’église, forment un embryon de village. »</a:t>
            </a:r>
            <a:endParaRPr lang="nl-BE" sz="1400">
              <a:latin typeface="Calibri" pitchFamily="34" charset="0"/>
            </a:endParaRPr>
          </a:p>
        </p:txBody>
      </p:sp>
      <p:sp>
        <p:nvSpPr>
          <p:cNvPr id="49156" name="Rectangle 6"/>
          <p:cNvSpPr>
            <a:spLocks noChangeArrowheads="1"/>
          </p:cNvSpPr>
          <p:nvPr/>
        </p:nvSpPr>
        <p:spPr bwMode="auto">
          <a:xfrm>
            <a:off x="4572000" y="4845050"/>
            <a:ext cx="4319588" cy="882650"/>
          </a:xfrm>
          <a:prstGeom prst="rect">
            <a:avLst/>
          </a:prstGeom>
          <a:noFill/>
          <a:ln w="9525">
            <a:noFill/>
            <a:miter lim="800000"/>
            <a:headEnd/>
            <a:tailEnd/>
          </a:ln>
        </p:spPr>
        <p:txBody>
          <a:bodyPr>
            <a:spAutoFit/>
          </a:bodyPr>
          <a:lstStyle/>
          <a:p>
            <a:endParaRPr lang="fr-FR" sz="1400" baseline="30000">
              <a:latin typeface="Calibri" pitchFamily="34" charset="0"/>
            </a:endParaRPr>
          </a:p>
          <a:p>
            <a:r>
              <a:rPr lang="fr-FR" sz="1400" baseline="30000">
                <a:latin typeface="Calibri" pitchFamily="34" charset="0"/>
              </a:rPr>
              <a:t>« Les fermes sont ici le type essentiel de peuplement. On les voit par centaines se disseminer librement, en dehors des routes, sur les croupes argileuses, chacune avec son verger et sa pâture. De Cassel, point culminant, partent en tous sens des routes empierrées, qui sont d’anciennes voies romaines. »</a:t>
            </a:r>
            <a:endParaRPr lang="nl-BE" sz="1400">
              <a:latin typeface="Calibri" pitchFamily="34" charset="0"/>
            </a:endParaRPr>
          </a:p>
        </p:txBody>
      </p:sp>
      <p:sp>
        <p:nvSpPr>
          <p:cNvPr id="49157" name="Rectangle 7"/>
          <p:cNvSpPr>
            <a:spLocks noChangeArrowheads="1"/>
          </p:cNvSpPr>
          <p:nvPr/>
        </p:nvSpPr>
        <p:spPr bwMode="auto">
          <a:xfrm>
            <a:off x="254000" y="1558925"/>
            <a:ext cx="3292475" cy="236538"/>
          </a:xfrm>
          <a:prstGeom prst="rect">
            <a:avLst/>
          </a:prstGeom>
          <a:noFill/>
          <a:ln w="9525">
            <a:noFill/>
            <a:miter lim="800000"/>
            <a:headEnd/>
            <a:tailEnd/>
          </a:ln>
        </p:spPr>
        <p:txBody>
          <a:bodyPr wrap="none">
            <a:spAutoFit/>
          </a:bodyPr>
          <a:lstStyle/>
          <a:p>
            <a:r>
              <a:rPr lang="fr-FR" sz="1400" baseline="30000">
                <a:latin typeface="Calibri" pitchFamily="34" charset="0"/>
              </a:rPr>
              <a:t>Paul Vidal de La Blanche. Tableau de la géographie de la France. </a:t>
            </a:r>
          </a:p>
        </p:txBody>
      </p:sp>
      <p:sp>
        <p:nvSpPr>
          <p:cNvPr id="49158" name="Rectangle 8"/>
          <p:cNvSpPr>
            <a:spLocks noChangeArrowheads="1"/>
          </p:cNvSpPr>
          <p:nvPr/>
        </p:nvSpPr>
        <p:spPr bwMode="auto">
          <a:xfrm>
            <a:off x="7618413" y="330200"/>
            <a:ext cx="1244600" cy="255588"/>
          </a:xfrm>
          <a:prstGeom prst="rect">
            <a:avLst/>
          </a:prstGeom>
          <a:noFill/>
          <a:ln w="9525">
            <a:noFill/>
            <a:miter lim="800000"/>
            <a:headEnd/>
            <a:tailEnd/>
          </a:ln>
        </p:spPr>
        <p:txBody>
          <a:bodyPr wrap="none">
            <a:spAutoFit/>
          </a:bodyPr>
          <a:lstStyle/>
          <a:p>
            <a:r>
              <a:rPr lang="fr-FR" sz="1600" b="1" baseline="30000">
                <a:solidFill>
                  <a:srgbClr val="C00000"/>
                </a:solidFill>
                <a:latin typeface="Calibri" pitchFamily="34" charset="0"/>
              </a:rPr>
              <a:t>L’étalement urbain</a:t>
            </a:r>
          </a:p>
        </p:txBody>
      </p:sp>
      <p:sp>
        <p:nvSpPr>
          <p:cNvPr id="49159" name="Rectangle 9"/>
          <p:cNvSpPr>
            <a:spLocks noChangeArrowheads="1"/>
          </p:cNvSpPr>
          <p:nvPr/>
        </p:nvSpPr>
        <p:spPr bwMode="auto">
          <a:xfrm>
            <a:off x="0" y="6483350"/>
            <a:ext cx="4572000" cy="374650"/>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Paul Vidal de La Blanche. Tableau de la géographie de la France. La Table Ronde, Paris / Google Earth</a:t>
            </a:r>
            <a:endParaRPr lang="nl-BE" sz="1100">
              <a:latin typeface="Calibri"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4" descr="megacity_2.jpg"/>
          <p:cNvPicPr>
            <a:picLocks noChangeAspect="1"/>
          </p:cNvPicPr>
          <p:nvPr/>
        </p:nvPicPr>
        <p:blipFill>
          <a:blip r:embed="rId2" cstate="print"/>
          <a:srcRect l="700" t="278" r="400"/>
          <a:stretch>
            <a:fillRect/>
          </a:stretch>
        </p:blipFill>
        <p:spPr bwMode="auto">
          <a:xfrm>
            <a:off x="146050" y="1312863"/>
            <a:ext cx="4211638" cy="4237037"/>
          </a:xfrm>
          <a:prstGeom prst="rect">
            <a:avLst/>
          </a:prstGeom>
          <a:noFill/>
          <a:ln w="9525">
            <a:noFill/>
            <a:miter lim="800000"/>
            <a:headEnd/>
            <a:tailEnd/>
          </a:ln>
        </p:spPr>
      </p:pic>
      <p:pic>
        <p:nvPicPr>
          <p:cNvPr id="50178" name="Picture 6" descr="megacity_2.jpg"/>
          <p:cNvPicPr>
            <a:picLocks noChangeAspect="1"/>
          </p:cNvPicPr>
          <p:nvPr/>
        </p:nvPicPr>
        <p:blipFill>
          <a:blip r:embed="rId3" cstate="print"/>
          <a:srcRect l="581"/>
          <a:stretch>
            <a:fillRect/>
          </a:stretch>
        </p:blipFill>
        <p:spPr bwMode="auto">
          <a:xfrm>
            <a:off x="4600575" y="3500438"/>
            <a:ext cx="2117725" cy="2130425"/>
          </a:xfrm>
          <a:prstGeom prst="rect">
            <a:avLst/>
          </a:prstGeom>
          <a:noFill/>
          <a:ln w="9525">
            <a:noFill/>
            <a:miter lim="800000"/>
            <a:headEnd/>
            <a:tailEnd/>
          </a:ln>
        </p:spPr>
      </p:pic>
      <p:pic>
        <p:nvPicPr>
          <p:cNvPr id="50179" name="Picture 7" descr="megacity_2.jpg"/>
          <p:cNvPicPr>
            <a:picLocks noChangeAspect="1"/>
          </p:cNvPicPr>
          <p:nvPr/>
        </p:nvPicPr>
        <p:blipFill>
          <a:blip r:embed="rId4" cstate="print"/>
          <a:srcRect/>
          <a:stretch>
            <a:fillRect/>
          </a:stretch>
        </p:blipFill>
        <p:spPr bwMode="auto">
          <a:xfrm>
            <a:off x="4587875" y="1274763"/>
            <a:ext cx="2132013" cy="2128837"/>
          </a:xfrm>
          <a:prstGeom prst="rect">
            <a:avLst/>
          </a:prstGeom>
          <a:noFill/>
          <a:ln w="9525">
            <a:noFill/>
            <a:miter lim="800000"/>
            <a:headEnd/>
            <a:tailEnd/>
          </a:ln>
        </p:spPr>
      </p:pic>
      <p:sp>
        <p:nvSpPr>
          <p:cNvPr id="50180" name="Rectangle 8"/>
          <p:cNvSpPr>
            <a:spLocks noChangeArrowheads="1"/>
          </p:cNvSpPr>
          <p:nvPr/>
        </p:nvSpPr>
        <p:spPr bwMode="auto">
          <a:xfrm>
            <a:off x="127000" y="1058863"/>
            <a:ext cx="4572000" cy="234950"/>
          </a:xfrm>
          <a:prstGeom prst="rect">
            <a:avLst/>
          </a:prstGeom>
          <a:noFill/>
          <a:ln w="9525">
            <a:noFill/>
            <a:miter lim="800000"/>
            <a:headEnd/>
            <a:tailEnd/>
          </a:ln>
        </p:spPr>
        <p:txBody>
          <a:bodyPr>
            <a:spAutoFit/>
          </a:bodyPr>
          <a:lstStyle/>
          <a:p>
            <a:r>
              <a:rPr lang="fr-FR" sz="1400" baseline="30000">
                <a:latin typeface="Calibri" pitchFamily="34" charset="0"/>
              </a:rPr>
              <a:t>Deux différences principales: 1_Étalement par clusters; 2_Éparpillement</a:t>
            </a:r>
          </a:p>
        </p:txBody>
      </p:sp>
      <p:sp>
        <p:nvSpPr>
          <p:cNvPr id="50181" name="Rectangle 9"/>
          <p:cNvSpPr>
            <a:spLocks noChangeArrowheads="1"/>
          </p:cNvSpPr>
          <p:nvPr/>
        </p:nvSpPr>
        <p:spPr bwMode="auto">
          <a:xfrm>
            <a:off x="6723063" y="1276350"/>
            <a:ext cx="536575" cy="236538"/>
          </a:xfrm>
          <a:prstGeom prst="rect">
            <a:avLst/>
          </a:prstGeom>
          <a:noFill/>
          <a:ln w="9525">
            <a:noFill/>
            <a:miter lim="800000"/>
            <a:headEnd/>
            <a:tailEnd/>
          </a:ln>
        </p:spPr>
        <p:txBody>
          <a:bodyPr wrap="none">
            <a:spAutoFit/>
          </a:bodyPr>
          <a:lstStyle/>
          <a:p>
            <a:r>
              <a:rPr lang="fr-FR" sz="1400" baseline="30000">
                <a:latin typeface="Calibri" pitchFamily="34" charset="0"/>
              </a:rPr>
              <a:t>zoom a</a:t>
            </a:r>
          </a:p>
        </p:txBody>
      </p:sp>
      <p:sp>
        <p:nvSpPr>
          <p:cNvPr id="50182" name="Rectangle 10"/>
          <p:cNvSpPr>
            <a:spLocks noChangeArrowheads="1"/>
          </p:cNvSpPr>
          <p:nvPr/>
        </p:nvSpPr>
        <p:spPr bwMode="auto">
          <a:xfrm>
            <a:off x="6731000" y="3471863"/>
            <a:ext cx="539750" cy="236537"/>
          </a:xfrm>
          <a:prstGeom prst="rect">
            <a:avLst/>
          </a:prstGeom>
          <a:noFill/>
          <a:ln w="9525">
            <a:noFill/>
            <a:miter lim="800000"/>
            <a:headEnd/>
            <a:tailEnd/>
          </a:ln>
        </p:spPr>
        <p:txBody>
          <a:bodyPr wrap="none">
            <a:spAutoFit/>
          </a:bodyPr>
          <a:lstStyle/>
          <a:p>
            <a:r>
              <a:rPr lang="fr-FR" sz="1400" baseline="30000">
                <a:latin typeface="Calibri" pitchFamily="34" charset="0"/>
              </a:rPr>
              <a:t>zoom b</a:t>
            </a:r>
          </a:p>
        </p:txBody>
      </p:sp>
      <p:sp>
        <p:nvSpPr>
          <p:cNvPr id="50183" name="Rectangle 12"/>
          <p:cNvSpPr>
            <a:spLocks noChangeArrowheads="1"/>
          </p:cNvSpPr>
          <p:nvPr/>
        </p:nvSpPr>
        <p:spPr bwMode="auto">
          <a:xfrm>
            <a:off x="1857375" y="3160713"/>
            <a:ext cx="534988" cy="236537"/>
          </a:xfrm>
          <a:prstGeom prst="rect">
            <a:avLst/>
          </a:prstGeom>
          <a:noFill/>
          <a:ln w="9525">
            <a:noFill/>
            <a:miter lim="800000"/>
            <a:headEnd/>
            <a:tailEnd/>
          </a:ln>
        </p:spPr>
        <p:txBody>
          <a:bodyPr wrap="none">
            <a:spAutoFit/>
          </a:bodyPr>
          <a:lstStyle/>
          <a:p>
            <a:r>
              <a:rPr lang="fr-FR" sz="1400" baseline="30000">
                <a:latin typeface="Calibri" pitchFamily="34" charset="0"/>
              </a:rPr>
              <a:t>zoom a</a:t>
            </a:r>
          </a:p>
        </p:txBody>
      </p:sp>
      <p:sp>
        <p:nvSpPr>
          <p:cNvPr id="50184" name="Rectangle 13"/>
          <p:cNvSpPr>
            <a:spLocks noChangeArrowheads="1"/>
          </p:cNvSpPr>
          <p:nvPr/>
        </p:nvSpPr>
        <p:spPr bwMode="auto">
          <a:xfrm>
            <a:off x="2281238" y="4227513"/>
            <a:ext cx="541337" cy="236537"/>
          </a:xfrm>
          <a:prstGeom prst="rect">
            <a:avLst/>
          </a:prstGeom>
          <a:noFill/>
          <a:ln w="9525">
            <a:noFill/>
            <a:miter lim="800000"/>
            <a:headEnd/>
            <a:tailEnd/>
          </a:ln>
        </p:spPr>
        <p:txBody>
          <a:bodyPr wrap="none">
            <a:spAutoFit/>
          </a:bodyPr>
          <a:lstStyle/>
          <a:p>
            <a:r>
              <a:rPr lang="fr-FR" sz="1400" baseline="30000">
                <a:latin typeface="Calibri" pitchFamily="34" charset="0"/>
              </a:rPr>
              <a:t>zoom b</a:t>
            </a:r>
          </a:p>
        </p:txBody>
      </p:sp>
      <p:pic>
        <p:nvPicPr>
          <p:cNvPr id="50185" name="Picture 14" descr="draft_rapport_aml_101002_Page_092.jpg"/>
          <p:cNvPicPr>
            <a:picLocks noChangeAspect="1"/>
          </p:cNvPicPr>
          <p:nvPr/>
        </p:nvPicPr>
        <p:blipFill>
          <a:blip r:embed="rId5" cstate="print"/>
          <a:srcRect l="2744" t="18851" b="17757"/>
          <a:stretch>
            <a:fillRect/>
          </a:stretch>
        </p:blipFill>
        <p:spPr bwMode="auto">
          <a:xfrm>
            <a:off x="6829425" y="5184775"/>
            <a:ext cx="1460500" cy="563563"/>
          </a:xfrm>
          <a:prstGeom prst="rect">
            <a:avLst/>
          </a:prstGeom>
          <a:noFill/>
          <a:ln w="9525">
            <a:noFill/>
            <a:miter lim="800000"/>
            <a:headEnd/>
            <a:tailEnd/>
          </a:ln>
        </p:spPr>
      </p:pic>
      <p:sp>
        <p:nvSpPr>
          <p:cNvPr id="50186" name="Rectangle 15"/>
          <p:cNvSpPr>
            <a:spLocks noChangeArrowheads="1"/>
          </p:cNvSpPr>
          <p:nvPr/>
        </p:nvSpPr>
        <p:spPr bwMode="auto">
          <a:xfrm>
            <a:off x="0" y="6370638"/>
            <a:ext cx="4572000" cy="487362"/>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 Région Nord Pas de Calais - SIGALE ®/ © SIG DREAL Nord Pas-de-Calais/ Union européenne – SOeS, CORINE Land Cover, 2000/ ©  IGN - BDTopo ®</a:t>
            </a:r>
            <a:endParaRPr lang="nl-BE" sz="1100">
              <a:latin typeface="Calibri" pitchFamily="34" charset="0"/>
            </a:endParaRPr>
          </a:p>
        </p:txBody>
      </p:sp>
      <p:sp>
        <p:nvSpPr>
          <p:cNvPr id="50187" name="Rectangle 16"/>
          <p:cNvSpPr>
            <a:spLocks noChangeArrowheads="1"/>
          </p:cNvSpPr>
          <p:nvPr/>
        </p:nvSpPr>
        <p:spPr bwMode="auto">
          <a:xfrm>
            <a:off x="4572000" y="6483350"/>
            <a:ext cx="4572000" cy="374650"/>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 Région Nord Pas de Calais -SIGALE ®/ ©  IGN - BDTopo ®</a:t>
            </a:r>
            <a:endParaRPr lang="nl-BE" sz="1100">
              <a:latin typeface="Calibri"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rail_br-01-01.jpg"/>
          <p:cNvPicPr>
            <a:picLocks noChangeAspect="1"/>
          </p:cNvPicPr>
          <p:nvPr/>
        </p:nvPicPr>
        <p:blipFill>
          <a:blip r:embed="rId2" cstate="print"/>
          <a:srcRect/>
          <a:stretch>
            <a:fillRect/>
          </a:stretch>
        </p:blipFill>
        <p:spPr bwMode="auto">
          <a:xfrm>
            <a:off x="2457450" y="1228725"/>
            <a:ext cx="2149475" cy="2149475"/>
          </a:xfrm>
          <a:prstGeom prst="rect">
            <a:avLst/>
          </a:prstGeom>
          <a:noFill/>
          <a:ln w="9525">
            <a:noFill/>
            <a:miter lim="800000"/>
            <a:headEnd/>
            <a:tailEnd/>
          </a:ln>
        </p:spPr>
      </p:pic>
      <p:pic>
        <p:nvPicPr>
          <p:cNvPr id="51202" name="Picture 3" descr="road_ring_br-01-01.jpg"/>
          <p:cNvPicPr>
            <a:picLocks noChangeAspect="1"/>
          </p:cNvPicPr>
          <p:nvPr/>
        </p:nvPicPr>
        <p:blipFill>
          <a:blip r:embed="rId3" cstate="print"/>
          <a:srcRect/>
          <a:stretch>
            <a:fillRect/>
          </a:stretch>
        </p:blipFill>
        <p:spPr bwMode="auto">
          <a:xfrm>
            <a:off x="255588" y="1236663"/>
            <a:ext cx="2146300" cy="2136775"/>
          </a:xfrm>
          <a:prstGeom prst="rect">
            <a:avLst/>
          </a:prstGeom>
          <a:noFill/>
          <a:ln w="9525">
            <a:noFill/>
            <a:miter lim="800000"/>
            <a:headEnd/>
            <a:tailEnd/>
          </a:ln>
        </p:spPr>
      </p:pic>
      <p:pic>
        <p:nvPicPr>
          <p:cNvPr id="51203" name="Picture 4" descr="lille and sourroundings8.jpg"/>
          <p:cNvPicPr>
            <a:picLocks noChangeAspect="1"/>
          </p:cNvPicPr>
          <p:nvPr/>
        </p:nvPicPr>
        <p:blipFill>
          <a:blip r:embed="rId4" cstate="print"/>
          <a:srcRect/>
          <a:stretch>
            <a:fillRect/>
          </a:stretch>
        </p:blipFill>
        <p:spPr bwMode="auto">
          <a:xfrm>
            <a:off x="4652963" y="1231900"/>
            <a:ext cx="2149475" cy="2141538"/>
          </a:xfrm>
          <a:prstGeom prst="rect">
            <a:avLst/>
          </a:prstGeom>
          <a:noFill/>
          <a:ln w="9525">
            <a:noFill/>
            <a:miter lim="800000"/>
            <a:headEnd/>
            <a:tailEnd/>
          </a:ln>
        </p:spPr>
      </p:pic>
      <p:pic>
        <p:nvPicPr>
          <p:cNvPr id="51204" name="Picture 5" descr="rail_br-01-01.jpg"/>
          <p:cNvPicPr>
            <a:picLocks noChangeAspect="1"/>
          </p:cNvPicPr>
          <p:nvPr/>
        </p:nvPicPr>
        <p:blipFill>
          <a:blip r:embed="rId5" cstate="print"/>
          <a:srcRect/>
          <a:stretch>
            <a:fillRect/>
          </a:stretch>
        </p:blipFill>
        <p:spPr bwMode="auto">
          <a:xfrm>
            <a:off x="2460625" y="3513138"/>
            <a:ext cx="2144713" cy="2125662"/>
          </a:xfrm>
          <a:prstGeom prst="rect">
            <a:avLst/>
          </a:prstGeom>
          <a:noFill/>
          <a:ln w="9525">
            <a:noFill/>
            <a:miter lim="800000"/>
            <a:headEnd/>
            <a:tailEnd/>
          </a:ln>
        </p:spPr>
      </p:pic>
      <p:pic>
        <p:nvPicPr>
          <p:cNvPr id="51205" name="Picture 6" descr="road_ring_br-01-01.jpg"/>
          <p:cNvPicPr>
            <a:picLocks noChangeAspect="1"/>
          </p:cNvPicPr>
          <p:nvPr/>
        </p:nvPicPr>
        <p:blipFill>
          <a:blip r:embed="rId6" cstate="print"/>
          <a:srcRect/>
          <a:stretch>
            <a:fillRect/>
          </a:stretch>
        </p:blipFill>
        <p:spPr bwMode="auto">
          <a:xfrm>
            <a:off x="266700" y="3505200"/>
            <a:ext cx="2133600" cy="2133600"/>
          </a:xfrm>
          <a:prstGeom prst="rect">
            <a:avLst/>
          </a:prstGeom>
          <a:noFill/>
          <a:ln w="9525">
            <a:noFill/>
            <a:miter lim="800000"/>
            <a:headEnd/>
            <a:tailEnd/>
          </a:ln>
        </p:spPr>
      </p:pic>
      <p:pic>
        <p:nvPicPr>
          <p:cNvPr id="51206" name="Picture 7" descr="lille and sourroundings8.jpg"/>
          <p:cNvPicPr>
            <a:picLocks noChangeAspect="1"/>
          </p:cNvPicPr>
          <p:nvPr/>
        </p:nvPicPr>
        <p:blipFill>
          <a:blip r:embed="rId7" cstate="print"/>
          <a:srcRect/>
          <a:stretch>
            <a:fillRect/>
          </a:stretch>
        </p:blipFill>
        <p:spPr bwMode="auto">
          <a:xfrm>
            <a:off x="4668838" y="3508375"/>
            <a:ext cx="2130425" cy="2138363"/>
          </a:xfrm>
          <a:prstGeom prst="rect">
            <a:avLst/>
          </a:prstGeom>
          <a:noFill/>
          <a:ln w="9525">
            <a:noFill/>
            <a:miter lim="800000"/>
            <a:headEnd/>
            <a:tailEnd/>
          </a:ln>
        </p:spPr>
      </p:pic>
      <p:sp>
        <p:nvSpPr>
          <p:cNvPr id="51207" name="Rectangle 8"/>
          <p:cNvSpPr>
            <a:spLocks noChangeArrowheads="1"/>
          </p:cNvSpPr>
          <p:nvPr/>
        </p:nvSpPr>
        <p:spPr bwMode="auto">
          <a:xfrm>
            <a:off x="249238" y="955675"/>
            <a:ext cx="1001712" cy="236538"/>
          </a:xfrm>
          <a:prstGeom prst="rect">
            <a:avLst/>
          </a:prstGeom>
          <a:noFill/>
          <a:ln w="9525">
            <a:noFill/>
            <a:miter lim="800000"/>
            <a:headEnd/>
            <a:tailEnd/>
          </a:ln>
        </p:spPr>
        <p:txBody>
          <a:bodyPr wrap="none">
            <a:spAutoFit/>
          </a:bodyPr>
          <a:lstStyle/>
          <a:p>
            <a:r>
              <a:rPr lang="fr-FR" sz="1400" baseline="30000">
                <a:latin typeface="Calibri" pitchFamily="34" charset="0"/>
              </a:rPr>
              <a:t>Urbain ou Rural?</a:t>
            </a:r>
          </a:p>
        </p:txBody>
      </p:sp>
      <p:sp>
        <p:nvSpPr>
          <p:cNvPr id="51208" name="Rectangle 9"/>
          <p:cNvSpPr>
            <a:spLocks noChangeArrowheads="1"/>
          </p:cNvSpPr>
          <p:nvPr/>
        </p:nvSpPr>
        <p:spPr bwMode="auto">
          <a:xfrm>
            <a:off x="4645025" y="965200"/>
            <a:ext cx="1347788" cy="236538"/>
          </a:xfrm>
          <a:prstGeom prst="rect">
            <a:avLst/>
          </a:prstGeom>
          <a:noFill/>
          <a:ln w="9525">
            <a:noFill/>
            <a:miter lim="800000"/>
            <a:headEnd/>
            <a:tailEnd/>
          </a:ln>
        </p:spPr>
        <p:txBody>
          <a:bodyPr wrap="none">
            <a:spAutoFit/>
          </a:bodyPr>
          <a:lstStyle/>
          <a:p>
            <a:r>
              <a:rPr lang="fr-FR" sz="1400" baseline="30000">
                <a:latin typeface="Calibri" pitchFamily="34" charset="0"/>
              </a:rPr>
              <a:t>Industriel ou/et agricole</a:t>
            </a:r>
          </a:p>
        </p:txBody>
      </p:sp>
      <p:pic>
        <p:nvPicPr>
          <p:cNvPr id="51209" name="Picture 10" descr="draft_rapport_aml_101002_Page_093.jpg"/>
          <p:cNvPicPr>
            <a:picLocks noChangeAspect="1"/>
          </p:cNvPicPr>
          <p:nvPr/>
        </p:nvPicPr>
        <p:blipFill>
          <a:blip r:embed="rId8" cstate="print"/>
          <a:srcRect l="2853" t="10873" b="6270"/>
          <a:stretch>
            <a:fillRect/>
          </a:stretch>
        </p:blipFill>
        <p:spPr bwMode="auto">
          <a:xfrm>
            <a:off x="6867525" y="5281613"/>
            <a:ext cx="1563688" cy="525462"/>
          </a:xfrm>
          <a:prstGeom prst="rect">
            <a:avLst/>
          </a:prstGeom>
          <a:noFill/>
          <a:ln w="9525">
            <a:noFill/>
            <a:miter lim="800000"/>
            <a:headEnd/>
            <a:tailEnd/>
          </a:ln>
        </p:spPr>
      </p:pic>
      <p:sp>
        <p:nvSpPr>
          <p:cNvPr id="51210" name="Rectangle 11"/>
          <p:cNvSpPr>
            <a:spLocks noChangeArrowheads="1"/>
          </p:cNvSpPr>
          <p:nvPr/>
        </p:nvSpPr>
        <p:spPr bwMode="auto">
          <a:xfrm>
            <a:off x="0" y="6483350"/>
            <a:ext cx="4572000" cy="374650"/>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 </a:t>
            </a:r>
          </a:p>
          <a:p>
            <a:r>
              <a:rPr lang="fr-FR" sz="1100" baseline="30000">
                <a:latin typeface="Calibri" pitchFamily="34" charset="0"/>
              </a:rPr>
              <a:t>© Région Nord Pas de Calais -SIGALE ®/ ©  IGN - BDTopo ®</a:t>
            </a:r>
            <a:endParaRPr lang="nl-BE" sz="1100">
              <a:latin typeface="Calibri"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rail_br-01-01.jpg"/>
          <p:cNvPicPr>
            <a:picLocks noChangeAspect="1"/>
          </p:cNvPicPr>
          <p:nvPr/>
        </p:nvPicPr>
        <p:blipFill>
          <a:blip r:embed="rId2" cstate="print"/>
          <a:srcRect/>
          <a:stretch>
            <a:fillRect/>
          </a:stretch>
        </p:blipFill>
        <p:spPr bwMode="auto">
          <a:xfrm>
            <a:off x="2457450" y="1235075"/>
            <a:ext cx="2149475" cy="2135188"/>
          </a:xfrm>
          <a:prstGeom prst="rect">
            <a:avLst/>
          </a:prstGeom>
          <a:noFill/>
          <a:ln w="9525">
            <a:noFill/>
            <a:miter lim="800000"/>
            <a:headEnd/>
            <a:tailEnd/>
          </a:ln>
        </p:spPr>
      </p:pic>
      <p:pic>
        <p:nvPicPr>
          <p:cNvPr id="52226" name="Picture 3" descr="road_ring_br-01-01.jpg"/>
          <p:cNvPicPr>
            <a:picLocks noChangeAspect="1"/>
          </p:cNvPicPr>
          <p:nvPr/>
        </p:nvPicPr>
        <p:blipFill>
          <a:blip r:embed="rId3" cstate="print"/>
          <a:srcRect/>
          <a:stretch>
            <a:fillRect/>
          </a:stretch>
        </p:blipFill>
        <p:spPr bwMode="auto">
          <a:xfrm>
            <a:off x="255588" y="1238250"/>
            <a:ext cx="2146300" cy="2135188"/>
          </a:xfrm>
          <a:prstGeom prst="rect">
            <a:avLst/>
          </a:prstGeom>
          <a:noFill/>
          <a:ln w="9525">
            <a:noFill/>
            <a:miter lim="800000"/>
            <a:headEnd/>
            <a:tailEnd/>
          </a:ln>
        </p:spPr>
      </p:pic>
      <p:pic>
        <p:nvPicPr>
          <p:cNvPr id="52227" name="Picture 4" descr="lille and sourroundings8.jpg"/>
          <p:cNvPicPr>
            <a:picLocks noChangeAspect="1"/>
          </p:cNvPicPr>
          <p:nvPr/>
        </p:nvPicPr>
        <p:blipFill>
          <a:blip r:embed="rId4" cstate="print"/>
          <a:srcRect/>
          <a:stretch>
            <a:fillRect/>
          </a:stretch>
        </p:blipFill>
        <p:spPr bwMode="auto">
          <a:xfrm>
            <a:off x="4652963" y="1235075"/>
            <a:ext cx="2149475" cy="2135188"/>
          </a:xfrm>
          <a:prstGeom prst="rect">
            <a:avLst/>
          </a:prstGeom>
          <a:noFill/>
          <a:ln w="9525">
            <a:noFill/>
            <a:miter lim="800000"/>
            <a:headEnd/>
            <a:tailEnd/>
          </a:ln>
        </p:spPr>
      </p:pic>
      <p:pic>
        <p:nvPicPr>
          <p:cNvPr id="52228" name="Picture 5" descr="rail_br-01-01.jpg"/>
          <p:cNvPicPr>
            <a:picLocks noChangeAspect="1"/>
          </p:cNvPicPr>
          <p:nvPr/>
        </p:nvPicPr>
        <p:blipFill>
          <a:blip r:embed="rId5" cstate="print"/>
          <a:srcRect/>
          <a:stretch>
            <a:fillRect/>
          </a:stretch>
        </p:blipFill>
        <p:spPr bwMode="auto">
          <a:xfrm>
            <a:off x="2463800" y="3513138"/>
            <a:ext cx="2138363" cy="2125662"/>
          </a:xfrm>
          <a:prstGeom prst="rect">
            <a:avLst/>
          </a:prstGeom>
          <a:noFill/>
          <a:ln w="9525">
            <a:noFill/>
            <a:miter lim="800000"/>
            <a:headEnd/>
            <a:tailEnd/>
          </a:ln>
        </p:spPr>
      </p:pic>
      <p:pic>
        <p:nvPicPr>
          <p:cNvPr id="52229" name="Picture 6" descr="road_ring_br-01-01.jpg"/>
          <p:cNvPicPr>
            <a:picLocks noChangeAspect="1"/>
          </p:cNvPicPr>
          <p:nvPr/>
        </p:nvPicPr>
        <p:blipFill>
          <a:blip r:embed="rId6" cstate="print"/>
          <a:srcRect/>
          <a:stretch>
            <a:fillRect/>
          </a:stretch>
        </p:blipFill>
        <p:spPr bwMode="auto">
          <a:xfrm>
            <a:off x="266700" y="3508375"/>
            <a:ext cx="2133600" cy="2127250"/>
          </a:xfrm>
          <a:prstGeom prst="rect">
            <a:avLst/>
          </a:prstGeom>
          <a:noFill/>
          <a:ln w="9525">
            <a:noFill/>
            <a:miter lim="800000"/>
            <a:headEnd/>
            <a:tailEnd/>
          </a:ln>
        </p:spPr>
      </p:pic>
      <p:pic>
        <p:nvPicPr>
          <p:cNvPr id="52230" name="Picture 7" descr="lille and sourroundings8.jpg"/>
          <p:cNvPicPr>
            <a:picLocks noChangeAspect="1"/>
          </p:cNvPicPr>
          <p:nvPr/>
        </p:nvPicPr>
        <p:blipFill>
          <a:blip r:embed="rId7" cstate="print"/>
          <a:srcRect/>
          <a:stretch>
            <a:fillRect/>
          </a:stretch>
        </p:blipFill>
        <p:spPr bwMode="auto">
          <a:xfrm>
            <a:off x="4668838" y="3516313"/>
            <a:ext cx="2130425" cy="2120900"/>
          </a:xfrm>
          <a:prstGeom prst="rect">
            <a:avLst/>
          </a:prstGeom>
          <a:noFill/>
          <a:ln w="9525">
            <a:noFill/>
            <a:miter lim="800000"/>
            <a:headEnd/>
            <a:tailEnd/>
          </a:ln>
        </p:spPr>
      </p:pic>
      <p:sp>
        <p:nvSpPr>
          <p:cNvPr id="52231" name="Rectangle 8"/>
          <p:cNvSpPr>
            <a:spLocks noChangeArrowheads="1"/>
          </p:cNvSpPr>
          <p:nvPr/>
        </p:nvSpPr>
        <p:spPr bwMode="auto">
          <a:xfrm>
            <a:off x="252413" y="946150"/>
            <a:ext cx="979487" cy="236538"/>
          </a:xfrm>
          <a:prstGeom prst="rect">
            <a:avLst/>
          </a:prstGeom>
          <a:noFill/>
          <a:ln w="9525">
            <a:noFill/>
            <a:miter lim="800000"/>
            <a:headEnd/>
            <a:tailEnd/>
          </a:ln>
        </p:spPr>
        <p:txBody>
          <a:bodyPr wrap="none">
            <a:spAutoFit/>
          </a:bodyPr>
          <a:lstStyle/>
          <a:p>
            <a:r>
              <a:rPr lang="fr-FR" sz="1400" baseline="30000">
                <a:latin typeface="Calibri" pitchFamily="34" charset="0"/>
              </a:rPr>
              <a:t>Habitat  collectif</a:t>
            </a:r>
          </a:p>
        </p:txBody>
      </p:sp>
      <p:sp>
        <p:nvSpPr>
          <p:cNvPr id="52232" name="Rectangle 9"/>
          <p:cNvSpPr>
            <a:spLocks noChangeArrowheads="1"/>
          </p:cNvSpPr>
          <p:nvPr/>
        </p:nvSpPr>
        <p:spPr bwMode="auto">
          <a:xfrm>
            <a:off x="2454275" y="946150"/>
            <a:ext cx="1079500" cy="236538"/>
          </a:xfrm>
          <a:prstGeom prst="rect">
            <a:avLst/>
          </a:prstGeom>
          <a:noFill/>
          <a:ln w="9525">
            <a:noFill/>
            <a:miter lim="800000"/>
            <a:headEnd/>
            <a:tailEnd/>
          </a:ln>
        </p:spPr>
        <p:txBody>
          <a:bodyPr wrap="none">
            <a:spAutoFit/>
          </a:bodyPr>
          <a:lstStyle/>
          <a:p>
            <a:r>
              <a:rPr lang="fr-FR" sz="1400" baseline="30000">
                <a:latin typeface="Calibri" pitchFamily="34" charset="0"/>
              </a:rPr>
              <a:t>Habitat résidentiel</a:t>
            </a:r>
          </a:p>
        </p:txBody>
      </p:sp>
      <p:sp>
        <p:nvSpPr>
          <p:cNvPr id="52233" name="Rectangle 10"/>
          <p:cNvSpPr>
            <a:spLocks noChangeArrowheads="1"/>
          </p:cNvSpPr>
          <p:nvPr/>
        </p:nvSpPr>
        <p:spPr bwMode="auto">
          <a:xfrm>
            <a:off x="4651375" y="965200"/>
            <a:ext cx="798513" cy="236538"/>
          </a:xfrm>
          <a:prstGeom prst="rect">
            <a:avLst/>
          </a:prstGeom>
          <a:noFill/>
          <a:ln w="9525">
            <a:noFill/>
            <a:miter lim="800000"/>
            <a:headEnd/>
            <a:tailEnd/>
          </a:ln>
        </p:spPr>
        <p:txBody>
          <a:bodyPr wrap="none">
            <a:spAutoFit/>
          </a:bodyPr>
          <a:lstStyle/>
          <a:p>
            <a:r>
              <a:rPr lang="fr-FR" sz="1400" baseline="30000">
                <a:latin typeface="Calibri" pitchFamily="34" charset="0"/>
              </a:rPr>
              <a:t>Habitat rural</a:t>
            </a:r>
          </a:p>
        </p:txBody>
      </p:sp>
      <p:sp>
        <p:nvSpPr>
          <p:cNvPr id="52234" name="Rectangle 11"/>
          <p:cNvSpPr>
            <a:spLocks noChangeArrowheads="1"/>
          </p:cNvSpPr>
          <p:nvPr/>
        </p:nvSpPr>
        <p:spPr bwMode="auto">
          <a:xfrm>
            <a:off x="6723063" y="1276350"/>
            <a:ext cx="536575" cy="236538"/>
          </a:xfrm>
          <a:prstGeom prst="rect">
            <a:avLst/>
          </a:prstGeom>
          <a:noFill/>
          <a:ln w="9525">
            <a:noFill/>
            <a:miter lim="800000"/>
            <a:headEnd/>
            <a:tailEnd/>
          </a:ln>
        </p:spPr>
        <p:txBody>
          <a:bodyPr wrap="none">
            <a:spAutoFit/>
          </a:bodyPr>
          <a:lstStyle/>
          <a:p>
            <a:r>
              <a:rPr lang="fr-FR" sz="1400" baseline="30000">
                <a:latin typeface="Calibri" pitchFamily="34" charset="0"/>
              </a:rPr>
              <a:t>zoom a</a:t>
            </a:r>
          </a:p>
        </p:txBody>
      </p:sp>
      <p:sp>
        <p:nvSpPr>
          <p:cNvPr id="52235" name="Rectangle 12"/>
          <p:cNvSpPr>
            <a:spLocks noChangeArrowheads="1"/>
          </p:cNvSpPr>
          <p:nvPr/>
        </p:nvSpPr>
        <p:spPr bwMode="auto">
          <a:xfrm>
            <a:off x="6731000" y="3471863"/>
            <a:ext cx="539750" cy="236537"/>
          </a:xfrm>
          <a:prstGeom prst="rect">
            <a:avLst/>
          </a:prstGeom>
          <a:noFill/>
          <a:ln w="9525">
            <a:noFill/>
            <a:miter lim="800000"/>
            <a:headEnd/>
            <a:tailEnd/>
          </a:ln>
        </p:spPr>
        <p:txBody>
          <a:bodyPr wrap="none">
            <a:spAutoFit/>
          </a:bodyPr>
          <a:lstStyle/>
          <a:p>
            <a:r>
              <a:rPr lang="fr-FR" sz="1400" baseline="30000">
                <a:latin typeface="Calibri" pitchFamily="34" charset="0"/>
              </a:rPr>
              <a:t>zoom b</a:t>
            </a:r>
          </a:p>
        </p:txBody>
      </p:sp>
      <p:sp>
        <p:nvSpPr>
          <p:cNvPr id="52236" name="Rectangle 13"/>
          <p:cNvSpPr>
            <a:spLocks noChangeArrowheads="1"/>
          </p:cNvSpPr>
          <p:nvPr/>
        </p:nvSpPr>
        <p:spPr bwMode="auto">
          <a:xfrm>
            <a:off x="0" y="6483350"/>
            <a:ext cx="4572000" cy="374650"/>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 </a:t>
            </a:r>
          </a:p>
          <a:p>
            <a:r>
              <a:rPr lang="fr-FR" sz="1100" baseline="30000">
                <a:latin typeface="Calibri" pitchFamily="34" charset="0"/>
              </a:rPr>
              <a:t>© Région Nord Pas de Calais -SIGALE ®/ © SIG DREAL Nord Pas-de-Calais</a:t>
            </a:r>
            <a:endParaRPr lang="nl-BE" sz="1100">
              <a:latin typeface="Calibri" pitchFamily="34" charset="0"/>
            </a:endParaRPr>
          </a:p>
        </p:txBody>
      </p:sp>
      <p:sp>
        <p:nvSpPr>
          <p:cNvPr id="15" name="Rectangle 14"/>
          <p:cNvSpPr/>
          <p:nvPr/>
        </p:nvSpPr>
        <p:spPr>
          <a:xfrm>
            <a:off x="8083550" y="165100"/>
            <a:ext cx="835025" cy="254000"/>
          </a:xfrm>
          <a:prstGeom prst="rect">
            <a:avLst/>
          </a:prstGeom>
        </p:spPr>
        <p:txBody>
          <a:bodyPr wrap="none">
            <a:spAutoFit/>
          </a:bodyPr>
          <a:lstStyle/>
          <a:p>
            <a:pPr fontAlgn="auto">
              <a:spcBef>
                <a:spcPts val="0"/>
              </a:spcBef>
              <a:spcAft>
                <a:spcPts val="0"/>
              </a:spcAft>
              <a:defRPr/>
            </a:pPr>
            <a:r>
              <a:rPr lang="fr-FR" sz="1050" dirty="0">
                <a:latin typeface="+mn-lt"/>
              </a:rPr>
              <a:t>Les habitats</a:t>
            </a:r>
            <a:endParaRPr lang="nl-BE" dirty="0">
              <a:latin typeface="+mn-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5"/>
          <p:cNvGrpSpPr>
            <a:grpSpLocks/>
          </p:cNvGrpSpPr>
          <p:nvPr/>
        </p:nvGrpSpPr>
        <p:grpSpPr bwMode="auto">
          <a:xfrm>
            <a:off x="-31750" y="1155700"/>
            <a:ext cx="9144000" cy="5702300"/>
            <a:chOff x="-770046" y="1475467"/>
            <a:chExt cx="9914046" cy="6181319"/>
          </a:xfrm>
        </p:grpSpPr>
        <p:pic>
          <p:nvPicPr>
            <p:cNvPr id="16387" name="Picture 2" descr="Q:\PROJECTS\AML_Lille\AML_8_RAPPORTI\rapporto finale\pages in jpg\aml_rapport_studio010_100823_Page_01.jpg"/>
            <p:cNvPicPr>
              <a:picLocks noChangeAspect="1" noChangeArrowheads="1"/>
            </p:cNvPicPr>
            <p:nvPr/>
          </p:nvPicPr>
          <p:blipFill>
            <a:blip r:embed="rId2" cstate="print"/>
            <a:srcRect l="3021" t="9766"/>
            <a:stretch>
              <a:fillRect/>
            </a:stretch>
          </p:blipFill>
          <p:spPr bwMode="auto">
            <a:xfrm>
              <a:off x="5121403" y="1475467"/>
              <a:ext cx="4022597" cy="5291373"/>
            </a:xfrm>
            <a:prstGeom prst="rect">
              <a:avLst/>
            </a:prstGeom>
            <a:noFill/>
            <a:ln w="9525">
              <a:noFill/>
              <a:miter lim="800000"/>
              <a:headEnd/>
              <a:tailEnd/>
            </a:ln>
          </p:spPr>
        </p:pic>
        <p:pic>
          <p:nvPicPr>
            <p:cNvPr id="16388" name="Picture 3" descr="Q:\PROJECTS\AML_Lille\AML_8_RAPPORTI\rapporto finale\pages in jpg\aml_rapport_studio010_100823_Page_08.jpg"/>
            <p:cNvPicPr>
              <a:picLocks noChangeAspect="1" noChangeArrowheads="1"/>
            </p:cNvPicPr>
            <p:nvPr/>
          </p:nvPicPr>
          <p:blipFill>
            <a:blip r:embed="rId3" cstate="print"/>
            <a:srcRect t="11671"/>
            <a:stretch>
              <a:fillRect/>
            </a:stretch>
          </p:blipFill>
          <p:spPr bwMode="auto">
            <a:xfrm>
              <a:off x="2945675" y="2375708"/>
              <a:ext cx="4077612" cy="5092616"/>
            </a:xfrm>
            <a:prstGeom prst="rect">
              <a:avLst/>
            </a:prstGeom>
            <a:noFill/>
            <a:ln w="9525">
              <a:noFill/>
              <a:miter lim="800000"/>
              <a:headEnd/>
              <a:tailEnd/>
            </a:ln>
          </p:spPr>
        </p:pic>
        <p:pic>
          <p:nvPicPr>
            <p:cNvPr id="16389" name="Picture 3" descr="Q:\PROJECTS\AML_Lille\AML_8_RAPPORTI\rapporto finale\pages in jpg\aml_rapport_studio010_100823_Page_08.jpg"/>
            <p:cNvPicPr>
              <a:picLocks noChangeAspect="1" noChangeArrowheads="1"/>
            </p:cNvPicPr>
            <p:nvPr/>
          </p:nvPicPr>
          <p:blipFill>
            <a:blip r:embed="rId4" cstate="print"/>
            <a:srcRect t="5438"/>
            <a:stretch>
              <a:fillRect/>
            </a:stretch>
          </p:blipFill>
          <p:spPr bwMode="auto">
            <a:xfrm>
              <a:off x="-770046" y="2204776"/>
              <a:ext cx="4078242" cy="5452010"/>
            </a:xfrm>
            <a:prstGeom prst="rect">
              <a:avLst/>
            </a:prstGeom>
            <a:noFill/>
            <a:ln w="9525">
              <a:noFill/>
              <a:miter lim="800000"/>
              <a:headEnd/>
              <a:tailEnd/>
            </a:ln>
          </p:spPr>
        </p:pic>
      </p:grpSp>
      <p:sp>
        <p:nvSpPr>
          <p:cNvPr id="4098" name="Text Box 2"/>
          <p:cNvSpPr txBox="1">
            <a:spLocks noChangeArrowheads="1"/>
          </p:cNvSpPr>
          <p:nvPr/>
        </p:nvSpPr>
        <p:spPr bwMode="auto">
          <a:xfrm>
            <a:off x="3441700" y="0"/>
            <a:ext cx="5702300" cy="962025"/>
          </a:xfrm>
          <a:prstGeom prst="rect">
            <a:avLst/>
          </a:prstGeom>
          <a:noFill/>
          <a:ln w="9525">
            <a:noFill/>
            <a:miter lim="800000"/>
            <a:headEnd/>
            <a:tailEnd/>
          </a:ln>
        </p:spPr>
        <p:txBody>
          <a:bodyPr>
            <a:spAutoFit/>
          </a:bodyPr>
          <a:lstStyle/>
          <a:p>
            <a:pPr algn="r" fontAlgn="auto">
              <a:spcBef>
                <a:spcPts val="0"/>
              </a:spcBef>
              <a:spcAft>
                <a:spcPts val="0"/>
              </a:spcAft>
              <a:defRPr/>
            </a:pPr>
            <a:r>
              <a:rPr lang="fr-BE" sz="1600" b="1" dirty="0">
                <a:latin typeface="+mn-lt"/>
              </a:rPr>
              <a:t>QUESTIONS DE MÉTHODOLOGIE </a:t>
            </a:r>
            <a:r>
              <a:rPr lang="fr-BE" sz="1600" b="1" dirty="0">
                <a:solidFill>
                  <a:srgbClr val="C00000"/>
                </a:solidFill>
                <a:latin typeface="+mn-lt"/>
              </a:rPr>
              <a:t>1</a:t>
            </a:r>
          </a:p>
          <a:p>
            <a:pPr algn="r" fontAlgn="auto">
              <a:spcBef>
                <a:spcPts val="0"/>
              </a:spcBef>
              <a:spcAft>
                <a:spcPts val="0"/>
              </a:spcAft>
              <a:defRPr/>
            </a:pPr>
            <a:endParaRPr lang="fr-BE" sz="1050" b="1" dirty="0">
              <a:latin typeface="+mn-lt"/>
            </a:endParaRPr>
          </a:p>
          <a:p>
            <a:pPr algn="r" fontAlgn="auto">
              <a:spcBef>
                <a:spcPts val="0"/>
              </a:spcBef>
              <a:spcAft>
                <a:spcPts val="0"/>
              </a:spcAft>
              <a:defRPr/>
            </a:pPr>
            <a:r>
              <a:rPr lang="fr-FR" sz="800" dirty="0">
                <a:latin typeface="+mn-lt"/>
              </a:rPr>
              <a:t> </a:t>
            </a:r>
            <a:r>
              <a:rPr lang="fr-FR" sz="1000" dirty="0">
                <a:latin typeface="+mn-lt"/>
              </a:rPr>
              <a:t> </a:t>
            </a:r>
            <a:r>
              <a:rPr lang="fr-FR" sz="1000" dirty="0">
                <a:solidFill>
                  <a:srgbClr val="C00000"/>
                </a:solidFill>
                <a:latin typeface="+mn-lt"/>
              </a:rPr>
              <a:t>La méthode de construction de l’état des lieux, le partage d’informations</a:t>
            </a:r>
            <a:endParaRPr lang="nl-BE" sz="1000" dirty="0">
              <a:solidFill>
                <a:srgbClr val="C00000"/>
              </a:solidFill>
              <a:latin typeface="+mn-lt"/>
            </a:endParaRPr>
          </a:p>
          <a:p>
            <a:pPr algn="r" fontAlgn="auto">
              <a:spcBef>
                <a:spcPts val="0"/>
              </a:spcBef>
              <a:spcAft>
                <a:spcPts val="0"/>
              </a:spcAft>
              <a:defRPr/>
            </a:pPr>
            <a:r>
              <a:rPr lang="fr-FR" sz="1000" dirty="0">
                <a:latin typeface="+mn-lt"/>
              </a:rPr>
              <a:t> </a:t>
            </a:r>
            <a:endParaRPr lang="nl-BE" sz="1000" dirty="0">
              <a:latin typeface="+mn-lt"/>
            </a:endParaRPr>
          </a:p>
          <a:p>
            <a:pPr algn="r" fontAlgn="auto">
              <a:spcBef>
                <a:spcPts val="0"/>
              </a:spcBef>
              <a:spcAft>
                <a:spcPts val="0"/>
              </a:spcAft>
              <a:defRPr/>
            </a:pPr>
            <a:r>
              <a:rPr lang="fr-FR" sz="1000" dirty="0">
                <a:latin typeface="+mn-lt"/>
              </a:rPr>
              <a:t>        </a:t>
            </a:r>
            <a:endParaRPr lang="nl-BE" sz="1000" dirty="0">
              <a:latin typeface="+mn-l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5" descr="megacity_2.jpg"/>
          <p:cNvPicPr>
            <a:picLocks noChangeAspect="1"/>
          </p:cNvPicPr>
          <p:nvPr/>
        </p:nvPicPr>
        <p:blipFill>
          <a:blip r:embed="rId2" cstate="print"/>
          <a:srcRect l="385" t="423" r="545"/>
          <a:stretch>
            <a:fillRect/>
          </a:stretch>
        </p:blipFill>
        <p:spPr bwMode="auto">
          <a:xfrm>
            <a:off x="214313" y="214313"/>
            <a:ext cx="3113087" cy="3108325"/>
          </a:xfrm>
          <a:prstGeom prst="rect">
            <a:avLst/>
          </a:prstGeom>
          <a:noFill/>
          <a:ln w="9525">
            <a:noFill/>
            <a:miter lim="800000"/>
            <a:headEnd/>
            <a:tailEnd/>
          </a:ln>
        </p:spPr>
      </p:pic>
      <p:pic>
        <p:nvPicPr>
          <p:cNvPr id="53250" name="Picture 2" descr="megacity_2.jpg"/>
          <p:cNvPicPr>
            <a:picLocks noChangeAspect="1"/>
          </p:cNvPicPr>
          <p:nvPr/>
        </p:nvPicPr>
        <p:blipFill>
          <a:blip r:embed="rId3" cstate="print"/>
          <a:srcRect l="430" t="423" r="807"/>
          <a:stretch>
            <a:fillRect/>
          </a:stretch>
        </p:blipFill>
        <p:spPr bwMode="auto">
          <a:xfrm>
            <a:off x="3433763" y="214313"/>
            <a:ext cx="3103562" cy="3108325"/>
          </a:xfrm>
          <a:prstGeom prst="rect">
            <a:avLst/>
          </a:prstGeom>
          <a:noFill/>
          <a:ln w="9525">
            <a:noFill/>
            <a:miter lim="800000"/>
            <a:headEnd/>
            <a:tailEnd/>
          </a:ln>
        </p:spPr>
      </p:pic>
      <p:pic>
        <p:nvPicPr>
          <p:cNvPr id="53251" name="Picture 6" descr="megacity_2.jpg"/>
          <p:cNvPicPr>
            <a:picLocks noChangeAspect="1"/>
          </p:cNvPicPr>
          <p:nvPr/>
        </p:nvPicPr>
        <p:blipFill>
          <a:blip r:embed="rId4" cstate="print"/>
          <a:srcRect l="336" t="230"/>
          <a:stretch>
            <a:fillRect/>
          </a:stretch>
        </p:blipFill>
        <p:spPr bwMode="auto">
          <a:xfrm>
            <a:off x="223838" y="3551238"/>
            <a:ext cx="3124200" cy="3114675"/>
          </a:xfrm>
          <a:prstGeom prst="rect">
            <a:avLst/>
          </a:prstGeom>
          <a:noFill/>
          <a:ln w="9525">
            <a:noFill/>
            <a:miter lim="800000"/>
            <a:headEnd/>
            <a:tailEnd/>
          </a:ln>
        </p:spPr>
      </p:pic>
      <p:pic>
        <p:nvPicPr>
          <p:cNvPr id="53252" name="Picture 7" descr="megacity_2.jpg"/>
          <p:cNvPicPr>
            <a:picLocks noChangeAspect="1"/>
          </p:cNvPicPr>
          <p:nvPr/>
        </p:nvPicPr>
        <p:blipFill>
          <a:blip r:embed="rId5" cstate="print"/>
          <a:srcRect l="166"/>
          <a:stretch>
            <a:fillRect/>
          </a:stretch>
        </p:blipFill>
        <p:spPr bwMode="auto">
          <a:xfrm>
            <a:off x="3433763" y="3538538"/>
            <a:ext cx="3135312" cy="3132137"/>
          </a:xfrm>
          <a:prstGeom prst="rect">
            <a:avLst/>
          </a:prstGeom>
          <a:noFill/>
          <a:ln w="9525">
            <a:noFill/>
            <a:miter lim="800000"/>
            <a:headEnd/>
            <a:tailEnd/>
          </a:ln>
        </p:spPr>
      </p:pic>
      <p:sp>
        <p:nvSpPr>
          <p:cNvPr id="53253" name="Rectangle 9"/>
          <p:cNvSpPr>
            <a:spLocks noChangeArrowheads="1"/>
          </p:cNvSpPr>
          <p:nvPr/>
        </p:nvSpPr>
        <p:spPr bwMode="auto">
          <a:xfrm>
            <a:off x="6713538" y="227013"/>
            <a:ext cx="536575" cy="234950"/>
          </a:xfrm>
          <a:prstGeom prst="rect">
            <a:avLst/>
          </a:prstGeom>
          <a:noFill/>
          <a:ln w="9525">
            <a:noFill/>
            <a:miter lim="800000"/>
            <a:headEnd/>
            <a:tailEnd/>
          </a:ln>
        </p:spPr>
        <p:txBody>
          <a:bodyPr wrap="none">
            <a:spAutoFit/>
          </a:bodyPr>
          <a:lstStyle/>
          <a:p>
            <a:r>
              <a:rPr lang="fr-FR" sz="1400" baseline="30000">
                <a:latin typeface="Calibri" pitchFamily="34" charset="0"/>
              </a:rPr>
              <a:t>zoom a</a:t>
            </a:r>
          </a:p>
        </p:txBody>
      </p:sp>
      <p:sp>
        <p:nvSpPr>
          <p:cNvPr id="53254" name="Rectangle 10"/>
          <p:cNvSpPr>
            <a:spLocks noChangeArrowheads="1"/>
          </p:cNvSpPr>
          <p:nvPr/>
        </p:nvSpPr>
        <p:spPr bwMode="auto">
          <a:xfrm>
            <a:off x="6731000" y="3471863"/>
            <a:ext cx="539750" cy="236537"/>
          </a:xfrm>
          <a:prstGeom prst="rect">
            <a:avLst/>
          </a:prstGeom>
          <a:noFill/>
          <a:ln w="9525">
            <a:noFill/>
            <a:miter lim="800000"/>
            <a:headEnd/>
            <a:tailEnd/>
          </a:ln>
        </p:spPr>
        <p:txBody>
          <a:bodyPr wrap="none">
            <a:spAutoFit/>
          </a:bodyPr>
          <a:lstStyle/>
          <a:p>
            <a:r>
              <a:rPr lang="fr-FR" sz="1400" baseline="30000">
                <a:latin typeface="Calibri" pitchFamily="34" charset="0"/>
              </a:rPr>
              <a:t>zoom b</a:t>
            </a:r>
          </a:p>
        </p:txBody>
      </p:sp>
      <p:sp>
        <p:nvSpPr>
          <p:cNvPr id="53255" name="Rectangle 11"/>
          <p:cNvSpPr>
            <a:spLocks noChangeArrowheads="1"/>
          </p:cNvSpPr>
          <p:nvPr/>
        </p:nvSpPr>
        <p:spPr bwMode="auto">
          <a:xfrm>
            <a:off x="201613" y="3338513"/>
            <a:ext cx="511175" cy="236537"/>
          </a:xfrm>
          <a:prstGeom prst="rect">
            <a:avLst/>
          </a:prstGeom>
          <a:noFill/>
          <a:ln w="9525">
            <a:noFill/>
            <a:miter lim="800000"/>
            <a:headEnd/>
            <a:tailEnd/>
          </a:ln>
        </p:spPr>
        <p:txBody>
          <a:bodyPr wrap="none">
            <a:spAutoFit/>
          </a:bodyPr>
          <a:lstStyle/>
          <a:p>
            <a:r>
              <a:rPr lang="fr-FR" sz="1400" baseline="30000">
                <a:latin typeface="Calibri" pitchFamily="34" charset="0"/>
              </a:rPr>
              <a:t>Voiries</a:t>
            </a:r>
          </a:p>
        </p:txBody>
      </p:sp>
      <p:sp>
        <p:nvSpPr>
          <p:cNvPr id="53256" name="Rectangle 12"/>
          <p:cNvSpPr>
            <a:spLocks noChangeArrowheads="1"/>
          </p:cNvSpPr>
          <p:nvPr/>
        </p:nvSpPr>
        <p:spPr bwMode="auto">
          <a:xfrm>
            <a:off x="3362325" y="3338513"/>
            <a:ext cx="1924050" cy="236537"/>
          </a:xfrm>
          <a:prstGeom prst="rect">
            <a:avLst/>
          </a:prstGeom>
          <a:noFill/>
          <a:ln w="9525">
            <a:noFill/>
            <a:miter lim="800000"/>
            <a:headEnd/>
            <a:tailEnd/>
          </a:ln>
        </p:spPr>
        <p:txBody>
          <a:bodyPr wrap="none">
            <a:spAutoFit/>
          </a:bodyPr>
          <a:lstStyle/>
          <a:p>
            <a:r>
              <a:rPr lang="fr-FR" sz="1400" baseline="30000">
                <a:latin typeface="Calibri" pitchFamily="34" charset="0"/>
              </a:rPr>
              <a:t>Transport en Commun (train et Bus)</a:t>
            </a:r>
          </a:p>
        </p:txBody>
      </p:sp>
      <p:pic>
        <p:nvPicPr>
          <p:cNvPr id="53257" name="Picture 13" descr="draft_rapport_aml_101002_Page_096.jpg"/>
          <p:cNvPicPr>
            <a:picLocks noChangeAspect="1"/>
          </p:cNvPicPr>
          <p:nvPr/>
        </p:nvPicPr>
        <p:blipFill>
          <a:blip r:embed="rId6" cstate="print"/>
          <a:srcRect l="3253" t="95302" b="443"/>
          <a:stretch>
            <a:fillRect/>
          </a:stretch>
        </p:blipFill>
        <p:spPr bwMode="auto">
          <a:xfrm>
            <a:off x="6711950" y="6351588"/>
            <a:ext cx="1630363" cy="233362"/>
          </a:xfrm>
          <a:prstGeom prst="rect">
            <a:avLst/>
          </a:prstGeom>
          <a:noFill/>
          <a:ln w="9525">
            <a:noFill/>
            <a:miter lim="800000"/>
            <a:headEnd/>
            <a:tailEnd/>
          </a:ln>
        </p:spPr>
      </p:pic>
      <p:pic>
        <p:nvPicPr>
          <p:cNvPr id="53258" name="Picture 14" descr="draft_rapport_aml_101002_Page_096.jpg"/>
          <p:cNvPicPr>
            <a:picLocks noChangeAspect="1"/>
          </p:cNvPicPr>
          <p:nvPr/>
        </p:nvPicPr>
        <p:blipFill>
          <a:blip r:embed="rId7" cstate="print"/>
          <a:srcRect l="2290" t="1212" b="92406"/>
          <a:stretch>
            <a:fillRect/>
          </a:stretch>
        </p:blipFill>
        <p:spPr bwMode="auto">
          <a:xfrm>
            <a:off x="6702425" y="5992813"/>
            <a:ext cx="1646238" cy="349250"/>
          </a:xfrm>
          <a:prstGeom prst="rect">
            <a:avLst/>
          </a:prstGeom>
          <a:noFill/>
          <a:ln w="9525">
            <a:noFill/>
            <a:miter lim="800000"/>
            <a:headEnd/>
            <a:tailEnd/>
          </a:ln>
        </p:spPr>
      </p:pic>
      <p:sp>
        <p:nvSpPr>
          <p:cNvPr id="53259" name="Rectangle 15"/>
          <p:cNvSpPr>
            <a:spLocks noChangeArrowheads="1"/>
          </p:cNvSpPr>
          <p:nvPr/>
        </p:nvSpPr>
        <p:spPr bwMode="auto">
          <a:xfrm>
            <a:off x="0" y="6483350"/>
            <a:ext cx="3355975" cy="374650"/>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 </a:t>
            </a:r>
          </a:p>
          <a:p>
            <a:r>
              <a:rPr lang="fr-FR" sz="1100" baseline="30000">
                <a:latin typeface="Calibri" pitchFamily="34" charset="0"/>
              </a:rPr>
              <a:t>© Région Nord Pas de Calais -SIGALE ®/ © IGN BDTopo ®</a:t>
            </a:r>
            <a:endParaRPr lang="nl-BE" sz="1100">
              <a:latin typeface="Calibri" pitchFamily="34" charset="0"/>
            </a:endParaRPr>
          </a:p>
        </p:txBody>
      </p:sp>
      <p:sp>
        <p:nvSpPr>
          <p:cNvPr id="53260" name="Rectangle 16"/>
          <p:cNvSpPr>
            <a:spLocks noChangeArrowheads="1"/>
          </p:cNvSpPr>
          <p:nvPr/>
        </p:nvSpPr>
        <p:spPr bwMode="auto">
          <a:xfrm>
            <a:off x="3424238" y="6370638"/>
            <a:ext cx="3132137" cy="487362"/>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 </a:t>
            </a:r>
          </a:p>
          <a:p>
            <a:r>
              <a:rPr lang="fr-FR" sz="1100" baseline="30000">
                <a:latin typeface="Calibri" pitchFamily="34" charset="0"/>
              </a:rPr>
              <a:t>© Région Nord Pas de Calais -SIGALE ®/ Conseil général du Nord 2010/ © SIG DREAL Nord Pas-</a:t>
            </a:r>
            <a:endParaRPr lang="nl-BE" sz="1100">
              <a:latin typeface="Calibri" pitchFamily="34" charset="0"/>
            </a:endParaRPr>
          </a:p>
        </p:txBody>
      </p:sp>
      <p:sp>
        <p:nvSpPr>
          <p:cNvPr id="18" name="Rectangle 17"/>
          <p:cNvSpPr/>
          <p:nvPr/>
        </p:nvSpPr>
        <p:spPr>
          <a:xfrm>
            <a:off x="8083550" y="165100"/>
            <a:ext cx="787400" cy="254000"/>
          </a:xfrm>
          <a:prstGeom prst="rect">
            <a:avLst/>
          </a:prstGeom>
        </p:spPr>
        <p:txBody>
          <a:bodyPr wrap="none">
            <a:spAutoFit/>
          </a:bodyPr>
          <a:lstStyle/>
          <a:p>
            <a:pPr fontAlgn="auto">
              <a:spcBef>
                <a:spcPts val="0"/>
              </a:spcBef>
              <a:spcAft>
                <a:spcPts val="0"/>
              </a:spcAft>
              <a:defRPr/>
            </a:pPr>
            <a:r>
              <a:rPr lang="fr-FR" sz="1050" dirty="0">
                <a:latin typeface="+mn-lt"/>
              </a:rPr>
              <a:t>La mobilité</a:t>
            </a:r>
            <a:endParaRPr lang="nl-BE" dirty="0">
              <a:latin typeface="+mn-l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5" descr="megacity_2.jpg"/>
          <p:cNvPicPr>
            <a:picLocks noChangeAspect="1"/>
          </p:cNvPicPr>
          <p:nvPr/>
        </p:nvPicPr>
        <p:blipFill>
          <a:blip r:embed="rId2" cstate="print"/>
          <a:srcRect l="385" t="323"/>
          <a:stretch>
            <a:fillRect/>
          </a:stretch>
        </p:blipFill>
        <p:spPr bwMode="auto">
          <a:xfrm>
            <a:off x="214313" y="214313"/>
            <a:ext cx="3128962" cy="3105150"/>
          </a:xfrm>
          <a:prstGeom prst="rect">
            <a:avLst/>
          </a:prstGeom>
          <a:noFill/>
          <a:ln w="9525">
            <a:noFill/>
            <a:miter lim="800000"/>
            <a:headEnd/>
            <a:tailEnd/>
          </a:ln>
        </p:spPr>
      </p:pic>
      <p:pic>
        <p:nvPicPr>
          <p:cNvPr id="54274" name="Picture 2" descr="megacity_2.jpg"/>
          <p:cNvPicPr>
            <a:picLocks noChangeAspect="1"/>
          </p:cNvPicPr>
          <p:nvPr/>
        </p:nvPicPr>
        <p:blipFill>
          <a:blip r:embed="rId3" cstate="print"/>
          <a:srcRect l="740"/>
          <a:stretch>
            <a:fillRect/>
          </a:stretch>
        </p:blipFill>
        <p:spPr bwMode="auto">
          <a:xfrm>
            <a:off x="3443288" y="201613"/>
            <a:ext cx="3119437" cy="3121025"/>
          </a:xfrm>
          <a:prstGeom prst="rect">
            <a:avLst/>
          </a:prstGeom>
          <a:noFill/>
          <a:ln w="9525">
            <a:noFill/>
            <a:miter lim="800000"/>
            <a:headEnd/>
            <a:tailEnd/>
          </a:ln>
        </p:spPr>
      </p:pic>
      <p:pic>
        <p:nvPicPr>
          <p:cNvPr id="54275" name="Picture 6" descr="megacity_2.jpg"/>
          <p:cNvPicPr>
            <a:picLocks noChangeAspect="1"/>
          </p:cNvPicPr>
          <p:nvPr/>
        </p:nvPicPr>
        <p:blipFill>
          <a:blip r:embed="rId4" cstate="print"/>
          <a:srcRect l="424" t="230" b="690"/>
          <a:stretch>
            <a:fillRect/>
          </a:stretch>
        </p:blipFill>
        <p:spPr bwMode="auto">
          <a:xfrm>
            <a:off x="233363" y="3551238"/>
            <a:ext cx="3108325" cy="3092450"/>
          </a:xfrm>
          <a:prstGeom prst="rect">
            <a:avLst/>
          </a:prstGeom>
          <a:noFill/>
          <a:ln w="9525">
            <a:noFill/>
            <a:miter lim="800000"/>
            <a:headEnd/>
            <a:tailEnd/>
          </a:ln>
        </p:spPr>
      </p:pic>
      <p:pic>
        <p:nvPicPr>
          <p:cNvPr id="54276" name="Picture 7" descr="megacity_2.jpg"/>
          <p:cNvPicPr>
            <a:picLocks noChangeAspect="1"/>
          </p:cNvPicPr>
          <p:nvPr/>
        </p:nvPicPr>
        <p:blipFill>
          <a:blip r:embed="rId5" cstate="print"/>
          <a:srcRect l="562" t="703" b="542"/>
          <a:stretch>
            <a:fillRect/>
          </a:stretch>
        </p:blipFill>
        <p:spPr bwMode="auto">
          <a:xfrm>
            <a:off x="3452813" y="3560763"/>
            <a:ext cx="3109912" cy="3092450"/>
          </a:xfrm>
          <a:prstGeom prst="rect">
            <a:avLst/>
          </a:prstGeom>
          <a:noFill/>
          <a:ln w="9525">
            <a:noFill/>
            <a:miter lim="800000"/>
            <a:headEnd/>
            <a:tailEnd/>
          </a:ln>
        </p:spPr>
      </p:pic>
      <p:sp>
        <p:nvSpPr>
          <p:cNvPr id="54277" name="Rectangle 8"/>
          <p:cNvSpPr>
            <a:spLocks noChangeArrowheads="1"/>
          </p:cNvSpPr>
          <p:nvPr/>
        </p:nvSpPr>
        <p:spPr bwMode="auto">
          <a:xfrm>
            <a:off x="6713538" y="227013"/>
            <a:ext cx="536575" cy="234950"/>
          </a:xfrm>
          <a:prstGeom prst="rect">
            <a:avLst/>
          </a:prstGeom>
          <a:noFill/>
          <a:ln w="9525">
            <a:noFill/>
            <a:miter lim="800000"/>
            <a:headEnd/>
            <a:tailEnd/>
          </a:ln>
        </p:spPr>
        <p:txBody>
          <a:bodyPr wrap="none">
            <a:spAutoFit/>
          </a:bodyPr>
          <a:lstStyle/>
          <a:p>
            <a:r>
              <a:rPr lang="fr-FR" sz="1400" baseline="30000">
                <a:latin typeface="Calibri" pitchFamily="34" charset="0"/>
              </a:rPr>
              <a:t>zoom a</a:t>
            </a:r>
          </a:p>
        </p:txBody>
      </p:sp>
      <p:sp>
        <p:nvSpPr>
          <p:cNvPr id="54278" name="Rectangle 9"/>
          <p:cNvSpPr>
            <a:spLocks noChangeArrowheads="1"/>
          </p:cNvSpPr>
          <p:nvPr/>
        </p:nvSpPr>
        <p:spPr bwMode="auto">
          <a:xfrm>
            <a:off x="6731000" y="3471863"/>
            <a:ext cx="539750" cy="236537"/>
          </a:xfrm>
          <a:prstGeom prst="rect">
            <a:avLst/>
          </a:prstGeom>
          <a:noFill/>
          <a:ln w="9525">
            <a:noFill/>
            <a:miter lim="800000"/>
            <a:headEnd/>
            <a:tailEnd/>
          </a:ln>
        </p:spPr>
        <p:txBody>
          <a:bodyPr wrap="none">
            <a:spAutoFit/>
          </a:bodyPr>
          <a:lstStyle/>
          <a:p>
            <a:r>
              <a:rPr lang="fr-FR" sz="1400" baseline="30000">
                <a:latin typeface="Calibri" pitchFamily="34" charset="0"/>
              </a:rPr>
              <a:t>zoom b</a:t>
            </a:r>
          </a:p>
        </p:txBody>
      </p:sp>
      <p:sp>
        <p:nvSpPr>
          <p:cNvPr id="54279" name="Rectangle 10"/>
          <p:cNvSpPr>
            <a:spLocks noChangeArrowheads="1"/>
          </p:cNvSpPr>
          <p:nvPr/>
        </p:nvSpPr>
        <p:spPr bwMode="auto">
          <a:xfrm>
            <a:off x="227013" y="3368675"/>
            <a:ext cx="2041525" cy="234950"/>
          </a:xfrm>
          <a:prstGeom prst="rect">
            <a:avLst/>
          </a:prstGeom>
          <a:noFill/>
          <a:ln w="9525">
            <a:noFill/>
            <a:miter lim="800000"/>
            <a:headEnd/>
            <a:tailEnd/>
          </a:ln>
        </p:spPr>
        <p:txBody>
          <a:bodyPr wrap="none">
            <a:spAutoFit/>
          </a:bodyPr>
          <a:lstStyle/>
          <a:p>
            <a:r>
              <a:rPr lang="fr-FR" sz="1400" baseline="30000">
                <a:latin typeface="Calibri" pitchFamily="34" charset="0"/>
              </a:rPr>
              <a:t>Activités industrielles et commerciales</a:t>
            </a:r>
          </a:p>
        </p:txBody>
      </p:sp>
      <p:sp>
        <p:nvSpPr>
          <p:cNvPr id="54280" name="Rectangle 11"/>
          <p:cNvSpPr>
            <a:spLocks noChangeArrowheads="1"/>
          </p:cNvSpPr>
          <p:nvPr/>
        </p:nvSpPr>
        <p:spPr bwMode="auto">
          <a:xfrm>
            <a:off x="3279775" y="3349625"/>
            <a:ext cx="2044700" cy="234950"/>
          </a:xfrm>
          <a:prstGeom prst="rect">
            <a:avLst/>
          </a:prstGeom>
          <a:noFill/>
          <a:ln w="9525">
            <a:noFill/>
            <a:miter lim="800000"/>
            <a:headEnd/>
            <a:tailEnd/>
          </a:ln>
        </p:spPr>
        <p:txBody>
          <a:bodyPr wrap="none">
            <a:spAutoFit/>
          </a:bodyPr>
          <a:lstStyle/>
          <a:p>
            <a:r>
              <a:rPr lang="fr-FR" sz="1400" baseline="30000">
                <a:latin typeface="Calibri" pitchFamily="34" charset="0"/>
              </a:rPr>
              <a:t>Équipements urbains et zones de loisir</a:t>
            </a:r>
          </a:p>
        </p:txBody>
      </p:sp>
      <p:pic>
        <p:nvPicPr>
          <p:cNvPr id="54281" name="Picture 12" descr="draft_rapport_aml_101002_Page_098.jpg"/>
          <p:cNvPicPr>
            <a:picLocks noChangeAspect="1"/>
          </p:cNvPicPr>
          <p:nvPr/>
        </p:nvPicPr>
        <p:blipFill>
          <a:blip r:embed="rId6" cstate="print"/>
          <a:srcRect l="3192" t="1938" b="89636"/>
          <a:stretch>
            <a:fillRect/>
          </a:stretch>
        </p:blipFill>
        <p:spPr bwMode="auto">
          <a:xfrm>
            <a:off x="6683375" y="5943600"/>
            <a:ext cx="1549400" cy="476250"/>
          </a:xfrm>
          <a:prstGeom prst="rect">
            <a:avLst/>
          </a:prstGeom>
          <a:noFill/>
          <a:ln w="9525">
            <a:noFill/>
            <a:miter lim="800000"/>
            <a:headEnd/>
            <a:tailEnd/>
          </a:ln>
        </p:spPr>
      </p:pic>
      <p:pic>
        <p:nvPicPr>
          <p:cNvPr id="54282" name="Picture 13" descr="draft_rapport_aml_101002_Page_098.jpg"/>
          <p:cNvPicPr>
            <a:picLocks noChangeAspect="1"/>
          </p:cNvPicPr>
          <p:nvPr/>
        </p:nvPicPr>
        <p:blipFill>
          <a:blip r:embed="rId6" cstate="print"/>
          <a:srcRect l="2786" t="93810" b="-516"/>
          <a:stretch>
            <a:fillRect/>
          </a:stretch>
        </p:blipFill>
        <p:spPr bwMode="auto">
          <a:xfrm>
            <a:off x="6683375" y="6478588"/>
            <a:ext cx="1555750" cy="379412"/>
          </a:xfrm>
          <a:prstGeom prst="rect">
            <a:avLst/>
          </a:prstGeom>
          <a:noFill/>
          <a:ln w="9525">
            <a:noFill/>
            <a:miter lim="800000"/>
            <a:headEnd/>
            <a:tailEnd/>
          </a:ln>
        </p:spPr>
      </p:pic>
      <p:sp>
        <p:nvSpPr>
          <p:cNvPr id="54283" name="Rectangle 14"/>
          <p:cNvSpPr>
            <a:spLocks noChangeArrowheads="1"/>
          </p:cNvSpPr>
          <p:nvPr/>
        </p:nvSpPr>
        <p:spPr bwMode="auto">
          <a:xfrm>
            <a:off x="0" y="6483350"/>
            <a:ext cx="3355975" cy="374650"/>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 </a:t>
            </a:r>
          </a:p>
          <a:p>
            <a:r>
              <a:rPr lang="fr-FR" sz="1100" baseline="30000">
                <a:latin typeface="Calibri" pitchFamily="34" charset="0"/>
              </a:rPr>
              <a:t>© Région Nord Pas de Calais -SIGALE ®/ © SIG DREAL Nord Pas-de-Calais</a:t>
            </a:r>
            <a:endParaRPr lang="nl-BE" sz="1100">
              <a:latin typeface="Calibri" pitchFamily="34" charset="0"/>
            </a:endParaRPr>
          </a:p>
        </p:txBody>
      </p:sp>
      <p:sp>
        <p:nvSpPr>
          <p:cNvPr id="54284" name="Rectangle 15"/>
          <p:cNvSpPr>
            <a:spLocks noChangeArrowheads="1"/>
          </p:cNvSpPr>
          <p:nvPr/>
        </p:nvSpPr>
        <p:spPr bwMode="auto">
          <a:xfrm>
            <a:off x="3395663" y="6483350"/>
            <a:ext cx="3151187" cy="374650"/>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 </a:t>
            </a:r>
          </a:p>
          <a:p>
            <a:r>
              <a:rPr lang="fr-FR" sz="1100" baseline="30000">
                <a:latin typeface="Calibri" pitchFamily="34" charset="0"/>
              </a:rPr>
              <a:t>© Région Nord Pas de Calais -SIGALE ®/ © SIG DREAL Nord Pas-de-Calais</a:t>
            </a:r>
            <a:endParaRPr lang="nl-BE" sz="1100">
              <a:latin typeface="Calibri" pitchFamily="34" charset="0"/>
            </a:endParaRPr>
          </a:p>
        </p:txBody>
      </p:sp>
      <p:sp>
        <p:nvSpPr>
          <p:cNvPr id="17" name="Rectangle 16"/>
          <p:cNvSpPr/>
          <p:nvPr/>
        </p:nvSpPr>
        <p:spPr>
          <a:xfrm>
            <a:off x="8083550" y="165100"/>
            <a:ext cx="846138" cy="254000"/>
          </a:xfrm>
          <a:prstGeom prst="rect">
            <a:avLst/>
          </a:prstGeom>
        </p:spPr>
        <p:txBody>
          <a:bodyPr wrap="none">
            <a:spAutoFit/>
          </a:bodyPr>
          <a:lstStyle/>
          <a:p>
            <a:pPr fontAlgn="auto">
              <a:spcBef>
                <a:spcPts val="0"/>
              </a:spcBef>
              <a:spcAft>
                <a:spcPts val="0"/>
              </a:spcAft>
              <a:defRPr/>
            </a:pPr>
            <a:r>
              <a:rPr lang="fr-FR" sz="1050" dirty="0">
                <a:latin typeface="+mn-lt"/>
              </a:rPr>
              <a:t>Les activités</a:t>
            </a:r>
            <a:endParaRPr lang="nl-BE" dirty="0">
              <a:latin typeface="+mn-l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5" descr="megacity_2.jpg"/>
          <p:cNvPicPr>
            <a:picLocks noChangeAspect="1"/>
          </p:cNvPicPr>
          <p:nvPr/>
        </p:nvPicPr>
        <p:blipFill>
          <a:blip r:embed="rId2" cstate="print"/>
          <a:srcRect b="740"/>
          <a:stretch>
            <a:fillRect/>
          </a:stretch>
        </p:blipFill>
        <p:spPr bwMode="auto">
          <a:xfrm>
            <a:off x="211138" y="203200"/>
            <a:ext cx="3122612" cy="3094038"/>
          </a:xfrm>
          <a:prstGeom prst="rect">
            <a:avLst/>
          </a:prstGeom>
          <a:noFill/>
          <a:ln w="9525">
            <a:noFill/>
            <a:miter lim="800000"/>
            <a:headEnd/>
            <a:tailEnd/>
          </a:ln>
        </p:spPr>
      </p:pic>
      <p:pic>
        <p:nvPicPr>
          <p:cNvPr id="55298" name="Picture 2" descr="megacity_2.jpg"/>
          <p:cNvPicPr>
            <a:picLocks noChangeAspect="1"/>
          </p:cNvPicPr>
          <p:nvPr/>
        </p:nvPicPr>
        <p:blipFill>
          <a:blip r:embed="rId3" cstate="print"/>
          <a:srcRect l="648" t="423"/>
          <a:stretch>
            <a:fillRect/>
          </a:stretch>
        </p:blipFill>
        <p:spPr bwMode="auto">
          <a:xfrm>
            <a:off x="3443288" y="214313"/>
            <a:ext cx="3116262" cy="3108325"/>
          </a:xfrm>
          <a:prstGeom prst="rect">
            <a:avLst/>
          </a:prstGeom>
          <a:noFill/>
          <a:ln w="9525">
            <a:noFill/>
            <a:miter lim="800000"/>
            <a:headEnd/>
            <a:tailEnd/>
          </a:ln>
        </p:spPr>
      </p:pic>
      <p:pic>
        <p:nvPicPr>
          <p:cNvPr id="55299" name="Picture 6" descr="megacity_2.jpg"/>
          <p:cNvPicPr>
            <a:picLocks noChangeAspect="1"/>
          </p:cNvPicPr>
          <p:nvPr/>
        </p:nvPicPr>
        <p:blipFill>
          <a:blip r:embed="rId4" cstate="print"/>
          <a:srcRect l="496" t="542" b="690"/>
          <a:stretch>
            <a:fillRect/>
          </a:stretch>
        </p:blipFill>
        <p:spPr bwMode="auto">
          <a:xfrm>
            <a:off x="233363" y="3617913"/>
            <a:ext cx="3109912" cy="3084512"/>
          </a:xfrm>
          <a:prstGeom prst="rect">
            <a:avLst/>
          </a:prstGeom>
          <a:noFill/>
          <a:ln w="9525">
            <a:noFill/>
            <a:miter lim="800000"/>
            <a:headEnd/>
            <a:tailEnd/>
          </a:ln>
        </p:spPr>
      </p:pic>
      <p:pic>
        <p:nvPicPr>
          <p:cNvPr id="55300" name="Picture 7" descr="megacity_2.jpg"/>
          <p:cNvPicPr>
            <a:picLocks noChangeAspect="1"/>
          </p:cNvPicPr>
          <p:nvPr/>
        </p:nvPicPr>
        <p:blipFill>
          <a:blip r:embed="rId5" cstate="print"/>
          <a:srcRect l="708" t="394"/>
          <a:stretch>
            <a:fillRect/>
          </a:stretch>
        </p:blipFill>
        <p:spPr bwMode="auto">
          <a:xfrm>
            <a:off x="3452813" y="3608388"/>
            <a:ext cx="3114675" cy="3121025"/>
          </a:xfrm>
          <a:prstGeom prst="rect">
            <a:avLst/>
          </a:prstGeom>
          <a:noFill/>
          <a:ln w="9525">
            <a:noFill/>
            <a:miter lim="800000"/>
            <a:headEnd/>
            <a:tailEnd/>
          </a:ln>
        </p:spPr>
      </p:pic>
      <p:sp>
        <p:nvSpPr>
          <p:cNvPr id="55301" name="Rectangle 8"/>
          <p:cNvSpPr>
            <a:spLocks noChangeArrowheads="1"/>
          </p:cNvSpPr>
          <p:nvPr/>
        </p:nvSpPr>
        <p:spPr bwMode="auto">
          <a:xfrm>
            <a:off x="6713538" y="227013"/>
            <a:ext cx="536575" cy="234950"/>
          </a:xfrm>
          <a:prstGeom prst="rect">
            <a:avLst/>
          </a:prstGeom>
          <a:noFill/>
          <a:ln w="9525">
            <a:noFill/>
            <a:miter lim="800000"/>
            <a:headEnd/>
            <a:tailEnd/>
          </a:ln>
        </p:spPr>
        <p:txBody>
          <a:bodyPr wrap="none">
            <a:spAutoFit/>
          </a:bodyPr>
          <a:lstStyle/>
          <a:p>
            <a:r>
              <a:rPr lang="fr-FR" sz="1400" baseline="30000">
                <a:latin typeface="Calibri" pitchFamily="34" charset="0"/>
              </a:rPr>
              <a:t>zoom a</a:t>
            </a:r>
          </a:p>
        </p:txBody>
      </p:sp>
      <p:sp>
        <p:nvSpPr>
          <p:cNvPr id="55302" name="Rectangle 9"/>
          <p:cNvSpPr>
            <a:spLocks noChangeArrowheads="1"/>
          </p:cNvSpPr>
          <p:nvPr/>
        </p:nvSpPr>
        <p:spPr bwMode="auto">
          <a:xfrm>
            <a:off x="6731000" y="3471863"/>
            <a:ext cx="539750" cy="236537"/>
          </a:xfrm>
          <a:prstGeom prst="rect">
            <a:avLst/>
          </a:prstGeom>
          <a:noFill/>
          <a:ln w="9525">
            <a:noFill/>
            <a:miter lim="800000"/>
            <a:headEnd/>
            <a:tailEnd/>
          </a:ln>
        </p:spPr>
        <p:txBody>
          <a:bodyPr wrap="none">
            <a:spAutoFit/>
          </a:bodyPr>
          <a:lstStyle/>
          <a:p>
            <a:r>
              <a:rPr lang="fr-FR" sz="1400" baseline="30000">
                <a:latin typeface="Calibri" pitchFamily="34" charset="0"/>
              </a:rPr>
              <a:t>zoom b</a:t>
            </a:r>
          </a:p>
        </p:txBody>
      </p:sp>
      <p:sp>
        <p:nvSpPr>
          <p:cNvPr id="55303" name="Rectangle 10"/>
          <p:cNvSpPr>
            <a:spLocks noChangeArrowheads="1"/>
          </p:cNvSpPr>
          <p:nvPr/>
        </p:nvSpPr>
        <p:spPr bwMode="auto">
          <a:xfrm>
            <a:off x="184150" y="3305175"/>
            <a:ext cx="3122613" cy="379413"/>
          </a:xfrm>
          <a:prstGeom prst="rect">
            <a:avLst/>
          </a:prstGeom>
          <a:noFill/>
          <a:ln w="9525">
            <a:noFill/>
            <a:miter lim="800000"/>
            <a:headEnd/>
            <a:tailEnd/>
          </a:ln>
        </p:spPr>
        <p:txBody>
          <a:bodyPr>
            <a:spAutoFit/>
          </a:bodyPr>
          <a:lstStyle/>
          <a:p>
            <a:r>
              <a:rPr lang="fr-FR" sz="1400" baseline="30000">
                <a:latin typeface="Calibri" pitchFamily="34" charset="0"/>
              </a:rPr>
              <a:t>‘Typologie économique des villes de l'AML’ (distance de l’équilibre entre emplois et actifs </a:t>
            </a:r>
          </a:p>
        </p:txBody>
      </p:sp>
      <p:sp>
        <p:nvSpPr>
          <p:cNvPr id="55304" name="Rectangle 11"/>
          <p:cNvSpPr>
            <a:spLocks noChangeArrowheads="1"/>
          </p:cNvSpPr>
          <p:nvPr/>
        </p:nvSpPr>
        <p:spPr bwMode="auto">
          <a:xfrm>
            <a:off x="3424238" y="3324225"/>
            <a:ext cx="3160712" cy="379413"/>
          </a:xfrm>
          <a:prstGeom prst="rect">
            <a:avLst/>
          </a:prstGeom>
          <a:noFill/>
          <a:ln w="9525">
            <a:noFill/>
            <a:miter lim="800000"/>
            <a:headEnd/>
            <a:tailEnd/>
          </a:ln>
        </p:spPr>
        <p:txBody>
          <a:bodyPr>
            <a:spAutoFit/>
          </a:bodyPr>
          <a:lstStyle/>
          <a:p>
            <a:r>
              <a:rPr lang="fr-FR" sz="1400" baseline="30000">
                <a:latin typeface="Calibri" pitchFamily="34" charset="0"/>
              </a:rPr>
              <a:t>Revenus fiscaux localisés médians 2007 par unité de consommation en euros 2007</a:t>
            </a:r>
          </a:p>
        </p:txBody>
      </p:sp>
      <p:pic>
        <p:nvPicPr>
          <p:cNvPr id="55305" name="Picture 12" descr="draft_rapport_aml_101002_Page_100.jpg"/>
          <p:cNvPicPr>
            <a:picLocks noChangeAspect="1"/>
          </p:cNvPicPr>
          <p:nvPr/>
        </p:nvPicPr>
        <p:blipFill>
          <a:blip r:embed="rId6" cstate="print"/>
          <a:srcRect l="3506" t="4089" b="85690"/>
          <a:stretch>
            <a:fillRect/>
          </a:stretch>
        </p:blipFill>
        <p:spPr bwMode="auto">
          <a:xfrm>
            <a:off x="6761163" y="5340350"/>
            <a:ext cx="1190625" cy="603250"/>
          </a:xfrm>
          <a:prstGeom prst="rect">
            <a:avLst/>
          </a:prstGeom>
          <a:noFill/>
          <a:ln w="9525">
            <a:noFill/>
            <a:miter lim="800000"/>
            <a:headEnd/>
            <a:tailEnd/>
          </a:ln>
        </p:spPr>
      </p:pic>
      <p:pic>
        <p:nvPicPr>
          <p:cNvPr id="55306" name="Picture 13" descr="draft_rapport_aml_101002_Page_100.jpg"/>
          <p:cNvPicPr>
            <a:picLocks noChangeAspect="1"/>
          </p:cNvPicPr>
          <p:nvPr/>
        </p:nvPicPr>
        <p:blipFill>
          <a:blip r:embed="rId7" cstate="print"/>
          <a:srcRect l="3769" t="85249" b="-250"/>
          <a:stretch>
            <a:fillRect/>
          </a:stretch>
        </p:blipFill>
        <p:spPr bwMode="auto">
          <a:xfrm>
            <a:off x="6751638" y="5972175"/>
            <a:ext cx="1187450" cy="885825"/>
          </a:xfrm>
          <a:prstGeom prst="rect">
            <a:avLst/>
          </a:prstGeom>
          <a:noFill/>
          <a:ln w="9525">
            <a:noFill/>
            <a:miter lim="800000"/>
            <a:headEnd/>
            <a:tailEnd/>
          </a:ln>
        </p:spPr>
      </p:pic>
      <p:sp>
        <p:nvSpPr>
          <p:cNvPr id="55307" name="Rectangle 14"/>
          <p:cNvSpPr>
            <a:spLocks noChangeArrowheads="1"/>
          </p:cNvSpPr>
          <p:nvPr/>
        </p:nvSpPr>
        <p:spPr bwMode="auto">
          <a:xfrm>
            <a:off x="0" y="6483350"/>
            <a:ext cx="3365500" cy="374650"/>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 </a:t>
            </a:r>
          </a:p>
          <a:p>
            <a:r>
              <a:rPr lang="fr-FR" sz="1100" baseline="30000">
                <a:latin typeface="Calibri" pitchFamily="34" charset="0"/>
              </a:rPr>
              <a:t>© Région Nord Pas de Calais -SIGALE ®/ INSEE </a:t>
            </a:r>
            <a:endParaRPr lang="nl-BE" sz="1100">
              <a:latin typeface="Calibri" pitchFamily="34" charset="0"/>
            </a:endParaRPr>
          </a:p>
        </p:txBody>
      </p:sp>
      <p:sp>
        <p:nvSpPr>
          <p:cNvPr id="55308" name="Rectangle 15"/>
          <p:cNvSpPr>
            <a:spLocks noChangeArrowheads="1"/>
          </p:cNvSpPr>
          <p:nvPr/>
        </p:nvSpPr>
        <p:spPr bwMode="auto">
          <a:xfrm>
            <a:off x="3462338" y="6483350"/>
            <a:ext cx="3103562" cy="374650"/>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 </a:t>
            </a:r>
          </a:p>
          <a:p>
            <a:r>
              <a:rPr lang="fr-FR" sz="1100" baseline="30000">
                <a:latin typeface="Calibri" pitchFamily="34" charset="0"/>
              </a:rPr>
              <a:t>© Région Nord Pas de Calais -SIGALE ®/ © SIG DREAL Nord Pas-de-Calais</a:t>
            </a:r>
            <a:endParaRPr lang="nl-BE" sz="1100">
              <a:latin typeface="Calibri" pitchFamily="34" charset="0"/>
            </a:endParaRPr>
          </a:p>
        </p:txBody>
      </p:sp>
      <p:sp>
        <p:nvSpPr>
          <p:cNvPr id="17" name="Rectangle 16"/>
          <p:cNvSpPr/>
          <p:nvPr/>
        </p:nvSpPr>
        <p:spPr>
          <a:xfrm>
            <a:off x="8083550" y="165100"/>
            <a:ext cx="844550" cy="254000"/>
          </a:xfrm>
          <a:prstGeom prst="rect">
            <a:avLst/>
          </a:prstGeom>
        </p:spPr>
        <p:txBody>
          <a:bodyPr wrap="none">
            <a:spAutoFit/>
          </a:bodyPr>
          <a:lstStyle/>
          <a:p>
            <a:pPr fontAlgn="auto">
              <a:spcBef>
                <a:spcPts val="0"/>
              </a:spcBef>
              <a:spcAft>
                <a:spcPts val="0"/>
              </a:spcAft>
              <a:defRPr/>
            </a:pPr>
            <a:r>
              <a:rPr lang="fr-FR" sz="1050" dirty="0">
                <a:latin typeface="+mn-lt"/>
              </a:rPr>
              <a:t>L’ économie</a:t>
            </a:r>
            <a:endParaRPr lang="nl-BE" dirty="0">
              <a:latin typeface="+mn-l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5" descr="megacity_2.jpg"/>
          <p:cNvPicPr>
            <a:picLocks noChangeAspect="1"/>
          </p:cNvPicPr>
          <p:nvPr/>
        </p:nvPicPr>
        <p:blipFill>
          <a:blip r:embed="rId2" cstate="print"/>
          <a:srcRect/>
          <a:stretch>
            <a:fillRect/>
          </a:stretch>
        </p:blipFill>
        <p:spPr bwMode="auto">
          <a:xfrm>
            <a:off x="211138" y="203200"/>
            <a:ext cx="3122612" cy="3117850"/>
          </a:xfrm>
          <a:prstGeom prst="rect">
            <a:avLst/>
          </a:prstGeom>
          <a:noFill/>
          <a:ln w="9525">
            <a:noFill/>
            <a:miter lim="800000"/>
            <a:headEnd/>
            <a:tailEnd/>
          </a:ln>
        </p:spPr>
      </p:pic>
      <p:pic>
        <p:nvPicPr>
          <p:cNvPr id="56322" name="Picture 2" descr="megacity_2.jpg"/>
          <p:cNvPicPr>
            <a:picLocks noChangeAspect="1"/>
          </p:cNvPicPr>
          <p:nvPr/>
        </p:nvPicPr>
        <p:blipFill>
          <a:blip r:embed="rId3" cstate="print"/>
          <a:srcRect/>
          <a:stretch>
            <a:fillRect/>
          </a:stretch>
        </p:blipFill>
        <p:spPr bwMode="auto">
          <a:xfrm>
            <a:off x="3427413" y="201613"/>
            <a:ext cx="3127375" cy="3121025"/>
          </a:xfrm>
          <a:prstGeom prst="rect">
            <a:avLst/>
          </a:prstGeom>
          <a:noFill/>
          <a:ln w="9525">
            <a:noFill/>
            <a:miter lim="800000"/>
            <a:headEnd/>
            <a:tailEnd/>
          </a:ln>
        </p:spPr>
      </p:pic>
      <p:pic>
        <p:nvPicPr>
          <p:cNvPr id="56323" name="Picture 6" descr="megacity_2.jpg"/>
          <p:cNvPicPr>
            <a:picLocks noChangeAspect="1"/>
          </p:cNvPicPr>
          <p:nvPr/>
        </p:nvPicPr>
        <p:blipFill>
          <a:blip r:embed="rId4" cstate="print"/>
          <a:srcRect l="507" t="230"/>
          <a:stretch>
            <a:fillRect/>
          </a:stretch>
        </p:blipFill>
        <p:spPr bwMode="auto">
          <a:xfrm>
            <a:off x="233363" y="3608388"/>
            <a:ext cx="3109912" cy="3116262"/>
          </a:xfrm>
          <a:prstGeom prst="rect">
            <a:avLst/>
          </a:prstGeom>
          <a:noFill/>
          <a:ln w="9525">
            <a:noFill/>
            <a:miter lim="800000"/>
            <a:headEnd/>
            <a:tailEnd/>
          </a:ln>
        </p:spPr>
      </p:pic>
      <p:pic>
        <p:nvPicPr>
          <p:cNvPr id="56324" name="Picture 7" descr="megacity_2.jpg"/>
          <p:cNvPicPr>
            <a:picLocks noChangeAspect="1"/>
          </p:cNvPicPr>
          <p:nvPr/>
        </p:nvPicPr>
        <p:blipFill>
          <a:blip r:embed="rId5" cstate="print"/>
          <a:srcRect l="716" t="394"/>
          <a:stretch>
            <a:fillRect/>
          </a:stretch>
        </p:blipFill>
        <p:spPr bwMode="auto">
          <a:xfrm>
            <a:off x="3452813" y="3608388"/>
            <a:ext cx="3114675" cy="3121025"/>
          </a:xfrm>
          <a:prstGeom prst="rect">
            <a:avLst/>
          </a:prstGeom>
          <a:noFill/>
          <a:ln w="9525">
            <a:noFill/>
            <a:miter lim="800000"/>
            <a:headEnd/>
            <a:tailEnd/>
          </a:ln>
        </p:spPr>
      </p:pic>
      <p:sp>
        <p:nvSpPr>
          <p:cNvPr id="56325" name="Rectangle 8"/>
          <p:cNvSpPr>
            <a:spLocks noChangeArrowheads="1"/>
          </p:cNvSpPr>
          <p:nvPr/>
        </p:nvSpPr>
        <p:spPr bwMode="auto">
          <a:xfrm>
            <a:off x="6713538" y="227013"/>
            <a:ext cx="536575" cy="234950"/>
          </a:xfrm>
          <a:prstGeom prst="rect">
            <a:avLst/>
          </a:prstGeom>
          <a:noFill/>
          <a:ln w="9525">
            <a:noFill/>
            <a:miter lim="800000"/>
            <a:headEnd/>
            <a:tailEnd/>
          </a:ln>
        </p:spPr>
        <p:txBody>
          <a:bodyPr wrap="none">
            <a:spAutoFit/>
          </a:bodyPr>
          <a:lstStyle/>
          <a:p>
            <a:r>
              <a:rPr lang="fr-FR" sz="1400" baseline="30000">
                <a:latin typeface="Calibri" pitchFamily="34" charset="0"/>
              </a:rPr>
              <a:t>zoom a</a:t>
            </a:r>
          </a:p>
        </p:txBody>
      </p:sp>
      <p:sp>
        <p:nvSpPr>
          <p:cNvPr id="56326" name="Rectangle 9"/>
          <p:cNvSpPr>
            <a:spLocks noChangeArrowheads="1"/>
          </p:cNvSpPr>
          <p:nvPr/>
        </p:nvSpPr>
        <p:spPr bwMode="auto">
          <a:xfrm>
            <a:off x="6731000" y="3471863"/>
            <a:ext cx="539750" cy="236537"/>
          </a:xfrm>
          <a:prstGeom prst="rect">
            <a:avLst/>
          </a:prstGeom>
          <a:noFill/>
          <a:ln w="9525">
            <a:noFill/>
            <a:miter lim="800000"/>
            <a:headEnd/>
            <a:tailEnd/>
          </a:ln>
        </p:spPr>
        <p:txBody>
          <a:bodyPr wrap="none">
            <a:spAutoFit/>
          </a:bodyPr>
          <a:lstStyle/>
          <a:p>
            <a:r>
              <a:rPr lang="fr-FR" sz="1400" baseline="30000">
                <a:latin typeface="Calibri" pitchFamily="34" charset="0"/>
              </a:rPr>
              <a:t>zoom b</a:t>
            </a:r>
          </a:p>
        </p:txBody>
      </p:sp>
      <p:sp>
        <p:nvSpPr>
          <p:cNvPr id="56327" name="Rectangle 10"/>
          <p:cNvSpPr>
            <a:spLocks noChangeArrowheads="1"/>
          </p:cNvSpPr>
          <p:nvPr/>
        </p:nvSpPr>
        <p:spPr bwMode="auto">
          <a:xfrm>
            <a:off x="188913" y="3309938"/>
            <a:ext cx="3157537" cy="379412"/>
          </a:xfrm>
          <a:prstGeom prst="rect">
            <a:avLst/>
          </a:prstGeom>
          <a:noFill/>
          <a:ln w="9525">
            <a:noFill/>
            <a:miter lim="800000"/>
            <a:headEnd/>
            <a:tailEnd/>
          </a:ln>
        </p:spPr>
        <p:txBody>
          <a:bodyPr>
            <a:spAutoFit/>
          </a:bodyPr>
          <a:lstStyle/>
          <a:p>
            <a:r>
              <a:rPr lang="fr-FR" sz="1400" baseline="30000">
                <a:latin typeface="Calibri" pitchFamily="34" charset="0"/>
              </a:rPr>
              <a:t>Part des ménages sans voiture particulière par canton en 2006</a:t>
            </a:r>
          </a:p>
        </p:txBody>
      </p:sp>
      <p:sp>
        <p:nvSpPr>
          <p:cNvPr id="56328" name="Rectangle 11"/>
          <p:cNvSpPr>
            <a:spLocks noChangeArrowheads="1"/>
          </p:cNvSpPr>
          <p:nvPr/>
        </p:nvSpPr>
        <p:spPr bwMode="auto">
          <a:xfrm>
            <a:off x="3405188" y="3295650"/>
            <a:ext cx="3151187" cy="379413"/>
          </a:xfrm>
          <a:prstGeom prst="rect">
            <a:avLst/>
          </a:prstGeom>
          <a:noFill/>
          <a:ln w="9525">
            <a:noFill/>
            <a:miter lim="800000"/>
            <a:headEnd/>
            <a:tailEnd/>
          </a:ln>
        </p:spPr>
        <p:txBody>
          <a:bodyPr>
            <a:spAutoFit/>
          </a:bodyPr>
          <a:lstStyle/>
          <a:p>
            <a:r>
              <a:rPr lang="fr-FR" sz="1400" baseline="30000">
                <a:latin typeface="Calibri" pitchFamily="34" charset="0"/>
              </a:rPr>
              <a:t>Part des ménages possédant deux voitures particulières ou plus par canton en 2006</a:t>
            </a:r>
          </a:p>
        </p:txBody>
      </p:sp>
      <p:sp>
        <p:nvSpPr>
          <p:cNvPr id="56329" name="Rectangle 12"/>
          <p:cNvSpPr>
            <a:spLocks noChangeArrowheads="1"/>
          </p:cNvSpPr>
          <p:nvPr/>
        </p:nvSpPr>
        <p:spPr bwMode="auto">
          <a:xfrm>
            <a:off x="0" y="6483350"/>
            <a:ext cx="6537325" cy="374650"/>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 </a:t>
            </a:r>
          </a:p>
          <a:p>
            <a:r>
              <a:rPr lang="fr-FR" sz="1100" baseline="30000">
                <a:latin typeface="Calibri" pitchFamily="34" charset="0"/>
              </a:rPr>
              <a:t>© Région Nord Pas de Calais -SIGALE ®/ © DREAL Nord Pas-de-Calais SCE - SDII</a:t>
            </a:r>
            <a:endParaRPr lang="nl-BE" sz="1100">
              <a:latin typeface="Calibri" pitchFamily="34" charset="0"/>
            </a:endParaRPr>
          </a:p>
        </p:txBody>
      </p:sp>
      <p:pic>
        <p:nvPicPr>
          <p:cNvPr id="56330" name="Picture 2"/>
          <p:cNvPicPr>
            <a:picLocks noChangeAspect="1" noChangeArrowheads="1"/>
          </p:cNvPicPr>
          <p:nvPr/>
        </p:nvPicPr>
        <p:blipFill>
          <a:blip r:embed="rId6" cstate="print"/>
          <a:srcRect/>
          <a:stretch>
            <a:fillRect/>
          </a:stretch>
        </p:blipFill>
        <p:spPr bwMode="auto">
          <a:xfrm>
            <a:off x="6692900" y="5999163"/>
            <a:ext cx="571500" cy="723900"/>
          </a:xfrm>
          <a:prstGeom prst="rect">
            <a:avLst/>
          </a:prstGeom>
          <a:noFill/>
          <a:ln w="9525">
            <a:noFill/>
            <a:miter lim="800000"/>
            <a:headEnd/>
            <a:tailEnd/>
          </a:ln>
        </p:spPr>
      </p:pic>
      <p:pic>
        <p:nvPicPr>
          <p:cNvPr id="56331" name="Picture 3"/>
          <p:cNvPicPr>
            <a:picLocks noChangeAspect="1" noChangeArrowheads="1"/>
          </p:cNvPicPr>
          <p:nvPr/>
        </p:nvPicPr>
        <p:blipFill>
          <a:blip r:embed="rId7" cstate="print"/>
          <a:srcRect/>
          <a:stretch>
            <a:fillRect/>
          </a:stretch>
        </p:blipFill>
        <p:spPr bwMode="auto">
          <a:xfrm>
            <a:off x="7339013" y="6005513"/>
            <a:ext cx="627062" cy="700087"/>
          </a:xfrm>
          <a:prstGeom prst="rect">
            <a:avLst/>
          </a:prstGeom>
          <a:noFill/>
          <a:ln w="9525">
            <a:noFill/>
            <a:miter lim="800000"/>
            <a:headEnd/>
            <a:tailEnd/>
          </a:ln>
        </p:spPr>
      </p:pic>
      <p:sp>
        <p:nvSpPr>
          <p:cNvPr id="14" name="Rectangle 13"/>
          <p:cNvSpPr/>
          <p:nvPr/>
        </p:nvSpPr>
        <p:spPr>
          <a:xfrm>
            <a:off x="8167688" y="165100"/>
            <a:ext cx="727075" cy="254000"/>
          </a:xfrm>
          <a:prstGeom prst="rect">
            <a:avLst/>
          </a:prstGeom>
        </p:spPr>
        <p:txBody>
          <a:bodyPr wrap="none">
            <a:spAutoFit/>
          </a:bodyPr>
          <a:lstStyle/>
          <a:p>
            <a:pPr fontAlgn="auto">
              <a:spcBef>
                <a:spcPts val="0"/>
              </a:spcBef>
              <a:spcAft>
                <a:spcPts val="0"/>
              </a:spcAft>
              <a:defRPr/>
            </a:pPr>
            <a:r>
              <a:rPr lang="fr-FR" sz="1050" dirty="0">
                <a:latin typeface="+mn-lt"/>
              </a:rPr>
              <a:t>La voiture</a:t>
            </a:r>
            <a:endParaRPr lang="nl-BE" dirty="0">
              <a:latin typeface="+mn-l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rail_br-01-01.jpg"/>
          <p:cNvPicPr>
            <a:picLocks noChangeAspect="1"/>
          </p:cNvPicPr>
          <p:nvPr/>
        </p:nvPicPr>
        <p:blipFill>
          <a:blip r:embed="rId2" cstate="print"/>
          <a:srcRect/>
          <a:stretch>
            <a:fillRect/>
          </a:stretch>
        </p:blipFill>
        <p:spPr bwMode="auto">
          <a:xfrm>
            <a:off x="2460625" y="1235075"/>
            <a:ext cx="2143125" cy="2135188"/>
          </a:xfrm>
          <a:prstGeom prst="rect">
            <a:avLst/>
          </a:prstGeom>
          <a:noFill/>
          <a:ln w="9525">
            <a:noFill/>
            <a:miter lim="800000"/>
            <a:headEnd/>
            <a:tailEnd/>
          </a:ln>
        </p:spPr>
      </p:pic>
      <p:pic>
        <p:nvPicPr>
          <p:cNvPr id="57346" name="Picture 3" descr="road_ring_br-01-01.jpg"/>
          <p:cNvPicPr>
            <a:picLocks noChangeAspect="1"/>
          </p:cNvPicPr>
          <p:nvPr/>
        </p:nvPicPr>
        <p:blipFill>
          <a:blip r:embed="rId3" cstate="print"/>
          <a:srcRect/>
          <a:stretch>
            <a:fillRect/>
          </a:stretch>
        </p:blipFill>
        <p:spPr bwMode="auto">
          <a:xfrm>
            <a:off x="257175" y="1238250"/>
            <a:ext cx="2144713" cy="2135188"/>
          </a:xfrm>
          <a:prstGeom prst="rect">
            <a:avLst/>
          </a:prstGeom>
          <a:noFill/>
          <a:ln w="9525">
            <a:noFill/>
            <a:miter lim="800000"/>
            <a:headEnd/>
            <a:tailEnd/>
          </a:ln>
        </p:spPr>
      </p:pic>
      <p:pic>
        <p:nvPicPr>
          <p:cNvPr id="57347" name="Picture 4" descr="lille and sourroundings8.jpg"/>
          <p:cNvPicPr>
            <a:picLocks noChangeAspect="1"/>
          </p:cNvPicPr>
          <p:nvPr/>
        </p:nvPicPr>
        <p:blipFill>
          <a:blip r:embed="rId4" cstate="print"/>
          <a:srcRect/>
          <a:stretch>
            <a:fillRect/>
          </a:stretch>
        </p:blipFill>
        <p:spPr bwMode="auto">
          <a:xfrm>
            <a:off x="4654550" y="1235075"/>
            <a:ext cx="2144713" cy="2135188"/>
          </a:xfrm>
          <a:prstGeom prst="rect">
            <a:avLst/>
          </a:prstGeom>
          <a:noFill/>
          <a:ln w="9525">
            <a:noFill/>
            <a:miter lim="800000"/>
            <a:headEnd/>
            <a:tailEnd/>
          </a:ln>
        </p:spPr>
      </p:pic>
      <p:pic>
        <p:nvPicPr>
          <p:cNvPr id="57348" name="Picture 5" descr="rail_br-01-01.jpg"/>
          <p:cNvPicPr>
            <a:picLocks noChangeAspect="1"/>
          </p:cNvPicPr>
          <p:nvPr/>
        </p:nvPicPr>
        <p:blipFill>
          <a:blip r:embed="rId5" cstate="print"/>
          <a:srcRect/>
          <a:stretch>
            <a:fillRect/>
          </a:stretch>
        </p:blipFill>
        <p:spPr bwMode="auto">
          <a:xfrm>
            <a:off x="2471738" y="3513138"/>
            <a:ext cx="2122487" cy="2125662"/>
          </a:xfrm>
          <a:prstGeom prst="rect">
            <a:avLst/>
          </a:prstGeom>
          <a:noFill/>
          <a:ln w="9525">
            <a:noFill/>
            <a:miter lim="800000"/>
            <a:headEnd/>
            <a:tailEnd/>
          </a:ln>
        </p:spPr>
      </p:pic>
      <p:pic>
        <p:nvPicPr>
          <p:cNvPr id="57349" name="Picture 6" descr="road_ring_br-01-01.jpg"/>
          <p:cNvPicPr>
            <a:picLocks noChangeAspect="1"/>
          </p:cNvPicPr>
          <p:nvPr/>
        </p:nvPicPr>
        <p:blipFill>
          <a:blip r:embed="rId6" cstate="print"/>
          <a:srcRect/>
          <a:stretch>
            <a:fillRect/>
          </a:stretch>
        </p:blipFill>
        <p:spPr bwMode="auto">
          <a:xfrm>
            <a:off x="271463" y="3505200"/>
            <a:ext cx="2124075" cy="2133600"/>
          </a:xfrm>
          <a:prstGeom prst="rect">
            <a:avLst/>
          </a:prstGeom>
          <a:noFill/>
          <a:ln w="9525">
            <a:noFill/>
            <a:miter lim="800000"/>
            <a:headEnd/>
            <a:tailEnd/>
          </a:ln>
        </p:spPr>
      </p:pic>
      <p:pic>
        <p:nvPicPr>
          <p:cNvPr id="57350" name="Picture 7" descr="lille and sourroundings8.jpg"/>
          <p:cNvPicPr>
            <a:picLocks noChangeAspect="1"/>
          </p:cNvPicPr>
          <p:nvPr/>
        </p:nvPicPr>
        <p:blipFill>
          <a:blip r:embed="rId7" cstate="print"/>
          <a:srcRect/>
          <a:stretch>
            <a:fillRect/>
          </a:stretch>
        </p:blipFill>
        <p:spPr bwMode="auto">
          <a:xfrm>
            <a:off x="4668838" y="3508375"/>
            <a:ext cx="2130425" cy="2136775"/>
          </a:xfrm>
          <a:prstGeom prst="rect">
            <a:avLst/>
          </a:prstGeom>
          <a:noFill/>
          <a:ln w="9525">
            <a:noFill/>
            <a:miter lim="800000"/>
            <a:headEnd/>
            <a:tailEnd/>
          </a:ln>
        </p:spPr>
      </p:pic>
      <p:sp>
        <p:nvSpPr>
          <p:cNvPr id="57351" name="Rectangle 8"/>
          <p:cNvSpPr>
            <a:spLocks noChangeArrowheads="1"/>
          </p:cNvSpPr>
          <p:nvPr/>
        </p:nvSpPr>
        <p:spPr bwMode="auto">
          <a:xfrm>
            <a:off x="6723063" y="1276350"/>
            <a:ext cx="536575" cy="236538"/>
          </a:xfrm>
          <a:prstGeom prst="rect">
            <a:avLst/>
          </a:prstGeom>
          <a:noFill/>
          <a:ln w="9525">
            <a:noFill/>
            <a:miter lim="800000"/>
            <a:headEnd/>
            <a:tailEnd/>
          </a:ln>
        </p:spPr>
        <p:txBody>
          <a:bodyPr wrap="none">
            <a:spAutoFit/>
          </a:bodyPr>
          <a:lstStyle/>
          <a:p>
            <a:r>
              <a:rPr lang="fr-FR" sz="1400" baseline="30000">
                <a:latin typeface="Calibri" pitchFamily="34" charset="0"/>
              </a:rPr>
              <a:t>zoom a</a:t>
            </a:r>
          </a:p>
        </p:txBody>
      </p:sp>
      <p:sp>
        <p:nvSpPr>
          <p:cNvPr id="57352" name="Rectangle 9"/>
          <p:cNvSpPr>
            <a:spLocks noChangeArrowheads="1"/>
          </p:cNvSpPr>
          <p:nvPr/>
        </p:nvSpPr>
        <p:spPr bwMode="auto">
          <a:xfrm>
            <a:off x="6731000" y="3471863"/>
            <a:ext cx="539750" cy="236537"/>
          </a:xfrm>
          <a:prstGeom prst="rect">
            <a:avLst/>
          </a:prstGeom>
          <a:noFill/>
          <a:ln w="9525">
            <a:noFill/>
            <a:miter lim="800000"/>
            <a:headEnd/>
            <a:tailEnd/>
          </a:ln>
        </p:spPr>
        <p:txBody>
          <a:bodyPr wrap="none">
            <a:spAutoFit/>
          </a:bodyPr>
          <a:lstStyle/>
          <a:p>
            <a:r>
              <a:rPr lang="fr-FR" sz="1400" baseline="30000">
                <a:latin typeface="Calibri" pitchFamily="34" charset="0"/>
              </a:rPr>
              <a:t>zoom b</a:t>
            </a:r>
          </a:p>
        </p:txBody>
      </p:sp>
      <p:sp>
        <p:nvSpPr>
          <p:cNvPr id="57353" name="Rectangle 10"/>
          <p:cNvSpPr>
            <a:spLocks noChangeArrowheads="1"/>
          </p:cNvSpPr>
          <p:nvPr/>
        </p:nvSpPr>
        <p:spPr bwMode="auto">
          <a:xfrm>
            <a:off x="252413" y="955675"/>
            <a:ext cx="1382712" cy="277813"/>
          </a:xfrm>
          <a:prstGeom prst="rect">
            <a:avLst/>
          </a:prstGeom>
          <a:noFill/>
          <a:ln w="9525">
            <a:noFill/>
            <a:miter lim="800000"/>
            <a:headEnd/>
            <a:tailEnd/>
          </a:ln>
        </p:spPr>
        <p:txBody>
          <a:bodyPr wrap="none">
            <a:spAutoFit/>
          </a:bodyPr>
          <a:lstStyle/>
          <a:p>
            <a:r>
              <a:rPr lang="fr-FR" baseline="30000">
                <a:latin typeface="Calibri" pitchFamily="34" charset="0"/>
              </a:rPr>
              <a:t>Recensement 2006</a:t>
            </a:r>
          </a:p>
        </p:txBody>
      </p:sp>
      <p:sp>
        <p:nvSpPr>
          <p:cNvPr id="57354" name="Rectangle 11"/>
          <p:cNvSpPr>
            <a:spLocks noChangeArrowheads="1"/>
          </p:cNvSpPr>
          <p:nvPr/>
        </p:nvSpPr>
        <p:spPr bwMode="auto">
          <a:xfrm>
            <a:off x="284163" y="5702300"/>
            <a:ext cx="671512" cy="236538"/>
          </a:xfrm>
          <a:prstGeom prst="rect">
            <a:avLst/>
          </a:prstGeom>
          <a:noFill/>
          <a:ln w="9525">
            <a:noFill/>
            <a:miter lim="800000"/>
            <a:headEnd/>
            <a:tailEnd/>
          </a:ln>
        </p:spPr>
        <p:txBody>
          <a:bodyPr wrap="none">
            <a:spAutoFit/>
          </a:bodyPr>
          <a:lstStyle/>
          <a:p>
            <a:r>
              <a:rPr lang="fr-FR" sz="1400" baseline="30000">
                <a:latin typeface="Calibri" pitchFamily="34" charset="0"/>
              </a:rPr>
              <a:t>00-29 Ans</a:t>
            </a:r>
          </a:p>
        </p:txBody>
      </p:sp>
      <p:sp>
        <p:nvSpPr>
          <p:cNvPr id="57355" name="Rectangle 12"/>
          <p:cNvSpPr>
            <a:spLocks noChangeArrowheads="1"/>
          </p:cNvSpPr>
          <p:nvPr/>
        </p:nvSpPr>
        <p:spPr bwMode="auto">
          <a:xfrm>
            <a:off x="2463800" y="5692775"/>
            <a:ext cx="669925" cy="236538"/>
          </a:xfrm>
          <a:prstGeom prst="rect">
            <a:avLst/>
          </a:prstGeom>
          <a:noFill/>
          <a:ln w="9525">
            <a:noFill/>
            <a:miter lim="800000"/>
            <a:headEnd/>
            <a:tailEnd/>
          </a:ln>
        </p:spPr>
        <p:txBody>
          <a:bodyPr wrap="none">
            <a:spAutoFit/>
          </a:bodyPr>
          <a:lstStyle/>
          <a:p>
            <a:r>
              <a:rPr lang="fr-FR" sz="1400" baseline="30000">
                <a:latin typeface="Calibri" pitchFamily="34" charset="0"/>
              </a:rPr>
              <a:t>30-59 Ans</a:t>
            </a:r>
          </a:p>
        </p:txBody>
      </p:sp>
      <p:sp>
        <p:nvSpPr>
          <p:cNvPr id="57356" name="Rectangle 13"/>
          <p:cNvSpPr>
            <a:spLocks noChangeArrowheads="1"/>
          </p:cNvSpPr>
          <p:nvPr/>
        </p:nvSpPr>
        <p:spPr bwMode="auto">
          <a:xfrm>
            <a:off x="4657725" y="5713413"/>
            <a:ext cx="571500" cy="234950"/>
          </a:xfrm>
          <a:prstGeom prst="rect">
            <a:avLst/>
          </a:prstGeom>
          <a:noFill/>
          <a:ln w="9525">
            <a:noFill/>
            <a:miter lim="800000"/>
            <a:headEnd/>
            <a:tailEnd/>
          </a:ln>
        </p:spPr>
        <p:txBody>
          <a:bodyPr wrap="none">
            <a:spAutoFit/>
          </a:bodyPr>
          <a:lstStyle/>
          <a:p>
            <a:r>
              <a:rPr lang="fr-FR" sz="1400" baseline="30000">
                <a:latin typeface="Calibri" pitchFamily="34" charset="0"/>
              </a:rPr>
              <a:t>60+ Ans</a:t>
            </a:r>
          </a:p>
        </p:txBody>
      </p:sp>
      <p:pic>
        <p:nvPicPr>
          <p:cNvPr id="57357" name="Picture 14" descr="draft_rapport_aml_101002_Page_104.jpg"/>
          <p:cNvPicPr>
            <a:picLocks noChangeAspect="1"/>
          </p:cNvPicPr>
          <p:nvPr/>
        </p:nvPicPr>
        <p:blipFill>
          <a:blip r:embed="rId8" cstate="print"/>
          <a:srcRect l="1311" t="2869" b="27753"/>
          <a:stretch>
            <a:fillRect/>
          </a:stretch>
        </p:blipFill>
        <p:spPr bwMode="auto">
          <a:xfrm>
            <a:off x="223838" y="5884863"/>
            <a:ext cx="5580062" cy="584200"/>
          </a:xfrm>
          <a:prstGeom prst="rect">
            <a:avLst/>
          </a:prstGeom>
          <a:noFill/>
          <a:ln w="9525">
            <a:noFill/>
            <a:miter lim="800000"/>
            <a:headEnd/>
            <a:tailEnd/>
          </a:ln>
        </p:spPr>
      </p:pic>
      <p:sp>
        <p:nvSpPr>
          <p:cNvPr id="57358" name="Rectangle 15"/>
          <p:cNvSpPr>
            <a:spLocks noChangeArrowheads="1"/>
          </p:cNvSpPr>
          <p:nvPr/>
        </p:nvSpPr>
        <p:spPr bwMode="auto">
          <a:xfrm>
            <a:off x="0" y="6483350"/>
            <a:ext cx="7053263" cy="374650"/>
          </a:xfrm>
          <a:prstGeom prst="rect">
            <a:avLst/>
          </a:prstGeom>
          <a:noFill/>
          <a:ln w="9525">
            <a:noFill/>
            <a:miter lim="800000"/>
            <a:headEnd/>
            <a:tailEnd/>
          </a:ln>
        </p:spPr>
        <p:txBody>
          <a:bodyPr>
            <a:spAutoFit/>
          </a:bodyPr>
          <a:lstStyle/>
          <a:p>
            <a:r>
              <a:rPr lang="fr-FR" sz="1100" baseline="30000">
                <a:latin typeface="Calibri" pitchFamily="34" charset="0"/>
              </a:rPr>
              <a:t>Source:  ©_studio 01 © SIG DREAL Nord Pas-de-Calais</a:t>
            </a:r>
          </a:p>
          <a:p>
            <a:r>
              <a:rPr lang="fr-FR" sz="1100" baseline="30000">
                <a:latin typeface="Calibri" pitchFamily="34" charset="0"/>
              </a:rPr>
              <a:t>© INSEE (Recensements de la Population Etat Civil)/ © Région Nord Pas de Calais -SIGALE ®/ 0 secchi-viganò, sur base de données </a:t>
            </a:r>
            <a:endParaRPr lang="nl-BE" sz="1100">
              <a:latin typeface="Calibri"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3441700" y="3130550"/>
            <a:ext cx="5702300" cy="3086100"/>
          </a:xfrm>
          <a:prstGeom prst="rect">
            <a:avLst/>
          </a:prstGeom>
          <a:noFill/>
          <a:ln w="9525">
            <a:noFill/>
            <a:miter lim="800000"/>
            <a:headEnd/>
            <a:tailEnd/>
          </a:ln>
        </p:spPr>
        <p:txBody>
          <a:bodyPr>
            <a:spAutoFit/>
          </a:bodyPr>
          <a:lstStyle/>
          <a:p>
            <a:pPr algn="r" fontAlgn="auto">
              <a:spcBef>
                <a:spcPts val="0"/>
              </a:spcBef>
              <a:spcAft>
                <a:spcPts val="0"/>
              </a:spcAft>
              <a:defRPr/>
            </a:pPr>
            <a:r>
              <a:rPr lang="fr-BE" sz="1600" b="1" dirty="0">
                <a:latin typeface="+mn-lt"/>
              </a:rPr>
              <a:t>QUESTIONS DE MÉTHODOLOGIE </a:t>
            </a:r>
            <a:r>
              <a:rPr lang="fr-BE" sz="1600" b="1" dirty="0">
                <a:solidFill>
                  <a:srgbClr val="C00000"/>
                </a:solidFill>
                <a:latin typeface="+mn-lt"/>
              </a:rPr>
              <a:t>2</a:t>
            </a:r>
          </a:p>
          <a:p>
            <a:pPr algn="r" fontAlgn="auto">
              <a:spcBef>
                <a:spcPts val="0"/>
              </a:spcBef>
              <a:spcAft>
                <a:spcPts val="0"/>
              </a:spcAft>
              <a:defRPr/>
            </a:pPr>
            <a:r>
              <a:rPr lang="fr-FR" sz="1200" b="1" dirty="0">
                <a:latin typeface="+mn-lt"/>
              </a:rPr>
              <a:t>    Différentes version de la cohérence</a:t>
            </a:r>
          </a:p>
          <a:p>
            <a:pPr algn="r" fontAlgn="auto">
              <a:spcBef>
                <a:spcPts val="0"/>
              </a:spcBef>
              <a:spcAft>
                <a:spcPts val="0"/>
              </a:spcAft>
              <a:defRPr/>
            </a:pPr>
            <a:r>
              <a:rPr lang="fr-FR" sz="1200" dirty="0">
                <a:latin typeface="+mn-lt"/>
              </a:rPr>
              <a:t> </a:t>
            </a:r>
          </a:p>
          <a:p>
            <a:pPr algn="r" fontAlgn="auto">
              <a:spcBef>
                <a:spcPts val="0"/>
              </a:spcBef>
              <a:spcAft>
                <a:spcPts val="0"/>
              </a:spcAft>
              <a:defRPr/>
            </a:pPr>
            <a:r>
              <a:rPr lang="fr-FR" sz="1200" dirty="0">
                <a:latin typeface="+mn-lt"/>
              </a:rPr>
              <a:t>- Cohérence entre les projets et l'état des lieux</a:t>
            </a:r>
          </a:p>
          <a:p>
            <a:pPr algn="r" fontAlgn="auto">
              <a:spcBef>
                <a:spcPts val="0"/>
              </a:spcBef>
              <a:spcAft>
                <a:spcPts val="0"/>
              </a:spcAft>
              <a:defRPr/>
            </a:pPr>
            <a:r>
              <a:rPr lang="fr-FR" sz="1200" dirty="0">
                <a:latin typeface="+mn-lt"/>
              </a:rPr>
              <a:t>      </a:t>
            </a:r>
          </a:p>
          <a:p>
            <a:pPr algn="r" fontAlgn="auto">
              <a:spcBef>
                <a:spcPts val="0"/>
              </a:spcBef>
              <a:spcAft>
                <a:spcPts val="0"/>
              </a:spcAft>
              <a:defRPr/>
            </a:pPr>
            <a:r>
              <a:rPr lang="fr-FR" sz="1200" dirty="0">
                <a:latin typeface="+mn-lt"/>
              </a:rPr>
              <a:t>- Cohérence entre les projets de la trame verte et bleue et les projets des transports</a:t>
            </a:r>
          </a:p>
          <a:p>
            <a:pPr algn="r" fontAlgn="auto">
              <a:spcBef>
                <a:spcPts val="0"/>
              </a:spcBef>
              <a:spcAft>
                <a:spcPts val="0"/>
              </a:spcAft>
              <a:defRPr/>
            </a:pPr>
            <a:r>
              <a:rPr lang="fr-FR" sz="1200" dirty="0">
                <a:latin typeface="+mn-lt"/>
              </a:rPr>
              <a:t> </a:t>
            </a:r>
          </a:p>
          <a:p>
            <a:pPr algn="r" fontAlgn="auto">
              <a:spcBef>
                <a:spcPts val="0"/>
              </a:spcBef>
              <a:spcAft>
                <a:spcPts val="0"/>
              </a:spcAft>
              <a:defRPr/>
            </a:pPr>
            <a:r>
              <a:rPr lang="fr-FR" sz="1200" dirty="0">
                <a:latin typeface="+mn-lt"/>
              </a:rPr>
              <a:t>- Cohérence entre les projets de la trame urbaine et les projets des transports</a:t>
            </a:r>
          </a:p>
          <a:p>
            <a:pPr algn="r" fontAlgn="auto">
              <a:spcBef>
                <a:spcPts val="0"/>
              </a:spcBef>
              <a:spcAft>
                <a:spcPts val="0"/>
              </a:spcAft>
              <a:defRPr/>
            </a:pPr>
            <a:r>
              <a:rPr lang="fr-FR" sz="1200" dirty="0">
                <a:latin typeface="+mn-lt"/>
              </a:rPr>
              <a:t> </a:t>
            </a:r>
          </a:p>
          <a:p>
            <a:pPr algn="r" fontAlgn="auto">
              <a:spcBef>
                <a:spcPts val="0"/>
              </a:spcBef>
              <a:spcAft>
                <a:spcPts val="0"/>
              </a:spcAft>
              <a:defRPr/>
            </a:pPr>
            <a:r>
              <a:rPr lang="fr-FR" sz="1200" dirty="0">
                <a:latin typeface="+mn-lt"/>
              </a:rPr>
              <a:t>- Cohérence interne des projets des transports</a:t>
            </a:r>
          </a:p>
          <a:p>
            <a:pPr algn="r" fontAlgn="auto">
              <a:spcBef>
                <a:spcPts val="0"/>
              </a:spcBef>
              <a:spcAft>
                <a:spcPts val="0"/>
              </a:spcAft>
              <a:defRPr/>
            </a:pPr>
            <a:r>
              <a:rPr lang="fr-FR" sz="1200" dirty="0">
                <a:latin typeface="+mn-lt"/>
              </a:rPr>
              <a:t> </a:t>
            </a:r>
          </a:p>
          <a:p>
            <a:pPr algn="r" fontAlgn="auto">
              <a:spcBef>
                <a:spcPts val="0"/>
              </a:spcBef>
              <a:spcAft>
                <a:spcPts val="0"/>
              </a:spcAft>
              <a:defRPr/>
            </a:pPr>
            <a:r>
              <a:rPr lang="fr-FR" sz="1200" dirty="0">
                <a:latin typeface="+mn-lt"/>
              </a:rPr>
              <a:t>- Cohérence entre les projets et la vision du futur de l'AML</a:t>
            </a:r>
          </a:p>
          <a:p>
            <a:pPr algn="r" fontAlgn="auto">
              <a:spcBef>
                <a:spcPts val="0"/>
              </a:spcBef>
              <a:spcAft>
                <a:spcPts val="0"/>
              </a:spcAft>
              <a:defRPr/>
            </a:pPr>
            <a:endParaRPr lang="fr-BE" sz="1600" b="1" dirty="0">
              <a:solidFill>
                <a:srgbClr val="C00000"/>
              </a:solidFill>
              <a:latin typeface="+mn-lt"/>
            </a:endParaRPr>
          </a:p>
          <a:p>
            <a:pPr algn="r" fontAlgn="auto">
              <a:spcBef>
                <a:spcPts val="0"/>
              </a:spcBef>
              <a:spcAft>
                <a:spcPts val="0"/>
              </a:spcAft>
              <a:defRPr/>
            </a:pPr>
            <a:endParaRPr lang="fr-BE" sz="1050" b="1" dirty="0">
              <a:latin typeface="+mn-lt"/>
            </a:endParaRPr>
          </a:p>
          <a:p>
            <a:pPr algn="r" fontAlgn="auto">
              <a:spcBef>
                <a:spcPts val="0"/>
              </a:spcBef>
              <a:spcAft>
                <a:spcPts val="0"/>
              </a:spcAft>
              <a:defRPr/>
            </a:pPr>
            <a:r>
              <a:rPr lang="fr-FR" sz="800" dirty="0">
                <a:latin typeface="+mn-lt"/>
              </a:rPr>
              <a:t> </a:t>
            </a:r>
            <a:r>
              <a:rPr lang="fr-FR" sz="1000" dirty="0">
                <a:latin typeface="+mn-lt"/>
              </a:rPr>
              <a:t>                    </a:t>
            </a:r>
          </a:p>
          <a:p>
            <a:pPr algn="r" fontAlgn="auto">
              <a:spcBef>
                <a:spcPts val="0"/>
              </a:spcBef>
              <a:spcAft>
                <a:spcPts val="0"/>
              </a:spcAft>
              <a:defRPr/>
            </a:pPr>
            <a:endParaRPr lang="nl-BE" sz="1000" dirty="0">
              <a:latin typeface="+mn-l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4" descr="TVB.jpg"/>
          <p:cNvPicPr>
            <a:picLocks noChangeAspect="1"/>
          </p:cNvPicPr>
          <p:nvPr/>
        </p:nvPicPr>
        <p:blipFill>
          <a:blip r:embed="rId2" cstate="print"/>
          <a:srcRect/>
          <a:stretch>
            <a:fillRect/>
          </a:stretch>
        </p:blipFill>
        <p:spPr bwMode="auto">
          <a:xfrm>
            <a:off x="0" y="0"/>
            <a:ext cx="6867525" cy="6858000"/>
          </a:xfrm>
          <a:prstGeom prst="rect">
            <a:avLst/>
          </a:prstGeom>
          <a:noFill/>
          <a:ln w="9525">
            <a:noFill/>
            <a:miter lim="800000"/>
            <a:headEnd/>
            <a:tailEnd/>
          </a:ln>
        </p:spPr>
      </p:pic>
      <p:sp>
        <p:nvSpPr>
          <p:cNvPr id="4" name="Text Box 2"/>
          <p:cNvSpPr txBox="1">
            <a:spLocks noChangeArrowheads="1"/>
          </p:cNvSpPr>
          <p:nvPr/>
        </p:nvSpPr>
        <p:spPr bwMode="auto">
          <a:xfrm>
            <a:off x="3441700" y="0"/>
            <a:ext cx="5702300" cy="2354263"/>
          </a:xfrm>
          <a:prstGeom prst="rect">
            <a:avLst/>
          </a:prstGeom>
          <a:noFill/>
          <a:ln w="9525">
            <a:noFill/>
            <a:miter lim="800000"/>
            <a:headEnd/>
            <a:tailEnd/>
          </a:ln>
        </p:spPr>
        <p:txBody>
          <a:bodyPr>
            <a:spAutoFit/>
          </a:bodyPr>
          <a:lstStyle/>
          <a:p>
            <a:pPr algn="r" fontAlgn="auto">
              <a:spcBef>
                <a:spcPts val="0"/>
              </a:spcBef>
              <a:spcAft>
                <a:spcPts val="0"/>
              </a:spcAft>
              <a:defRPr/>
            </a:pPr>
            <a:r>
              <a:rPr lang="fr-BE" sz="1600" b="1" dirty="0">
                <a:latin typeface="+mn-lt"/>
              </a:rPr>
              <a:t>QUESTIONS DE MÉTHODOLOGIE </a:t>
            </a:r>
            <a:r>
              <a:rPr lang="fr-BE" sz="1600" b="1" dirty="0">
                <a:solidFill>
                  <a:srgbClr val="C00000"/>
                </a:solidFill>
                <a:latin typeface="+mn-lt"/>
              </a:rPr>
              <a:t>2</a:t>
            </a:r>
          </a:p>
          <a:p>
            <a:pPr algn="r" fontAlgn="auto">
              <a:spcBef>
                <a:spcPts val="0"/>
              </a:spcBef>
              <a:spcAft>
                <a:spcPts val="0"/>
              </a:spcAft>
              <a:defRPr/>
            </a:pPr>
            <a:endParaRPr lang="fr-BE" sz="1600" b="1" dirty="0">
              <a:solidFill>
                <a:srgbClr val="C00000"/>
              </a:solidFill>
              <a:latin typeface="+mn-lt"/>
            </a:endParaRPr>
          </a:p>
          <a:p>
            <a:pPr algn="r" fontAlgn="auto">
              <a:spcBef>
                <a:spcPts val="0"/>
              </a:spcBef>
              <a:spcAft>
                <a:spcPts val="0"/>
              </a:spcAft>
              <a:defRPr/>
            </a:pPr>
            <a:r>
              <a:rPr lang="fr-FR" sz="1200" dirty="0">
                <a:solidFill>
                  <a:srgbClr val="C00000"/>
                </a:solidFill>
                <a:latin typeface="+mn-lt"/>
              </a:rPr>
              <a:t>Cohérence entre les projets et l'état des lieux</a:t>
            </a:r>
          </a:p>
          <a:p>
            <a:pPr algn="r" fontAlgn="auto">
              <a:spcBef>
                <a:spcPts val="0"/>
              </a:spcBef>
              <a:spcAft>
                <a:spcPts val="0"/>
              </a:spcAft>
              <a:defRPr/>
            </a:pPr>
            <a:endParaRPr lang="fr-FR" sz="1200" dirty="0">
              <a:solidFill>
                <a:srgbClr val="FF0000"/>
              </a:solidFill>
              <a:latin typeface="+mn-lt"/>
            </a:endParaRPr>
          </a:p>
          <a:p>
            <a:pPr algn="r" fontAlgn="auto">
              <a:spcBef>
                <a:spcPts val="0"/>
              </a:spcBef>
              <a:spcAft>
                <a:spcPts val="0"/>
              </a:spcAft>
              <a:defRPr/>
            </a:pPr>
            <a:r>
              <a:rPr lang="fr-FR" sz="1200" dirty="0">
                <a:latin typeface="+mn-lt"/>
              </a:rPr>
              <a:t>Les projets TVB</a:t>
            </a:r>
          </a:p>
          <a:p>
            <a:pPr algn="r" fontAlgn="auto">
              <a:spcBef>
                <a:spcPts val="0"/>
              </a:spcBef>
              <a:spcAft>
                <a:spcPts val="0"/>
              </a:spcAft>
              <a:defRPr/>
            </a:pPr>
            <a:endParaRPr lang="fr-BE" sz="1600" b="1" dirty="0">
              <a:solidFill>
                <a:srgbClr val="C00000"/>
              </a:solidFill>
              <a:latin typeface="+mn-lt"/>
            </a:endParaRPr>
          </a:p>
          <a:p>
            <a:pPr algn="r" fontAlgn="auto">
              <a:spcBef>
                <a:spcPts val="0"/>
              </a:spcBef>
              <a:spcAft>
                <a:spcPts val="0"/>
              </a:spcAft>
              <a:defRPr/>
            </a:pPr>
            <a:endParaRPr lang="fr-BE" sz="1050" b="1" dirty="0">
              <a:latin typeface="+mn-lt"/>
            </a:endParaRPr>
          </a:p>
          <a:p>
            <a:pPr algn="r" fontAlgn="auto">
              <a:spcBef>
                <a:spcPts val="0"/>
              </a:spcBef>
              <a:spcAft>
                <a:spcPts val="0"/>
              </a:spcAft>
              <a:defRPr/>
            </a:pPr>
            <a:r>
              <a:rPr lang="fr-FR" sz="1200" dirty="0">
                <a:latin typeface="+mn-lt"/>
              </a:rPr>
              <a:t> </a:t>
            </a:r>
            <a:r>
              <a:rPr lang="fr-FR" sz="1600" dirty="0">
                <a:latin typeface="+mn-lt"/>
              </a:rPr>
              <a:t>                         </a:t>
            </a:r>
            <a:r>
              <a:rPr lang="fr-FR" sz="1000" dirty="0">
                <a:solidFill>
                  <a:srgbClr val="C00000"/>
                </a:solidFill>
                <a:latin typeface="+mn-lt"/>
              </a:rPr>
              <a:t>  </a:t>
            </a:r>
            <a:endParaRPr lang="fr-FR" sz="1600" dirty="0">
              <a:latin typeface="+mn-lt"/>
            </a:endParaRPr>
          </a:p>
          <a:p>
            <a:pPr algn="r" fontAlgn="auto">
              <a:spcBef>
                <a:spcPts val="0"/>
              </a:spcBef>
              <a:spcAft>
                <a:spcPts val="0"/>
              </a:spcAft>
              <a:defRPr/>
            </a:pPr>
            <a:endParaRPr lang="fr-BE" sz="1600" b="1" dirty="0">
              <a:solidFill>
                <a:srgbClr val="C00000"/>
              </a:solidFill>
              <a:latin typeface="+mn-lt"/>
            </a:endParaRPr>
          </a:p>
          <a:p>
            <a:pPr algn="r" fontAlgn="auto">
              <a:spcBef>
                <a:spcPts val="0"/>
              </a:spcBef>
              <a:spcAft>
                <a:spcPts val="0"/>
              </a:spcAft>
              <a:defRPr/>
            </a:pPr>
            <a:endParaRPr lang="fr-BE" sz="1050" b="1" dirty="0">
              <a:latin typeface="+mn-lt"/>
            </a:endParaRPr>
          </a:p>
          <a:p>
            <a:pPr algn="r" fontAlgn="auto">
              <a:spcBef>
                <a:spcPts val="0"/>
              </a:spcBef>
              <a:spcAft>
                <a:spcPts val="0"/>
              </a:spcAft>
              <a:defRPr/>
            </a:pPr>
            <a:r>
              <a:rPr lang="fr-FR" sz="800" dirty="0">
                <a:latin typeface="+mn-lt"/>
              </a:rPr>
              <a:t> </a:t>
            </a:r>
            <a:r>
              <a:rPr lang="fr-FR" sz="1000" dirty="0">
                <a:latin typeface="+mn-lt"/>
              </a:rPr>
              <a:t>                                                   </a:t>
            </a:r>
          </a:p>
        </p:txBody>
      </p:sp>
      <p:sp>
        <p:nvSpPr>
          <p:cNvPr id="59395" name="Rectangle 6"/>
          <p:cNvSpPr>
            <a:spLocks noChangeArrowheads="1"/>
          </p:cNvSpPr>
          <p:nvPr/>
        </p:nvSpPr>
        <p:spPr bwMode="auto">
          <a:xfrm>
            <a:off x="0" y="6457950"/>
            <a:ext cx="9144000" cy="400050"/>
          </a:xfrm>
          <a:prstGeom prst="rect">
            <a:avLst/>
          </a:prstGeom>
          <a:noFill/>
          <a:ln w="9525">
            <a:noFill/>
            <a:miter lim="800000"/>
            <a:headEnd/>
            <a:tailEnd/>
          </a:ln>
        </p:spPr>
        <p:txBody>
          <a:bodyPr>
            <a:spAutoFit/>
          </a:bodyPr>
          <a:lstStyle/>
          <a:p>
            <a:r>
              <a:rPr lang="fr-FR" sz="1200" baseline="30000">
                <a:latin typeface="Calibri" pitchFamily="34" charset="0"/>
              </a:rPr>
              <a:t>Source:  ©_studio 010 secchi-viganò, sur base de données suivantes:</a:t>
            </a:r>
          </a:p>
          <a:p>
            <a:r>
              <a:rPr lang="fr-FR" sz="1200" baseline="30000">
                <a:latin typeface="Calibri" pitchFamily="34" charset="0"/>
              </a:rPr>
              <a:t>© SIG DREAL Nord Pas-de-Calais/ Union européenne – SOeS, CORINE Land Cover, 2006/ Union européenne – SOeS, CORINE Land Cover, 2000/ © DRÉAL Nord Pas de Calais/ © Région Nord Pas de Calais - SIGALE ®</a:t>
            </a:r>
            <a:endParaRPr lang="nl-BE" sz="1200">
              <a:latin typeface="Calibri"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4" descr="TVB.jpg"/>
          <p:cNvPicPr>
            <a:picLocks noChangeAspect="1"/>
          </p:cNvPicPr>
          <p:nvPr/>
        </p:nvPicPr>
        <p:blipFill>
          <a:blip r:embed="rId2" cstate="print"/>
          <a:srcRect/>
          <a:stretch>
            <a:fillRect/>
          </a:stretch>
        </p:blipFill>
        <p:spPr bwMode="auto">
          <a:xfrm>
            <a:off x="9525" y="0"/>
            <a:ext cx="6848475" cy="6858000"/>
          </a:xfrm>
          <a:prstGeom prst="rect">
            <a:avLst/>
          </a:prstGeom>
          <a:noFill/>
          <a:ln w="9525">
            <a:noFill/>
            <a:miter lim="800000"/>
            <a:headEnd/>
            <a:tailEnd/>
          </a:ln>
        </p:spPr>
      </p:pic>
      <p:sp>
        <p:nvSpPr>
          <p:cNvPr id="4" name="Text Box 2"/>
          <p:cNvSpPr txBox="1">
            <a:spLocks noChangeArrowheads="1"/>
          </p:cNvSpPr>
          <p:nvPr/>
        </p:nvSpPr>
        <p:spPr bwMode="auto">
          <a:xfrm>
            <a:off x="3441700" y="0"/>
            <a:ext cx="5702300" cy="2354263"/>
          </a:xfrm>
          <a:prstGeom prst="rect">
            <a:avLst/>
          </a:prstGeom>
          <a:noFill/>
          <a:ln w="9525">
            <a:noFill/>
            <a:miter lim="800000"/>
            <a:headEnd/>
            <a:tailEnd/>
          </a:ln>
        </p:spPr>
        <p:txBody>
          <a:bodyPr>
            <a:spAutoFit/>
          </a:bodyPr>
          <a:lstStyle/>
          <a:p>
            <a:pPr algn="r" fontAlgn="auto">
              <a:spcBef>
                <a:spcPts val="0"/>
              </a:spcBef>
              <a:spcAft>
                <a:spcPts val="0"/>
              </a:spcAft>
              <a:defRPr/>
            </a:pPr>
            <a:r>
              <a:rPr lang="fr-BE" sz="1600" b="1" dirty="0">
                <a:latin typeface="+mn-lt"/>
              </a:rPr>
              <a:t>QUESTIONS DE MÉTHODOLOGIE </a:t>
            </a:r>
            <a:r>
              <a:rPr lang="fr-BE" sz="1600" b="1" dirty="0">
                <a:solidFill>
                  <a:srgbClr val="C00000"/>
                </a:solidFill>
                <a:latin typeface="+mn-lt"/>
              </a:rPr>
              <a:t>2</a:t>
            </a:r>
          </a:p>
          <a:p>
            <a:pPr algn="r" fontAlgn="auto">
              <a:spcBef>
                <a:spcPts val="0"/>
              </a:spcBef>
              <a:spcAft>
                <a:spcPts val="0"/>
              </a:spcAft>
              <a:defRPr/>
            </a:pPr>
            <a:endParaRPr lang="fr-BE" sz="1600" b="1" dirty="0">
              <a:solidFill>
                <a:srgbClr val="C00000"/>
              </a:solidFill>
              <a:latin typeface="+mn-lt"/>
            </a:endParaRPr>
          </a:p>
          <a:p>
            <a:pPr algn="r" fontAlgn="auto">
              <a:spcBef>
                <a:spcPts val="0"/>
              </a:spcBef>
              <a:spcAft>
                <a:spcPts val="0"/>
              </a:spcAft>
              <a:defRPr/>
            </a:pPr>
            <a:r>
              <a:rPr lang="fr-FR" sz="1200" dirty="0">
                <a:solidFill>
                  <a:srgbClr val="C00000"/>
                </a:solidFill>
                <a:latin typeface="+mn-lt"/>
              </a:rPr>
              <a:t>Cohérence entre les projets et l'état des lieux</a:t>
            </a:r>
          </a:p>
          <a:p>
            <a:pPr algn="r" fontAlgn="auto">
              <a:spcBef>
                <a:spcPts val="0"/>
              </a:spcBef>
              <a:spcAft>
                <a:spcPts val="0"/>
              </a:spcAft>
              <a:defRPr/>
            </a:pPr>
            <a:endParaRPr lang="fr-FR" sz="1200" dirty="0">
              <a:solidFill>
                <a:srgbClr val="FF0000"/>
              </a:solidFill>
              <a:latin typeface="+mn-lt"/>
            </a:endParaRPr>
          </a:p>
          <a:p>
            <a:pPr algn="r" fontAlgn="auto">
              <a:spcBef>
                <a:spcPts val="0"/>
              </a:spcBef>
              <a:spcAft>
                <a:spcPts val="0"/>
              </a:spcAft>
              <a:defRPr/>
            </a:pPr>
            <a:r>
              <a:rPr lang="fr-FR" sz="1200" dirty="0">
                <a:latin typeface="+mn-lt"/>
              </a:rPr>
              <a:t>Les projets urbains</a:t>
            </a:r>
          </a:p>
          <a:p>
            <a:pPr algn="r" fontAlgn="auto">
              <a:spcBef>
                <a:spcPts val="0"/>
              </a:spcBef>
              <a:spcAft>
                <a:spcPts val="0"/>
              </a:spcAft>
              <a:defRPr/>
            </a:pPr>
            <a:endParaRPr lang="fr-BE" sz="1600" b="1" dirty="0">
              <a:solidFill>
                <a:srgbClr val="C00000"/>
              </a:solidFill>
              <a:latin typeface="+mn-lt"/>
            </a:endParaRPr>
          </a:p>
          <a:p>
            <a:pPr algn="r" fontAlgn="auto">
              <a:spcBef>
                <a:spcPts val="0"/>
              </a:spcBef>
              <a:spcAft>
                <a:spcPts val="0"/>
              </a:spcAft>
              <a:defRPr/>
            </a:pPr>
            <a:endParaRPr lang="fr-BE" sz="1050" b="1" dirty="0">
              <a:latin typeface="+mn-lt"/>
            </a:endParaRPr>
          </a:p>
          <a:p>
            <a:pPr algn="r" fontAlgn="auto">
              <a:spcBef>
                <a:spcPts val="0"/>
              </a:spcBef>
              <a:spcAft>
                <a:spcPts val="0"/>
              </a:spcAft>
              <a:defRPr/>
            </a:pPr>
            <a:r>
              <a:rPr lang="fr-FR" sz="1200" dirty="0">
                <a:latin typeface="+mn-lt"/>
              </a:rPr>
              <a:t> </a:t>
            </a:r>
            <a:r>
              <a:rPr lang="fr-FR" sz="1600" dirty="0">
                <a:latin typeface="+mn-lt"/>
              </a:rPr>
              <a:t>                         </a:t>
            </a:r>
            <a:r>
              <a:rPr lang="fr-FR" sz="1000" dirty="0">
                <a:solidFill>
                  <a:srgbClr val="C00000"/>
                </a:solidFill>
                <a:latin typeface="+mn-lt"/>
              </a:rPr>
              <a:t>  </a:t>
            </a:r>
            <a:endParaRPr lang="fr-FR" sz="1600" dirty="0">
              <a:latin typeface="+mn-lt"/>
            </a:endParaRPr>
          </a:p>
          <a:p>
            <a:pPr algn="r" fontAlgn="auto">
              <a:spcBef>
                <a:spcPts val="0"/>
              </a:spcBef>
              <a:spcAft>
                <a:spcPts val="0"/>
              </a:spcAft>
              <a:defRPr/>
            </a:pPr>
            <a:endParaRPr lang="fr-BE" sz="1600" b="1" dirty="0">
              <a:solidFill>
                <a:srgbClr val="C00000"/>
              </a:solidFill>
              <a:latin typeface="+mn-lt"/>
            </a:endParaRPr>
          </a:p>
          <a:p>
            <a:pPr algn="r" fontAlgn="auto">
              <a:spcBef>
                <a:spcPts val="0"/>
              </a:spcBef>
              <a:spcAft>
                <a:spcPts val="0"/>
              </a:spcAft>
              <a:defRPr/>
            </a:pPr>
            <a:endParaRPr lang="fr-BE" sz="1050" b="1" dirty="0">
              <a:latin typeface="+mn-lt"/>
            </a:endParaRPr>
          </a:p>
          <a:p>
            <a:pPr algn="r" fontAlgn="auto">
              <a:spcBef>
                <a:spcPts val="0"/>
              </a:spcBef>
              <a:spcAft>
                <a:spcPts val="0"/>
              </a:spcAft>
              <a:defRPr/>
            </a:pPr>
            <a:r>
              <a:rPr lang="fr-FR" sz="800" dirty="0">
                <a:latin typeface="+mn-lt"/>
              </a:rPr>
              <a:t> </a:t>
            </a:r>
            <a:r>
              <a:rPr lang="fr-FR" sz="1000" dirty="0">
                <a:latin typeface="+mn-lt"/>
              </a:rPr>
              <a:t>                                                   </a:t>
            </a:r>
          </a:p>
        </p:txBody>
      </p:sp>
      <p:sp>
        <p:nvSpPr>
          <p:cNvPr id="60419" name="Rectangle 6"/>
          <p:cNvSpPr>
            <a:spLocks noChangeArrowheads="1"/>
          </p:cNvSpPr>
          <p:nvPr/>
        </p:nvSpPr>
        <p:spPr bwMode="auto">
          <a:xfrm>
            <a:off x="0" y="6483350"/>
            <a:ext cx="9144000" cy="374650"/>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 SIG DREAL Nord Pas-de-Calais/ Union européenne – SOeS, CORINE Land Cover, 2006/ Union européenne – SOeS, CORINE Land Cover, 2000/ © DRÉAL Nord Pas de Calais/ © Région Nord Pas de Calais - SIGALE ®</a:t>
            </a:r>
            <a:endParaRPr lang="nl-BE" sz="1100">
              <a:latin typeface="Calibri"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5" descr="TVB.jpg"/>
          <p:cNvPicPr>
            <a:picLocks noChangeAspect="1"/>
          </p:cNvPicPr>
          <p:nvPr/>
        </p:nvPicPr>
        <p:blipFill>
          <a:blip r:embed="rId2" cstate="print"/>
          <a:srcRect t="-291" r="385"/>
          <a:stretch>
            <a:fillRect/>
          </a:stretch>
        </p:blipFill>
        <p:spPr bwMode="auto">
          <a:xfrm>
            <a:off x="9525" y="0"/>
            <a:ext cx="6821488" cy="6837363"/>
          </a:xfrm>
          <a:prstGeom prst="rect">
            <a:avLst/>
          </a:prstGeom>
          <a:noFill/>
          <a:ln w="9525">
            <a:noFill/>
            <a:miter lim="800000"/>
            <a:headEnd/>
            <a:tailEnd/>
          </a:ln>
        </p:spPr>
      </p:pic>
      <p:sp>
        <p:nvSpPr>
          <p:cNvPr id="4" name="Text Box 2"/>
          <p:cNvSpPr txBox="1">
            <a:spLocks noChangeArrowheads="1"/>
          </p:cNvSpPr>
          <p:nvPr/>
        </p:nvSpPr>
        <p:spPr bwMode="auto">
          <a:xfrm>
            <a:off x="3441700" y="0"/>
            <a:ext cx="5702300" cy="2354263"/>
          </a:xfrm>
          <a:prstGeom prst="rect">
            <a:avLst/>
          </a:prstGeom>
          <a:noFill/>
          <a:ln w="9525">
            <a:noFill/>
            <a:miter lim="800000"/>
            <a:headEnd/>
            <a:tailEnd/>
          </a:ln>
        </p:spPr>
        <p:txBody>
          <a:bodyPr>
            <a:spAutoFit/>
          </a:bodyPr>
          <a:lstStyle/>
          <a:p>
            <a:pPr algn="r" fontAlgn="auto">
              <a:spcBef>
                <a:spcPts val="0"/>
              </a:spcBef>
              <a:spcAft>
                <a:spcPts val="0"/>
              </a:spcAft>
              <a:defRPr/>
            </a:pPr>
            <a:r>
              <a:rPr lang="fr-BE" sz="1600" b="1" dirty="0">
                <a:latin typeface="+mn-lt"/>
              </a:rPr>
              <a:t>QUESTIONS DE MÉTHODOLOGIE </a:t>
            </a:r>
            <a:r>
              <a:rPr lang="fr-BE" sz="1600" b="1" dirty="0">
                <a:solidFill>
                  <a:srgbClr val="C00000"/>
                </a:solidFill>
                <a:latin typeface="+mn-lt"/>
              </a:rPr>
              <a:t>2</a:t>
            </a:r>
          </a:p>
          <a:p>
            <a:pPr algn="r" fontAlgn="auto">
              <a:spcBef>
                <a:spcPts val="0"/>
              </a:spcBef>
              <a:spcAft>
                <a:spcPts val="0"/>
              </a:spcAft>
              <a:defRPr/>
            </a:pPr>
            <a:endParaRPr lang="fr-BE" sz="1600" b="1" dirty="0">
              <a:solidFill>
                <a:srgbClr val="C00000"/>
              </a:solidFill>
              <a:latin typeface="+mn-lt"/>
            </a:endParaRPr>
          </a:p>
          <a:p>
            <a:pPr algn="r" fontAlgn="auto">
              <a:spcBef>
                <a:spcPts val="0"/>
              </a:spcBef>
              <a:spcAft>
                <a:spcPts val="0"/>
              </a:spcAft>
              <a:defRPr/>
            </a:pPr>
            <a:r>
              <a:rPr lang="fr-FR" sz="1200" dirty="0">
                <a:solidFill>
                  <a:srgbClr val="C00000"/>
                </a:solidFill>
                <a:latin typeface="+mn-lt"/>
              </a:rPr>
              <a:t>Cohérence entre les projets et l'état des lieux</a:t>
            </a:r>
          </a:p>
          <a:p>
            <a:pPr algn="r" fontAlgn="auto">
              <a:spcBef>
                <a:spcPts val="0"/>
              </a:spcBef>
              <a:spcAft>
                <a:spcPts val="0"/>
              </a:spcAft>
              <a:defRPr/>
            </a:pPr>
            <a:endParaRPr lang="fr-FR" sz="1200" dirty="0">
              <a:solidFill>
                <a:srgbClr val="FF0000"/>
              </a:solidFill>
              <a:latin typeface="+mn-lt"/>
            </a:endParaRPr>
          </a:p>
          <a:p>
            <a:pPr algn="r" fontAlgn="auto">
              <a:spcBef>
                <a:spcPts val="0"/>
              </a:spcBef>
              <a:spcAft>
                <a:spcPts val="0"/>
              </a:spcAft>
              <a:defRPr/>
            </a:pPr>
            <a:r>
              <a:rPr lang="fr-FR" sz="1200" dirty="0">
                <a:latin typeface="+mn-lt"/>
              </a:rPr>
              <a:t>Les projets des transports</a:t>
            </a:r>
          </a:p>
          <a:p>
            <a:pPr algn="r" fontAlgn="auto">
              <a:spcBef>
                <a:spcPts val="0"/>
              </a:spcBef>
              <a:spcAft>
                <a:spcPts val="0"/>
              </a:spcAft>
              <a:defRPr/>
            </a:pPr>
            <a:endParaRPr lang="fr-BE" sz="1600" b="1" dirty="0">
              <a:solidFill>
                <a:srgbClr val="C00000"/>
              </a:solidFill>
              <a:latin typeface="+mn-lt"/>
            </a:endParaRPr>
          </a:p>
          <a:p>
            <a:pPr algn="r" fontAlgn="auto">
              <a:spcBef>
                <a:spcPts val="0"/>
              </a:spcBef>
              <a:spcAft>
                <a:spcPts val="0"/>
              </a:spcAft>
              <a:defRPr/>
            </a:pPr>
            <a:endParaRPr lang="fr-BE" sz="1050" b="1" dirty="0">
              <a:latin typeface="+mn-lt"/>
            </a:endParaRPr>
          </a:p>
          <a:p>
            <a:pPr algn="r" fontAlgn="auto">
              <a:spcBef>
                <a:spcPts val="0"/>
              </a:spcBef>
              <a:spcAft>
                <a:spcPts val="0"/>
              </a:spcAft>
              <a:defRPr/>
            </a:pPr>
            <a:r>
              <a:rPr lang="fr-FR" sz="1200" dirty="0">
                <a:latin typeface="+mn-lt"/>
              </a:rPr>
              <a:t> </a:t>
            </a:r>
            <a:r>
              <a:rPr lang="fr-FR" sz="1600" dirty="0">
                <a:latin typeface="+mn-lt"/>
              </a:rPr>
              <a:t>                         </a:t>
            </a:r>
            <a:r>
              <a:rPr lang="fr-FR" sz="1000" dirty="0">
                <a:solidFill>
                  <a:srgbClr val="C00000"/>
                </a:solidFill>
                <a:latin typeface="+mn-lt"/>
              </a:rPr>
              <a:t>  </a:t>
            </a:r>
            <a:endParaRPr lang="fr-FR" sz="1600" dirty="0">
              <a:latin typeface="+mn-lt"/>
            </a:endParaRPr>
          </a:p>
          <a:p>
            <a:pPr algn="r" fontAlgn="auto">
              <a:spcBef>
                <a:spcPts val="0"/>
              </a:spcBef>
              <a:spcAft>
                <a:spcPts val="0"/>
              </a:spcAft>
              <a:defRPr/>
            </a:pPr>
            <a:endParaRPr lang="fr-BE" sz="1600" b="1" dirty="0">
              <a:solidFill>
                <a:srgbClr val="C00000"/>
              </a:solidFill>
              <a:latin typeface="+mn-lt"/>
            </a:endParaRPr>
          </a:p>
          <a:p>
            <a:pPr algn="r" fontAlgn="auto">
              <a:spcBef>
                <a:spcPts val="0"/>
              </a:spcBef>
              <a:spcAft>
                <a:spcPts val="0"/>
              </a:spcAft>
              <a:defRPr/>
            </a:pPr>
            <a:endParaRPr lang="fr-BE" sz="1050" b="1" dirty="0">
              <a:latin typeface="+mn-lt"/>
            </a:endParaRPr>
          </a:p>
          <a:p>
            <a:pPr algn="r" fontAlgn="auto">
              <a:spcBef>
                <a:spcPts val="0"/>
              </a:spcBef>
              <a:spcAft>
                <a:spcPts val="0"/>
              </a:spcAft>
              <a:defRPr/>
            </a:pPr>
            <a:r>
              <a:rPr lang="fr-FR" sz="800" dirty="0">
                <a:latin typeface="+mn-lt"/>
              </a:rPr>
              <a:t> </a:t>
            </a:r>
            <a:r>
              <a:rPr lang="fr-FR" sz="1000" dirty="0">
                <a:latin typeface="+mn-lt"/>
              </a:rPr>
              <a:t>                                                   </a:t>
            </a:r>
          </a:p>
        </p:txBody>
      </p:sp>
      <p:sp>
        <p:nvSpPr>
          <p:cNvPr id="61443" name="Rectangle 4"/>
          <p:cNvSpPr>
            <a:spLocks noChangeArrowheads="1"/>
          </p:cNvSpPr>
          <p:nvPr/>
        </p:nvSpPr>
        <p:spPr bwMode="auto">
          <a:xfrm>
            <a:off x="0" y="6483350"/>
            <a:ext cx="9144000" cy="374650"/>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 SIG DREAL Nord Pas-de-Calais/ Union européenne – SOeS, CORINE Land Cover, 2006/ Union européenne – SOeS, CORINE Land Cover, 2000/ © DRÉAL Nord Pas de Calais/ © Région Nord Pas de Calais - SIGALE ®</a:t>
            </a:r>
            <a:endParaRPr lang="nl-BE" sz="1100">
              <a:latin typeface="Calibri"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441700" y="0"/>
            <a:ext cx="5702300" cy="2232025"/>
          </a:xfrm>
          <a:prstGeom prst="rect">
            <a:avLst/>
          </a:prstGeom>
          <a:noFill/>
          <a:ln w="9525">
            <a:noFill/>
            <a:miter lim="800000"/>
            <a:headEnd/>
            <a:tailEnd/>
          </a:ln>
        </p:spPr>
        <p:txBody>
          <a:bodyPr>
            <a:spAutoFit/>
          </a:bodyPr>
          <a:lstStyle/>
          <a:p>
            <a:pPr algn="r" fontAlgn="auto">
              <a:spcBef>
                <a:spcPts val="0"/>
              </a:spcBef>
              <a:spcAft>
                <a:spcPts val="0"/>
              </a:spcAft>
              <a:defRPr/>
            </a:pPr>
            <a:r>
              <a:rPr lang="fr-BE" sz="1600" b="1" dirty="0">
                <a:latin typeface="+mn-lt"/>
              </a:rPr>
              <a:t>QUESTIONS DE MÉTHODOLOGIE </a:t>
            </a:r>
            <a:r>
              <a:rPr lang="fr-BE" sz="1600" b="1" dirty="0">
                <a:solidFill>
                  <a:srgbClr val="C00000"/>
                </a:solidFill>
                <a:latin typeface="+mn-lt"/>
              </a:rPr>
              <a:t>2</a:t>
            </a:r>
          </a:p>
          <a:p>
            <a:pPr algn="r" fontAlgn="auto">
              <a:spcBef>
                <a:spcPts val="0"/>
              </a:spcBef>
              <a:spcAft>
                <a:spcPts val="0"/>
              </a:spcAft>
              <a:defRPr/>
            </a:pPr>
            <a:endParaRPr lang="fr-BE" sz="1600" b="1" dirty="0">
              <a:solidFill>
                <a:srgbClr val="C00000"/>
              </a:solidFill>
              <a:latin typeface="+mn-lt"/>
            </a:endParaRPr>
          </a:p>
          <a:p>
            <a:pPr algn="r" fontAlgn="auto">
              <a:spcBef>
                <a:spcPts val="0"/>
              </a:spcBef>
              <a:spcAft>
                <a:spcPts val="0"/>
              </a:spcAft>
              <a:defRPr/>
            </a:pPr>
            <a:r>
              <a:rPr lang="fr-FR" sz="1200" dirty="0">
                <a:solidFill>
                  <a:srgbClr val="C00000"/>
                </a:solidFill>
                <a:latin typeface="+mn-lt"/>
              </a:rPr>
              <a:t>Cohérence entre les projets de la trame verte et bleue et les projets des transports</a:t>
            </a:r>
            <a:endParaRPr lang="fr-BE" sz="1600" b="1" dirty="0">
              <a:solidFill>
                <a:srgbClr val="C00000"/>
              </a:solidFill>
              <a:latin typeface="+mn-lt"/>
            </a:endParaRPr>
          </a:p>
          <a:p>
            <a:pPr algn="r" fontAlgn="auto">
              <a:spcBef>
                <a:spcPts val="0"/>
              </a:spcBef>
              <a:spcAft>
                <a:spcPts val="0"/>
              </a:spcAft>
              <a:defRPr/>
            </a:pPr>
            <a:endParaRPr lang="fr-BE" sz="1600" b="1" dirty="0">
              <a:solidFill>
                <a:srgbClr val="C00000"/>
              </a:solidFill>
              <a:latin typeface="+mn-lt"/>
            </a:endParaRPr>
          </a:p>
          <a:p>
            <a:pPr algn="r" fontAlgn="auto">
              <a:spcBef>
                <a:spcPts val="0"/>
              </a:spcBef>
              <a:spcAft>
                <a:spcPts val="0"/>
              </a:spcAft>
              <a:defRPr/>
            </a:pPr>
            <a:endParaRPr lang="fr-BE" sz="1600" b="1" dirty="0">
              <a:solidFill>
                <a:srgbClr val="C00000"/>
              </a:solidFill>
              <a:latin typeface="+mn-lt"/>
            </a:endParaRPr>
          </a:p>
          <a:p>
            <a:pPr algn="r" fontAlgn="auto">
              <a:spcBef>
                <a:spcPts val="0"/>
              </a:spcBef>
              <a:spcAft>
                <a:spcPts val="0"/>
              </a:spcAft>
              <a:defRPr/>
            </a:pPr>
            <a:endParaRPr lang="fr-BE" sz="1050" b="1" dirty="0">
              <a:latin typeface="+mn-lt"/>
            </a:endParaRPr>
          </a:p>
          <a:p>
            <a:pPr algn="r" fontAlgn="auto">
              <a:spcBef>
                <a:spcPts val="0"/>
              </a:spcBef>
              <a:spcAft>
                <a:spcPts val="0"/>
              </a:spcAft>
              <a:defRPr/>
            </a:pPr>
            <a:r>
              <a:rPr lang="fr-FR" sz="1200" dirty="0">
                <a:latin typeface="+mn-lt"/>
              </a:rPr>
              <a:t> </a:t>
            </a:r>
            <a:r>
              <a:rPr lang="fr-FR" sz="1600" dirty="0">
                <a:latin typeface="+mn-lt"/>
              </a:rPr>
              <a:t>                         </a:t>
            </a:r>
            <a:r>
              <a:rPr lang="fr-FR" sz="1000" dirty="0">
                <a:solidFill>
                  <a:srgbClr val="C00000"/>
                </a:solidFill>
                <a:latin typeface="+mn-lt"/>
              </a:rPr>
              <a:t>  </a:t>
            </a:r>
            <a:endParaRPr lang="fr-FR" sz="1600" dirty="0">
              <a:latin typeface="+mn-lt"/>
            </a:endParaRPr>
          </a:p>
          <a:p>
            <a:pPr algn="r" fontAlgn="auto">
              <a:spcBef>
                <a:spcPts val="0"/>
              </a:spcBef>
              <a:spcAft>
                <a:spcPts val="0"/>
              </a:spcAft>
              <a:defRPr/>
            </a:pPr>
            <a:endParaRPr lang="fr-BE" sz="1600" b="1" dirty="0">
              <a:solidFill>
                <a:srgbClr val="C00000"/>
              </a:solidFill>
              <a:latin typeface="+mn-lt"/>
            </a:endParaRPr>
          </a:p>
          <a:p>
            <a:pPr algn="r" fontAlgn="auto">
              <a:spcBef>
                <a:spcPts val="0"/>
              </a:spcBef>
              <a:spcAft>
                <a:spcPts val="0"/>
              </a:spcAft>
              <a:defRPr/>
            </a:pPr>
            <a:endParaRPr lang="fr-BE" sz="1050" b="1" dirty="0">
              <a:latin typeface="+mn-lt"/>
            </a:endParaRPr>
          </a:p>
          <a:p>
            <a:pPr algn="r" fontAlgn="auto">
              <a:spcBef>
                <a:spcPts val="0"/>
              </a:spcBef>
              <a:spcAft>
                <a:spcPts val="0"/>
              </a:spcAft>
              <a:defRPr/>
            </a:pPr>
            <a:r>
              <a:rPr lang="fr-FR" sz="800" dirty="0">
                <a:latin typeface="+mn-lt"/>
              </a:rPr>
              <a:t> </a:t>
            </a:r>
            <a:r>
              <a:rPr lang="fr-FR" sz="1000" dirty="0">
                <a:latin typeface="+mn-lt"/>
              </a:rPr>
              <a:t>                                                   </a:t>
            </a:r>
          </a:p>
        </p:txBody>
      </p:sp>
      <p:pic>
        <p:nvPicPr>
          <p:cNvPr id="62466" name="Picture 6" descr="megacity_2.jpg"/>
          <p:cNvPicPr>
            <a:picLocks noChangeAspect="1"/>
          </p:cNvPicPr>
          <p:nvPr/>
        </p:nvPicPr>
        <p:blipFill>
          <a:blip r:embed="rId2" cstate="print"/>
          <a:srcRect l="677"/>
          <a:stretch>
            <a:fillRect/>
          </a:stretch>
        </p:blipFill>
        <p:spPr bwMode="auto">
          <a:xfrm>
            <a:off x="293688" y="1308100"/>
            <a:ext cx="4178300" cy="4194175"/>
          </a:xfrm>
          <a:prstGeom prst="rect">
            <a:avLst/>
          </a:prstGeom>
          <a:noFill/>
          <a:ln w="9525">
            <a:noFill/>
            <a:miter lim="800000"/>
            <a:headEnd/>
            <a:tailEnd/>
          </a:ln>
        </p:spPr>
      </p:pic>
      <p:pic>
        <p:nvPicPr>
          <p:cNvPr id="62467" name="Picture 7" descr="megacity_2.jpg"/>
          <p:cNvPicPr>
            <a:picLocks noChangeAspect="1"/>
          </p:cNvPicPr>
          <p:nvPr/>
        </p:nvPicPr>
        <p:blipFill>
          <a:blip r:embed="rId3" cstate="print"/>
          <a:srcRect l="169" t="610"/>
          <a:stretch>
            <a:fillRect/>
          </a:stretch>
        </p:blipFill>
        <p:spPr bwMode="auto">
          <a:xfrm>
            <a:off x="4603750" y="1323975"/>
            <a:ext cx="4206875" cy="4189413"/>
          </a:xfrm>
          <a:prstGeom prst="rect">
            <a:avLst/>
          </a:prstGeom>
          <a:noFill/>
          <a:ln w="9525">
            <a:noFill/>
            <a:miter lim="800000"/>
            <a:headEnd/>
            <a:tailEnd/>
          </a:ln>
        </p:spPr>
      </p:pic>
      <p:sp>
        <p:nvSpPr>
          <p:cNvPr id="62468" name="Rectangle 15"/>
          <p:cNvSpPr>
            <a:spLocks noChangeArrowheads="1"/>
          </p:cNvSpPr>
          <p:nvPr/>
        </p:nvSpPr>
        <p:spPr bwMode="auto">
          <a:xfrm>
            <a:off x="255588" y="5578475"/>
            <a:ext cx="2551112" cy="307975"/>
          </a:xfrm>
          <a:prstGeom prst="rect">
            <a:avLst/>
          </a:prstGeom>
          <a:noFill/>
          <a:ln w="9525">
            <a:noFill/>
            <a:miter lim="800000"/>
            <a:headEnd/>
            <a:tailEnd/>
          </a:ln>
        </p:spPr>
        <p:txBody>
          <a:bodyPr wrap="none">
            <a:spAutoFit/>
          </a:bodyPr>
          <a:lstStyle/>
          <a:p>
            <a:r>
              <a:rPr lang="nl-BE" sz="1400">
                <a:latin typeface="Calibri" pitchFamily="34" charset="0"/>
              </a:rPr>
              <a:t>Superposition TT Voyageurs - TU</a:t>
            </a:r>
          </a:p>
        </p:txBody>
      </p:sp>
      <p:sp>
        <p:nvSpPr>
          <p:cNvPr id="62469" name="Rectangle 16"/>
          <p:cNvSpPr>
            <a:spLocks noChangeArrowheads="1"/>
          </p:cNvSpPr>
          <p:nvPr/>
        </p:nvSpPr>
        <p:spPr bwMode="auto">
          <a:xfrm>
            <a:off x="4606925" y="5578475"/>
            <a:ext cx="2090738" cy="307975"/>
          </a:xfrm>
          <a:prstGeom prst="rect">
            <a:avLst/>
          </a:prstGeom>
          <a:noFill/>
          <a:ln w="9525">
            <a:noFill/>
            <a:miter lim="800000"/>
            <a:headEnd/>
            <a:tailEnd/>
          </a:ln>
        </p:spPr>
        <p:txBody>
          <a:bodyPr wrap="none">
            <a:spAutoFit/>
          </a:bodyPr>
          <a:lstStyle/>
          <a:p>
            <a:r>
              <a:rPr lang="nl-BE" sz="1400">
                <a:latin typeface="Calibri" pitchFamily="34" charset="0"/>
              </a:rPr>
              <a:t>Superposition TT Fret - TU</a:t>
            </a:r>
          </a:p>
        </p:txBody>
      </p:sp>
      <p:sp>
        <p:nvSpPr>
          <p:cNvPr id="62470" name="Rectangle 8"/>
          <p:cNvSpPr>
            <a:spLocks noChangeArrowheads="1"/>
          </p:cNvSpPr>
          <p:nvPr/>
        </p:nvSpPr>
        <p:spPr bwMode="auto">
          <a:xfrm>
            <a:off x="0" y="6257925"/>
            <a:ext cx="9144000" cy="600075"/>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 SIG DREAL Nord Pas-de-Calais/ Union européenne – SOeS, CORINE Land Cover, 2006</a:t>
            </a:r>
          </a:p>
          <a:p>
            <a:r>
              <a:rPr lang="fr-FR" sz="1100" baseline="30000">
                <a:latin typeface="Calibri" pitchFamily="34" charset="0"/>
              </a:rPr>
              <a:t>Union européenne – SOeS, CORINE Land Cover, 2000/ © Région Nord Pas de Calais - SIGALE ®</a:t>
            </a:r>
          </a:p>
          <a:p>
            <a:r>
              <a:rPr lang="fr-FR" sz="1100" baseline="30000">
                <a:latin typeface="Calibri" pitchFamily="34" charset="0"/>
              </a:rPr>
              <a:t>© IGN BDTopo ®/ © DREAL Nord Pas-de-Calais SECLAT / DAT</a:t>
            </a:r>
            <a:endParaRPr lang="nl-BE" sz="1100">
              <a:latin typeface="Calibri"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Q:\PROJECTS\AML_Lille\AML_8_RAPPORTI\rapporto finale\AML_100823 Folder\Links\SKMBT_C25310080213471.jpg"/>
          <p:cNvPicPr>
            <a:picLocks noChangeAspect="1" noChangeArrowheads="1"/>
          </p:cNvPicPr>
          <p:nvPr/>
        </p:nvPicPr>
        <p:blipFill>
          <a:blip r:embed="rId2" cstate="print"/>
          <a:srcRect t="865" r="1353"/>
          <a:stretch>
            <a:fillRect/>
          </a:stretch>
        </p:blipFill>
        <p:spPr bwMode="auto">
          <a:xfrm>
            <a:off x="0" y="0"/>
            <a:ext cx="9144000" cy="6858000"/>
          </a:xfrm>
          <a:prstGeom prst="rect">
            <a:avLst/>
          </a:prstGeom>
          <a:noFill/>
          <a:ln w="9525">
            <a:noFill/>
            <a:miter lim="800000"/>
            <a:headEnd/>
            <a:tailEnd/>
          </a:ln>
        </p:spPr>
      </p:pic>
      <p:sp>
        <p:nvSpPr>
          <p:cNvPr id="4098" name="Text Box 2"/>
          <p:cNvSpPr txBox="1">
            <a:spLocks noChangeArrowheads="1"/>
          </p:cNvSpPr>
          <p:nvPr/>
        </p:nvSpPr>
        <p:spPr bwMode="auto">
          <a:xfrm>
            <a:off x="3441700" y="0"/>
            <a:ext cx="5702300" cy="962025"/>
          </a:xfrm>
          <a:prstGeom prst="rect">
            <a:avLst/>
          </a:prstGeom>
          <a:noFill/>
          <a:ln w="9525">
            <a:noFill/>
            <a:miter lim="800000"/>
            <a:headEnd/>
            <a:tailEnd/>
          </a:ln>
        </p:spPr>
        <p:txBody>
          <a:bodyPr>
            <a:spAutoFit/>
          </a:bodyPr>
          <a:lstStyle/>
          <a:p>
            <a:pPr algn="r" fontAlgn="auto">
              <a:spcBef>
                <a:spcPts val="0"/>
              </a:spcBef>
              <a:spcAft>
                <a:spcPts val="0"/>
              </a:spcAft>
              <a:defRPr/>
            </a:pPr>
            <a:r>
              <a:rPr lang="fr-BE" sz="1600" b="1" dirty="0">
                <a:latin typeface="+mn-lt"/>
              </a:rPr>
              <a:t>QUESTIONS DE MÉTHODOLOGIE </a:t>
            </a:r>
            <a:r>
              <a:rPr lang="fr-BE" sz="1600" b="1" dirty="0">
                <a:solidFill>
                  <a:srgbClr val="C00000"/>
                </a:solidFill>
                <a:latin typeface="+mn-lt"/>
              </a:rPr>
              <a:t>1</a:t>
            </a:r>
          </a:p>
          <a:p>
            <a:pPr algn="r" fontAlgn="auto">
              <a:spcBef>
                <a:spcPts val="0"/>
              </a:spcBef>
              <a:spcAft>
                <a:spcPts val="0"/>
              </a:spcAft>
              <a:defRPr/>
            </a:pPr>
            <a:endParaRPr lang="fr-BE" sz="1050" b="1" dirty="0">
              <a:latin typeface="+mn-lt"/>
            </a:endParaRPr>
          </a:p>
          <a:p>
            <a:pPr algn="r" fontAlgn="auto">
              <a:spcBef>
                <a:spcPts val="0"/>
              </a:spcBef>
              <a:spcAft>
                <a:spcPts val="0"/>
              </a:spcAft>
              <a:defRPr/>
            </a:pPr>
            <a:r>
              <a:rPr lang="fr-FR" sz="800" dirty="0">
                <a:latin typeface="+mn-lt"/>
              </a:rPr>
              <a:t> </a:t>
            </a:r>
            <a:r>
              <a:rPr lang="fr-FR" sz="1000" dirty="0">
                <a:latin typeface="+mn-lt"/>
              </a:rPr>
              <a:t>        </a:t>
            </a:r>
            <a:r>
              <a:rPr lang="fr-FR" sz="1000" dirty="0">
                <a:solidFill>
                  <a:srgbClr val="C00000"/>
                </a:solidFill>
                <a:latin typeface="+mn-lt"/>
              </a:rPr>
              <a:t>Métropole ou réseau de villes? </a:t>
            </a:r>
            <a:endParaRPr lang="nl-BE" sz="1000" dirty="0">
              <a:solidFill>
                <a:srgbClr val="C00000"/>
              </a:solidFill>
              <a:latin typeface="+mn-lt"/>
            </a:endParaRPr>
          </a:p>
          <a:p>
            <a:pPr algn="r" fontAlgn="auto">
              <a:spcBef>
                <a:spcPts val="0"/>
              </a:spcBef>
              <a:spcAft>
                <a:spcPts val="0"/>
              </a:spcAft>
              <a:defRPr/>
            </a:pPr>
            <a:r>
              <a:rPr lang="fr-FR" sz="1000" dirty="0">
                <a:latin typeface="+mn-lt"/>
              </a:rPr>
              <a:t> </a:t>
            </a:r>
            <a:endParaRPr lang="nl-BE" sz="1000" dirty="0">
              <a:latin typeface="+mn-lt"/>
            </a:endParaRPr>
          </a:p>
          <a:p>
            <a:pPr algn="r" fontAlgn="auto">
              <a:spcBef>
                <a:spcPts val="0"/>
              </a:spcBef>
              <a:spcAft>
                <a:spcPts val="0"/>
              </a:spcAft>
              <a:defRPr/>
            </a:pPr>
            <a:r>
              <a:rPr lang="fr-FR" sz="1000" dirty="0">
                <a:latin typeface="+mn-lt"/>
              </a:rPr>
              <a:t>      </a:t>
            </a:r>
            <a:endParaRPr lang="nl-BE" sz="1000" dirty="0">
              <a:latin typeface="+mn-l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6" descr="megacity_2.jpg"/>
          <p:cNvPicPr>
            <a:picLocks noChangeAspect="1"/>
          </p:cNvPicPr>
          <p:nvPr/>
        </p:nvPicPr>
        <p:blipFill>
          <a:blip r:embed="rId2" cstate="print"/>
          <a:srcRect l="427" t="368"/>
          <a:stretch>
            <a:fillRect/>
          </a:stretch>
        </p:blipFill>
        <p:spPr bwMode="auto">
          <a:xfrm>
            <a:off x="284163" y="1323975"/>
            <a:ext cx="4187825" cy="4178300"/>
          </a:xfrm>
          <a:prstGeom prst="rect">
            <a:avLst/>
          </a:prstGeom>
          <a:noFill/>
          <a:ln w="9525">
            <a:noFill/>
            <a:miter lim="800000"/>
            <a:headEnd/>
            <a:tailEnd/>
          </a:ln>
        </p:spPr>
      </p:pic>
      <p:sp>
        <p:nvSpPr>
          <p:cNvPr id="63490" name="Rectangle 4"/>
          <p:cNvSpPr>
            <a:spLocks noChangeArrowheads="1"/>
          </p:cNvSpPr>
          <p:nvPr/>
        </p:nvSpPr>
        <p:spPr bwMode="auto">
          <a:xfrm>
            <a:off x="238125" y="5521325"/>
            <a:ext cx="2911475" cy="306388"/>
          </a:xfrm>
          <a:prstGeom prst="rect">
            <a:avLst/>
          </a:prstGeom>
          <a:noFill/>
          <a:ln w="9525">
            <a:noFill/>
            <a:miter lim="800000"/>
            <a:headEnd/>
            <a:tailEnd/>
          </a:ln>
        </p:spPr>
        <p:txBody>
          <a:bodyPr wrap="none">
            <a:spAutoFit/>
          </a:bodyPr>
          <a:lstStyle/>
          <a:p>
            <a:r>
              <a:rPr lang="nl-BE" sz="1400">
                <a:latin typeface="Calibri" pitchFamily="34" charset="0"/>
              </a:rPr>
              <a:t>Superposition TT Voyageurs/Fret - TU</a:t>
            </a:r>
          </a:p>
        </p:txBody>
      </p:sp>
      <p:sp>
        <p:nvSpPr>
          <p:cNvPr id="63491" name="Rectangle 3"/>
          <p:cNvSpPr>
            <a:spLocks noChangeArrowheads="1"/>
          </p:cNvSpPr>
          <p:nvPr/>
        </p:nvSpPr>
        <p:spPr bwMode="auto">
          <a:xfrm>
            <a:off x="0" y="6257925"/>
            <a:ext cx="9144000" cy="600075"/>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 SIG DREAL Nord Pas-de-Calais/ Union européenne – SOeS, CORINE Land Cover, 2006</a:t>
            </a:r>
          </a:p>
          <a:p>
            <a:r>
              <a:rPr lang="fr-FR" sz="1100" baseline="30000">
                <a:latin typeface="Calibri" pitchFamily="34" charset="0"/>
              </a:rPr>
              <a:t>Union européenne – SOeS, CORINE Land Cover, 2000/ © Région Nord Pas de Calais - SIGALE ®</a:t>
            </a:r>
          </a:p>
          <a:p>
            <a:r>
              <a:rPr lang="fr-FR" sz="1100" baseline="30000">
                <a:latin typeface="Calibri" pitchFamily="34" charset="0"/>
              </a:rPr>
              <a:t>© IGN BDTopo ®/ © DREAL Nord Pas-de-Calais SECLAT / DAT</a:t>
            </a:r>
            <a:endParaRPr lang="nl-BE" sz="1100">
              <a:latin typeface="Calibri"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441700" y="0"/>
            <a:ext cx="5702300" cy="1984375"/>
          </a:xfrm>
          <a:prstGeom prst="rect">
            <a:avLst/>
          </a:prstGeom>
          <a:noFill/>
          <a:ln w="9525">
            <a:noFill/>
            <a:miter lim="800000"/>
            <a:headEnd/>
            <a:tailEnd/>
          </a:ln>
        </p:spPr>
        <p:txBody>
          <a:bodyPr>
            <a:spAutoFit/>
          </a:bodyPr>
          <a:lstStyle/>
          <a:p>
            <a:pPr algn="r" fontAlgn="auto">
              <a:spcBef>
                <a:spcPts val="0"/>
              </a:spcBef>
              <a:spcAft>
                <a:spcPts val="0"/>
              </a:spcAft>
              <a:defRPr/>
            </a:pPr>
            <a:r>
              <a:rPr lang="fr-BE" sz="1600" b="1" dirty="0">
                <a:latin typeface="+mn-lt"/>
              </a:rPr>
              <a:t>QUESTIONS DE MÉTHODOLOGIE </a:t>
            </a:r>
            <a:r>
              <a:rPr lang="fr-BE" sz="1600" b="1" dirty="0">
                <a:solidFill>
                  <a:srgbClr val="C00000"/>
                </a:solidFill>
                <a:latin typeface="+mn-lt"/>
              </a:rPr>
              <a:t>2</a:t>
            </a:r>
          </a:p>
          <a:p>
            <a:pPr algn="r" fontAlgn="auto">
              <a:spcBef>
                <a:spcPts val="0"/>
              </a:spcBef>
              <a:spcAft>
                <a:spcPts val="0"/>
              </a:spcAft>
              <a:defRPr/>
            </a:pPr>
            <a:endParaRPr lang="fr-BE" sz="1600" b="1" dirty="0">
              <a:solidFill>
                <a:srgbClr val="C00000"/>
              </a:solidFill>
              <a:latin typeface="+mn-lt"/>
            </a:endParaRPr>
          </a:p>
          <a:p>
            <a:pPr algn="r" fontAlgn="auto">
              <a:spcBef>
                <a:spcPts val="0"/>
              </a:spcBef>
              <a:spcAft>
                <a:spcPts val="0"/>
              </a:spcAft>
              <a:defRPr/>
            </a:pPr>
            <a:r>
              <a:rPr lang="fr-FR" sz="1200" dirty="0">
                <a:solidFill>
                  <a:srgbClr val="C00000"/>
                </a:solidFill>
                <a:latin typeface="+mn-lt"/>
              </a:rPr>
              <a:t>Cohérence entre les projets de la trame urbaine et les projets des transports</a:t>
            </a:r>
            <a:endParaRPr lang="fr-BE" sz="1600" b="1" dirty="0">
              <a:solidFill>
                <a:srgbClr val="C00000"/>
              </a:solidFill>
              <a:latin typeface="+mn-lt"/>
            </a:endParaRPr>
          </a:p>
          <a:p>
            <a:pPr algn="r" fontAlgn="auto">
              <a:spcBef>
                <a:spcPts val="0"/>
              </a:spcBef>
              <a:spcAft>
                <a:spcPts val="0"/>
              </a:spcAft>
              <a:defRPr/>
            </a:pPr>
            <a:endParaRPr lang="fr-BE" sz="1600" b="1" dirty="0">
              <a:solidFill>
                <a:srgbClr val="C00000"/>
              </a:solidFill>
              <a:latin typeface="+mn-lt"/>
            </a:endParaRPr>
          </a:p>
          <a:p>
            <a:pPr algn="r" fontAlgn="auto">
              <a:spcBef>
                <a:spcPts val="0"/>
              </a:spcBef>
              <a:spcAft>
                <a:spcPts val="0"/>
              </a:spcAft>
              <a:defRPr/>
            </a:pPr>
            <a:endParaRPr lang="fr-BE" sz="1050" b="1" dirty="0">
              <a:latin typeface="+mn-lt"/>
            </a:endParaRPr>
          </a:p>
          <a:p>
            <a:pPr algn="r" fontAlgn="auto">
              <a:spcBef>
                <a:spcPts val="0"/>
              </a:spcBef>
              <a:spcAft>
                <a:spcPts val="0"/>
              </a:spcAft>
              <a:defRPr/>
            </a:pPr>
            <a:r>
              <a:rPr lang="fr-FR" sz="1200" dirty="0">
                <a:latin typeface="+mn-lt"/>
              </a:rPr>
              <a:t> </a:t>
            </a:r>
            <a:r>
              <a:rPr lang="fr-FR" sz="1600" dirty="0">
                <a:latin typeface="+mn-lt"/>
              </a:rPr>
              <a:t>                         </a:t>
            </a:r>
            <a:r>
              <a:rPr lang="fr-FR" sz="1000" dirty="0">
                <a:solidFill>
                  <a:srgbClr val="C00000"/>
                </a:solidFill>
                <a:latin typeface="+mn-lt"/>
              </a:rPr>
              <a:t>  </a:t>
            </a:r>
            <a:endParaRPr lang="fr-FR" sz="1600" dirty="0">
              <a:latin typeface="+mn-lt"/>
            </a:endParaRPr>
          </a:p>
          <a:p>
            <a:pPr algn="r" fontAlgn="auto">
              <a:spcBef>
                <a:spcPts val="0"/>
              </a:spcBef>
              <a:spcAft>
                <a:spcPts val="0"/>
              </a:spcAft>
              <a:defRPr/>
            </a:pPr>
            <a:endParaRPr lang="fr-BE" sz="1600" b="1" dirty="0">
              <a:solidFill>
                <a:srgbClr val="C00000"/>
              </a:solidFill>
              <a:latin typeface="+mn-lt"/>
            </a:endParaRPr>
          </a:p>
          <a:p>
            <a:pPr algn="r" fontAlgn="auto">
              <a:spcBef>
                <a:spcPts val="0"/>
              </a:spcBef>
              <a:spcAft>
                <a:spcPts val="0"/>
              </a:spcAft>
              <a:defRPr/>
            </a:pPr>
            <a:endParaRPr lang="fr-BE" sz="1050" b="1" dirty="0">
              <a:latin typeface="+mn-lt"/>
            </a:endParaRPr>
          </a:p>
          <a:p>
            <a:pPr algn="r" fontAlgn="auto">
              <a:spcBef>
                <a:spcPts val="0"/>
              </a:spcBef>
              <a:spcAft>
                <a:spcPts val="0"/>
              </a:spcAft>
              <a:defRPr/>
            </a:pPr>
            <a:r>
              <a:rPr lang="fr-FR" sz="800" dirty="0">
                <a:latin typeface="+mn-lt"/>
              </a:rPr>
              <a:t> </a:t>
            </a:r>
            <a:r>
              <a:rPr lang="fr-FR" sz="1000" dirty="0">
                <a:latin typeface="+mn-lt"/>
              </a:rPr>
              <a:t>                                                   </a:t>
            </a:r>
          </a:p>
        </p:txBody>
      </p:sp>
      <p:pic>
        <p:nvPicPr>
          <p:cNvPr id="64514" name="Picture 2" descr="megacity_2.jpg"/>
          <p:cNvPicPr>
            <a:picLocks noChangeAspect="1"/>
          </p:cNvPicPr>
          <p:nvPr/>
        </p:nvPicPr>
        <p:blipFill>
          <a:blip r:embed="rId2" cstate="print"/>
          <a:srcRect l="427" t="368"/>
          <a:stretch>
            <a:fillRect/>
          </a:stretch>
        </p:blipFill>
        <p:spPr bwMode="auto">
          <a:xfrm>
            <a:off x="284163" y="1323975"/>
            <a:ext cx="4187825" cy="4178300"/>
          </a:xfrm>
          <a:prstGeom prst="rect">
            <a:avLst/>
          </a:prstGeom>
          <a:noFill/>
          <a:ln w="9525">
            <a:noFill/>
            <a:miter lim="800000"/>
            <a:headEnd/>
            <a:tailEnd/>
          </a:ln>
        </p:spPr>
      </p:pic>
      <p:pic>
        <p:nvPicPr>
          <p:cNvPr id="64515" name="Picture 4" descr="megacity_2.jpg"/>
          <p:cNvPicPr>
            <a:picLocks noChangeAspect="1"/>
          </p:cNvPicPr>
          <p:nvPr/>
        </p:nvPicPr>
        <p:blipFill>
          <a:blip r:embed="rId3" cstate="print"/>
          <a:srcRect l="420" t="540"/>
          <a:stretch>
            <a:fillRect/>
          </a:stretch>
        </p:blipFill>
        <p:spPr bwMode="auto">
          <a:xfrm>
            <a:off x="4613275" y="1323975"/>
            <a:ext cx="4197350" cy="4186238"/>
          </a:xfrm>
          <a:prstGeom prst="rect">
            <a:avLst/>
          </a:prstGeom>
          <a:noFill/>
          <a:ln w="9525">
            <a:noFill/>
            <a:miter lim="800000"/>
            <a:headEnd/>
            <a:tailEnd/>
          </a:ln>
        </p:spPr>
      </p:pic>
      <p:sp>
        <p:nvSpPr>
          <p:cNvPr id="64516" name="Rectangle 5"/>
          <p:cNvSpPr>
            <a:spLocks noChangeArrowheads="1"/>
          </p:cNvSpPr>
          <p:nvPr/>
        </p:nvSpPr>
        <p:spPr bwMode="auto">
          <a:xfrm>
            <a:off x="244475" y="5540375"/>
            <a:ext cx="3416300" cy="307975"/>
          </a:xfrm>
          <a:prstGeom prst="rect">
            <a:avLst/>
          </a:prstGeom>
          <a:noFill/>
          <a:ln w="9525">
            <a:noFill/>
            <a:miter lim="800000"/>
            <a:headEnd/>
            <a:tailEnd/>
          </a:ln>
        </p:spPr>
        <p:txBody>
          <a:bodyPr wrap="none">
            <a:spAutoFit/>
          </a:bodyPr>
          <a:lstStyle/>
          <a:p>
            <a:r>
              <a:rPr lang="fr-FR" sz="1400">
                <a:latin typeface="Calibri" pitchFamily="34" charset="0"/>
              </a:rPr>
              <a:t>Superposition TT Voyageurs - TVB: Amenites</a:t>
            </a:r>
            <a:endParaRPr lang="nl-BE" sz="1400">
              <a:latin typeface="Calibri" pitchFamily="34" charset="0"/>
            </a:endParaRPr>
          </a:p>
        </p:txBody>
      </p:sp>
      <p:sp>
        <p:nvSpPr>
          <p:cNvPr id="64517" name="Rectangle 6"/>
          <p:cNvSpPr>
            <a:spLocks noChangeArrowheads="1"/>
          </p:cNvSpPr>
          <p:nvPr/>
        </p:nvSpPr>
        <p:spPr bwMode="auto">
          <a:xfrm>
            <a:off x="4586288" y="5530850"/>
            <a:ext cx="2955925" cy="307975"/>
          </a:xfrm>
          <a:prstGeom prst="rect">
            <a:avLst/>
          </a:prstGeom>
          <a:noFill/>
          <a:ln w="9525">
            <a:noFill/>
            <a:miter lim="800000"/>
            <a:headEnd/>
            <a:tailEnd/>
          </a:ln>
        </p:spPr>
        <p:txBody>
          <a:bodyPr wrap="none">
            <a:spAutoFit/>
          </a:bodyPr>
          <a:lstStyle/>
          <a:p>
            <a:r>
              <a:rPr lang="nl-BE" sz="1400">
                <a:latin typeface="Calibri" pitchFamily="34" charset="0"/>
              </a:rPr>
              <a:t>Superposition TT Fret - TVB: Amenites</a:t>
            </a:r>
          </a:p>
        </p:txBody>
      </p:sp>
      <p:sp>
        <p:nvSpPr>
          <p:cNvPr id="64518" name="Rectangle 7"/>
          <p:cNvSpPr>
            <a:spLocks noChangeArrowheads="1"/>
          </p:cNvSpPr>
          <p:nvPr/>
        </p:nvSpPr>
        <p:spPr bwMode="auto">
          <a:xfrm>
            <a:off x="0" y="6257925"/>
            <a:ext cx="9144000" cy="600075"/>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 SIG DREAL Nord Pas-de-Calais/ Union européenne – SOeS, CORINE Land Cover, 2006</a:t>
            </a:r>
          </a:p>
          <a:p>
            <a:r>
              <a:rPr lang="fr-FR" sz="1100" baseline="30000">
                <a:latin typeface="Calibri" pitchFamily="34" charset="0"/>
              </a:rPr>
              <a:t>Union européenne – SOeS, CORINE Land Cover, 2000/ © Région Nord Pas de Calais - SIGALE ®</a:t>
            </a:r>
          </a:p>
          <a:p>
            <a:r>
              <a:rPr lang="fr-FR" sz="1100" baseline="30000">
                <a:latin typeface="Calibri" pitchFamily="34" charset="0"/>
              </a:rPr>
              <a:t>© IGN BDTopo ®/ © DREAL Nord Pas-de-Calais SECLAT / DAT</a:t>
            </a:r>
            <a:endParaRPr lang="nl-BE" sz="1100">
              <a:latin typeface="Calibri"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megacity_2.jpg"/>
          <p:cNvPicPr>
            <a:picLocks noChangeAspect="1"/>
          </p:cNvPicPr>
          <p:nvPr/>
        </p:nvPicPr>
        <p:blipFill>
          <a:blip r:embed="rId2" cstate="print"/>
          <a:srcRect l="357" t="368"/>
          <a:stretch>
            <a:fillRect/>
          </a:stretch>
        </p:blipFill>
        <p:spPr bwMode="auto">
          <a:xfrm>
            <a:off x="284163" y="1323975"/>
            <a:ext cx="4184650" cy="4178300"/>
          </a:xfrm>
          <a:prstGeom prst="rect">
            <a:avLst/>
          </a:prstGeom>
          <a:noFill/>
          <a:ln w="9525">
            <a:noFill/>
            <a:miter lim="800000"/>
            <a:headEnd/>
            <a:tailEnd/>
          </a:ln>
        </p:spPr>
      </p:pic>
      <p:sp>
        <p:nvSpPr>
          <p:cNvPr id="65538" name="Rectangle 5"/>
          <p:cNvSpPr>
            <a:spLocks noChangeArrowheads="1"/>
          </p:cNvSpPr>
          <p:nvPr/>
        </p:nvSpPr>
        <p:spPr bwMode="auto">
          <a:xfrm>
            <a:off x="252413" y="5499100"/>
            <a:ext cx="4572000" cy="307975"/>
          </a:xfrm>
          <a:prstGeom prst="rect">
            <a:avLst/>
          </a:prstGeom>
          <a:noFill/>
          <a:ln w="9525">
            <a:noFill/>
            <a:miter lim="800000"/>
            <a:headEnd/>
            <a:tailEnd/>
          </a:ln>
        </p:spPr>
        <p:txBody>
          <a:bodyPr>
            <a:spAutoFit/>
          </a:bodyPr>
          <a:lstStyle/>
          <a:p>
            <a:r>
              <a:rPr lang="fr-FR" sz="1400">
                <a:latin typeface="Calibri" pitchFamily="34" charset="0"/>
              </a:rPr>
              <a:t>Superposition TT Voyageurs/Fret - TVB: Amenites</a:t>
            </a:r>
            <a:endParaRPr lang="nl-BE" sz="1400">
              <a:latin typeface="Calibri" pitchFamily="34" charset="0"/>
            </a:endParaRPr>
          </a:p>
        </p:txBody>
      </p:sp>
      <p:sp>
        <p:nvSpPr>
          <p:cNvPr id="65539" name="Rectangle 3"/>
          <p:cNvSpPr>
            <a:spLocks noChangeArrowheads="1"/>
          </p:cNvSpPr>
          <p:nvPr/>
        </p:nvSpPr>
        <p:spPr bwMode="auto">
          <a:xfrm>
            <a:off x="0" y="6257925"/>
            <a:ext cx="9144000" cy="600075"/>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 SIG DREAL Nord Pas-de-Calais/ Union européenne – SOeS, CORINE Land Cover, 2006</a:t>
            </a:r>
          </a:p>
          <a:p>
            <a:r>
              <a:rPr lang="fr-FR" sz="1100" baseline="30000">
                <a:latin typeface="Calibri" pitchFamily="34" charset="0"/>
              </a:rPr>
              <a:t>Union européenne – SOeS, CORINE Land Cover, 2000/ © Région Nord Pas de Calais - SIGALE ®</a:t>
            </a:r>
          </a:p>
          <a:p>
            <a:r>
              <a:rPr lang="fr-FR" sz="1100" baseline="30000">
                <a:latin typeface="Calibri" pitchFamily="34" charset="0"/>
              </a:rPr>
              <a:t>© IGN BDTopo ®/ © DREAL Nord Pas-de-Calais SECLAT / DAT</a:t>
            </a:r>
            <a:endParaRPr lang="nl-BE" sz="1100">
              <a:latin typeface="Calibri"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441700" y="0"/>
            <a:ext cx="5702300" cy="2200275"/>
          </a:xfrm>
          <a:prstGeom prst="rect">
            <a:avLst/>
          </a:prstGeom>
          <a:noFill/>
          <a:ln w="9525">
            <a:noFill/>
            <a:miter lim="800000"/>
            <a:headEnd/>
            <a:tailEnd/>
          </a:ln>
        </p:spPr>
        <p:txBody>
          <a:bodyPr>
            <a:spAutoFit/>
          </a:bodyPr>
          <a:lstStyle/>
          <a:p>
            <a:pPr algn="r" fontAlgn="auto">
              <a:spcBef>
                <a:spcPts val="0"/>
              </a:spcBef>
              <a:spcAft>
                <a:spcPts val="0"/>
              </a:spcAft>
              <a:defRPr/>
            </a:pPr>
            <a:r>
              <a:rPr lang="fr-BE" sz="1600" b="1" dirty="0">
                <a:latin typeface="+mn-lt"/>
              </a:rPr>
              <a:t>QUESTIONS DE MÉTHODOLOGIE </a:t>
            </a:r>
            <a:r>
              <a:rPr lang="fr-BE" sz="1600" b="1" dirty="0">
                <a:solidFill>
                  <a:srgbClr val="C00000"/>
                </a:solidFill>
                <a:latin typeface="+mn-lt"/>
              </a:rPr>
              <a:t>2</a:t>
            </a:r>
          </a:p>
          <a:p>
            <a:pPr algn="r" fontAlgn="auto">
              <a:spcBef>
                <a:spcPts val="0"/>
              </a:spcBef>
              <a:spcAft>
                <a:spcPts val="0"/>
              </a:spcAft>
              <a:defRPr/>
            </a:pPr>
            <a:endParaRPr lang="fr-BE" sz="1600" b="1" dirty="0">
              <a:solidFill>
                <a:srgbClr val="C00000"/>
              </a:solidFill>
              <a:latin typeface="+mn-lt"/>
            </a:endParaRPr>
          </a:p>
          <a:p>
            <a:pPr algn="r" fontAlgn="auto">
              <a:spcBef>
                <a:spcPts val="0"/>
              </a:spcBef>
              <a:spcAft>
                <a:spcPts val="0"/>
              </a:spcAft>
              <a:defRPr/>
            </a:pPr>
            <a:r>
              <a:rPr lang="fr-FR" sz="1200" dirty="0">
                <a:solidFill>
                  <a:srgbClr val="C00000"/>
                </a:solidFill>
                <a:latin typeface="+mn-lt"/>
              </a:rPr>
              <a:t>Cohérence interne des projets des transports</a:t>
            </a:r>
          </a:p>
          <a:p>
            <a:pPr algn="r" fontAlgn="auto">
              <a:spcBef>
                <a:spcPts val="0"/>
              </a:spcBef>
              <a:spcAft>
                <a:spcPts val="0"/>
              </a:spcAft>
              <a:defRPr/>
            </a:pPr>
            <a:endParaRPr lang="fr-FR" sz="1200" dirty="0">
              <a:solidFill>
                <a:srgbClr val="FF0000"/>
              </a:solidFill>
              <a:latin typeface="+mn-lt"/>
            </a:endParaRPr>
          </a:p>
          <a:p>
            <a:pPr algn="r" fontAlgn="auto">
              <a:spcBef>
                <a:spcPts val="0"/>
              </a:spcBef>
              <a:spcAft>
                <a:spcPts val="0"/>
              </a:spcAft>
              <a:defRPr/>
            </a:pPr>
            <a:endParaRPr lang="fr-BE" sz="1600" b="1" dirty="0">
              <a:solidFill>
                <a:srgbClr val="C00000"/>
              </a:solidFill>
              <a:latin typeface="+mn-lt"/>
            </a:endParaRPr>
          </a:p>
          <a:p>
            <a:pPr algn="r" fontAlgn="auto">
              <a:spcBef>
                <a:spcPts val="0"/>
              </a:spcBef>
              <a:spcAft>
                <a:spcPts val="0"/>
              </a:spcAft>
              <a:defRPr/>
            </a:pPr>
            <a:endParaRPr lang="fr-BE" sz="1050" b="1" dirty="0">
              <a:latin typeface="+mn-lt"/>
            </a:endParaRPr>
          </a:p>
          <a:p>
            <a:pPr algn="r" fontAlgn="auto">
              <a:spcBef>
                <a:spcPts val="0"/>
              </a:spcBef>
              <a:spcAft>
                <a:spcPts val="0"/>
              </a:spcAft>
              <a:defRPr/>
            </a:pPr>
            <a:r>
              <a:rPr lang="fr-FR" sz="1200" dirty="0">
                <a:latin typeface="+mn-lt"/>
              </a:rPr>
              <a:t> </a:t>
            </a:r>
            <a:r>
              <a:rPr lang="fr-FR" sz="1600" dirty="0">
                <a:latin typeface="+mn-lt"/>
              </a:rPr>
              <a:t>                         </a:t>
            </a:r>
            <a:r>
              <a:rPr lang="fr-FR" sz="1000" dirty="0">
                <a:solidFill>
                  <a:srgbClr val="C00000"/>
                </a:solidFill>
                <a:latin typeface="+mn-lt"/>
              </a:rPr>
              <a:t>  </a:t>
            </a:r>
            <a:endParaRPr lang="fr-FR" sz="1600" dirty="0">
              <a:latin typeface="+mn-lt"/>
            </a:endParaRPr>
          </a:p>
          <a:p>
            <a:pPr algn="r" fontAlgn="auto">
              <a:spcBef>
                <a:spcPts val="0"/>
              </a:spcBef>
              <a:spcAft>
                <a:spcPts val="0"/>
              </a:spcAft>
              <a:defRPr/>
            </a:pPr>
            <a:endParaRPr lang="fr-BE" sz="1600" b="1" dirty="0">
              <a:solidFill>
                <a:srgbClr val="C00000"/>
              </a:solidFill>
              <a:latin typeface="+mn-lt"/>
            </a:endParaRPr>
          </a:p>
          <a:p>
            <a:pPr algn="r" fontAlgn="auto">
              <a:spcBef>
                <a:spcPts val="0"/>
              </a:spcBef>
              <a:spcAft>
                <a:spcPts val="0"/>
              </a:spcAft>
              <a:defRPr/>
            </a:pPr>
            <a:endParaRPr lang="fr-BE" sz="1050" b="1" dirty="0">
              <a:latin typeface="+mn-lt"/>
            </a:endParaRPr>
          </a:p>
          <a:p>
            <a:pPr algn="r" fontAlgn="auto">
              <a:spcBef>
                <a:spcPts val="0"/>
              </a:spcBef>
              <a:spcAft>
                <a:spcPts val="0"/>
              </a:spcAft>
              <a:defRPr/>
            </a:pPr>
            <a:r>
              <a:rPr lang="fr-FR" sz="800" dirty="0">
                <a:latin typeface="+mn-lt"/>
              </a:rPr>
              <a:t> </a:t>
            </a:r>
            <a:r>
              <a:rPr lang="fr-FR" sz="1000" dirty="0">
                <a:latin typeface="+mn-lt"/>
              </a:rPr>
              <a:t>                                                   </a:t>
            </a:r>
          </a:p>
        </p:txBody>
      </p:sp>
      <p:pic>
        <p:nvPicPr>
          <p:cNvPr id="66562" name="Picture 14" descr="megacity_2.jpg"/>
          <p:cNvPicPr>
            <a:picLocks noChangeAspect="1"/>
          </p:cNvPicPr>
          <p:nvPr/>
        </p:nvPicPr>
        <p:blipFill>
          <a:blip r:embed="rId2" cstate="print"/>
          <a:srcRect l="485" r="423"/>
          <a:stretch>
            <a:fillRect/>
          </a:stretch>
        </p:blipFill>
        <p:spPr bwMode="auto">
          <a:xfrm>
            <a:off x="273050" y="1308100"/>
            <a:ext cx="4194175" cy="4194175"/>
          </a:xfrm>
          <a:prstGeom prst="rect">
            <a:avLst/>
          </a:prstGeom>
          <a:noFill/>
          <a:ln w="9525">
            <a:noFill/>
            <a:miter lim="800000"/>
            <a:headEnd/>
            <a:tailEnd/>
          </a:ln>
        </p:spPr>
      </p:pic>
      <p:pic>
        <p:nvPicPr>
          <p:cNvPr id="66563" name="Picture 15" descr="megacity_2.jpg"/>
          <p:cNvPicPr>
            <a:picLocks noChangeAspect="1"/>
          </p:cNvPicPr>
          <p:nvPr/>
        </p:nvPicPr>
        <p:blipFill>
          <a:blip r:embed="rId3" cstate="print"/>
          <a:srcRect t="610" r="781"/>
          <a:stretch>
            <a:fillRect/>
          </a:stretch>
        </p:blipFill>
        <p:spPr bwMode="auto">
          <a:xfrm>
            <a:off x="4587875" y="1323975"/>
            <a:ext cx="4198938" cy="4189413"/>
          </a:xfrm>
          <a:prstGeom prst="rect">
            <a:avLst/>
          </a:prstGeom>
          <a:noFill/>
          <a:ln w="9525">
            <a:noFill/>
            <a:miter lim="800000"/>
            <a:headEnd/>
            <a:tailEnd/>
          </a:ln>
        </p:spPr>
      </p:pic>
      <p:sp>
        <p:nvSpPr>
          <p:cNvPr id="66564" name="Rectangle 16"/>
          <p:cNvSpPr>
            <a:spLocks noChangeArrowheads="1"/>
          </p:cNvSpPr>
          <p:nvPr/>
        </p:nvSpPr>
        <p:spPr bwMode="auto">
          <a:xfrm>
            <a:off x="252413" y="5537200"/>
            <a:ext cx="4572000" cy="307975"/>
          </a:xfrm>
          <a:prstGeom prst="rect">
            <a:avLst/>
          </a:prstGeom>
          <a:noFill/>
          <a:ln w="9525">
            <a:noFill/>
            <a:miter lim="800000"/>
            <a:headEnd/>
            <a:tailEnd/>
          </a:ln>
        </p:spPr>
        <p:txBody>
          <a:bodyPr>
            <a:spAutoFit/>
          </a:bodyPr>
          <a:lstStyle/>
          <a:p>
            <a:r>
              <a:rPr lang="fr-FR" sz="1400">
                <a:latin typeface="Calibri" pitchFamily="34" charset="0"/>
              </a:rPr>
              <a:t>transports marchandise et pôles de multimodalité</a:t>
            </a:r>
            <a:endParaRPr lang="nl-BE" sz="1400">
              <a:latin typeface="Calibri" pitchFamily="34" charset="0"/>
            </a:endParaRPr>
          </a:p>
        </p:txBody>
      </p:sp>
      <p:sp>
        <p:nvSpPr>
          <p:cNvPr id="66565" name="Rectangle 17"/>
          <p:cNvSpPr>
            <a:spLocks noChangeArrowheads="1"/>
          </p:cNvSpPr>
          <p:nvPr/>
        </p:nvSpPr>
        <p:spPr bwMode="auto">
          <a:xfrm>
            <a:off x="4572000" y="5557838"/>
            <a:ext cx="4572000" cy="306387"/>
          </a:xfrm>
          <a:prstGeom prst="rect">
            <a:avLst/>
          </a:prstGeom>
          <a:noFill/>
          <a:ln w="9525">
            <a:noFill/>
            <a:miter lim="800000"/>
            <a:headEnd/>
            <a:tailEnd/>
          </a:ln>
        </p:spPr>
        <p:txBody>
          <a:bodyPr>
            <a:spAutoFit/>
          </a:bodyPr>
          <a:lstStyle/>
          <a:p>
            <a:r>
              <a:rPr lang="fr-FR" sz="1400">
                <a:latin typeface="Calibri" pitchFamily="34" charset="0"/>
              </a:rPr>
              <a:t>transports marchandise sur le réseau ferroviaire</a:t>
            </a:r>
            <a:endParaRPr lang="nl-BE" sz="1400">
              <a:latin typeface="Calibri" pitchFamily="34" charset="0"/>
            </a:endParaRPr>
          </a:p>
        </p:txBody>
      </p:sp>
      <p:sp>
        <p:nvSpPr>
          <p:cNvPr id="66566" name="Rectangle 6"/>
          <p:cNvSpPr>
            <a:spLocks noChangeArrowheads="1"/>
          </p:cNvSpPr>
          <p:nvPr/>
        </p:nvSpPr>
        <p:spPr bwMode="auto">
          <a:xfrm>
            <a:off x="0" y="6257925"/>
            <a:ext cx="9144000" cy="600075"/>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 SIG DREAL Nord Pas-de-Calais/ Union européenne – SOeS, CORINE Land Cover, 2006</a:t>
            </a:r>
          </a:p>
          <a:p>
            <a:r>
              <a:rPr lang="fr-FR" sz="1100" baseline="30000">
                <a:latin typeface="Calibri" pitchFamily="34" charset="0"/>
              </a:rPr>
              <a:t>Union européenne – SOeS, CORINE Land Cover, 2000/ © Région Nord Pas de Calais - SIGALE ®</a:t>
            </a:r>
          </a:p>
          <a:p>
            <a:r>
              <a:rPr lang="fr-FR" sz="1100" baseline="30000">
                <a:latin typeface="Calibri" pitchFamily="34" charset="0"/>
              </a:rPr>
              <a:t>© IGN BDTopo ®/ © DREAL Nord Pas-de-Calais SECLAT / DAT</a:t>
            </a:r>
            <a:endParaRPr lang="nl-BE" sz="1100">
              <a:latin typeface="Calibri"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4" descr="megacity_2.jpg"/>
          <p:cNvPicPr>
            <a:picLocks noChangeAspect="1"/>
          </p:cNvPicPr>
          <p:nvPr/>
        </p:nvPicPr>
        <p:blipFill>
          <a:blip r:embed="rId2" cstate="print"/>
          <a:srcRect l="659" t="618" r="845"/>
          <a:stretch>
            <a:fillRect/>
          </a:stretch>
        </p:blipFill>
        <p:spPr bwMode="auto">
          <a:xfrm>
            <a:off x="284163" y="1335088"/>
            <a:ext cx="4162425" cy="4167187"/>
          </a:xfrm>
          <a:prstGeom prst="rect">
            <a:avLst/>
          </a:prstGeom>
          <a:noFill/>
          <a:ln w="9525">
            <a:noFill/>
            <a:miter lim="800000"/>
            <a:headEnd/>
            <a:tailEnd/>
          </a:ln>
        </p:spPr>
      </p:pic>
      <p:pic>
        <p:nvPicPr>
          <p:cNvPr id="67586" name="Picture 15" descr="megacity_2.jpg"/>
          <p:cNvPicPr>
            <a:picLocks noChangeAspect="1"/>
          </p:cNvPicPr>
          <p:nvPr/>
        </p:nvPicPr>
        <p:blipFill>
          <a:blip r:embed="rId3" cstate="print"/>
          <a:srcRect l="375" t="536" r="781"/>
          <a:stretch>
            <a:fillRect/>
          </a:stretch>
        </p:blipFill>
        <p:spPr bwMode="auto">
          <a:xfrm>
            <a:off x="4603750" y="1323975"/>
            <a:ext cx="4183063" cy="4186238"/>
          </a:xfrm>
          <a:prstGeom prst="rect">
            <a:avLst/>
          </a:prstGeom>
          <a:noFill/>
          <a:ln w="9525">
            <a:noFill/>
            <a:miter lim="800000"/>
            <a:headEnd/>
            <a:tailEnd/>
          </a:ln>
        </p:spPr>
      </p:pic>
      <p:sp>
        <p:nvSpPr>
          <p:cNvPr id="67587" name="Rectangle 4"/>
          <p:cNvSpPr>
            <a:spLocks noChangeArrowheads="1"/>
          </p:cNvSpPr>
          <p:nvPr/>
        </p:nvSpPr>
        <p:spPr bwMode="auto">
          <a:xfrm>
            <a:off x="4572000" y="5608638"/>
            <a:ext cx="4572000" cy="307975"/>
          </a:xfrm>
          <a:prstGeom prst="rect">
            <a:avLst/>
          </a:prstGeom>
          <a:noFill/>
          <a:ln w="9525">
            <a:noFill/>
            <a:miter lim="800000"/>
            <a:headEnd/>
            <a:tailEnd/>
          </a:ln>
        </p:spPr>
        <p:txBody>
          <a:bodyPr>
            <a:spAutoFit/>
          </a:bodyPr>
          <a:lstStyle/>
          <a:p>
            <a:r>
              <a:rPr lang="fr-FR" sz="1400" i="1">
                <a:latin typeface="Calibri" pitchFamily="34" charset="0"/>
              </a:rPr>
              <a:t>transports marchandise sur les voies navigables</a:t>
            </a:r>
            <a:endParaRPr lang="nl-BE" sz="1400">
              <a:latin typeface="Calibri" pitchFamily="34" charset="0"/>
            </a:endParaRPr>
          </a:p>
        </p:txBody>
      </p:sp>
      <p:sp>
        <p:nvSpPr>
          <p:cNvPr id="67588" name="Rectangle 5"/>
          <p:cNvSpPr>
            <a:spLocks noChangeArrowheads="1"/>
          </p:cNvSpPr>
          <p:nvPr/>
        </p:nvSpPr>
        <p:spPr bwMode="auto">
          <a:xfrm>
            <a:off x="228600" y="5588000"/>
            <a:ext cx="3413125" cy="307975"/>
          </a:xfrm>
          <a:prstGeom prst="rect">
            <a:avLst/>
          </a:prstGeom>
          <a:noFill/>
          <a:ln w="9525">
            <a:noFill/>
            <a:miter lim="800000"/>
            <a:headEnd/>
            <a:tailEnd/>
          </a:ln>
        </p:spPr>
        <p:txBody>
          <a:bodyPr wrap="none">
            <a:spAutoFit/>
          </a:bodyPr>
          <a:lstStyle/>
          <a:p>
            <a:r>
              <a:rPr lang="fr-FR" sz="1400" i="1">
                <a:latin typeface="Calibri" pitchFamily="34" charset="0"/>
              </a:rPr>
              <a:t>transports marchandise sur le réseau routier</a:t>
            </a:r>
            <a:endParaRPr lang="nl-BE" sz="1400">
              <a:latin typeface="Calibri" pitchFamily="34" charset="0"/>
            </a:endParaRPr>
          </a:p>
        </p:txBody>
      </p:sp>
      <p:sp>
        <p:nvSpPr>
          <p:cNvPr id="67589" name="Rectangle 6"/>
          <p:cNvSpPr>
            <a:spLocks noChangeArrowheads="1"/>
          </p:cNvSpPr>
          <p:nvPr/>
        </p:nvSpPr>
        <p:spPr bwMode="auto">
          <a:xfrm>
            <a:off x="0" y="6257925"/>
            <a:ext cx="9144000" cy="600075"/>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 SIG DREAL Nord Pas-de-Calais/ Union européenne – SOeS, CORINE Land Cover, 2006</a:t>
            </a:r>
          </a:p>
          <a:p>
            <a:r>
              <a:rPr lang="fr-FR" sz="1100" baseline="30000">
                <a:latin typeface="Calibri" pitchFamily="34" charset="0"/>
              </a:rPr>
              <a:t>Union européenne – SOeS, CORINE Land Cover, 2000/ © Région Nord Pas de Calais - SIGALE ®</a:t>
            </a:r>
          </a:p>
          <a:p>
            <a:r>
              <a:rPr lang="fr-FR" sz="1100" baseline="30000">
                <a:latin typeface="Calibri" pitchFamily="34" charset="0"/>
              </a:rPr>
              <a:t>© IGN BDTopo ®/ © DREAL Nord Pas-de-Calais SECLAT / DAT</a:t>
            </a:r>
            <a:endParaRPr lang="nl-BE" sz="1100">
              <a:latin typeface="Calibri"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5" descr="megacity_2.jpg"/>
          <p:cNvPicPr>
            <a:picLocks noChangeAspect="1"/>
          </p:cNvPicPr>
          <p:nvPr/>
        </p:nvPicPr>
        <p:blipFill>
          <a:blip r:embed="rId2" cstate="print"/>
          <a:srcRect l="375" t="262" r="781"/>
          <a:stretch>
            <a:fillRect/>
          </a:stretch>
        </p:blipFill>
        <p:spPr bwMode="auto">
          <a:xfrm>
            <a:off x="4603750" y="1314450"/>
            <a:ext cx="4183063" cy="4194175"/>
          </a:xfrm>
          <a:prstGeom prst="rect">
            <a:avLst/>
          </a:prstGeom>
          <a:noFill/>
          <a:ln w="9525">
            <a:noFill/>
            <a:miter lim="800000"/>
            <a:headEnd/>
            <a:tailEnd/>
          </a:ln>
        </p:spPr>
      </p:pic>
      <p:pic>
        <p:nvPicPr>
          <p:cNvPr id="68610" name="Picture 4" descr="megacity_2.jpg"/>
          <p:cNvPicPr>
            <a:picLocks noChangeAspect="1"/>
          </p:cNvPicPr>
          <p:nvPr/>
        </p:nvPicPr>
        <p:blipFill>
          <a:blip r:embed="rId3" cstate="print"/>
          <a:srcRect t="763"/>
          <a:stretch>
            <a:fillRect/>
          </a:stretch>
        </p:blipFill>
        <p:spPr bwMode="auto">
          <a:xfrm>
            <a:off x="244475" y="1335088"/>
            <a:ext cx="4221163" cy="4173537"/>
          </a:xfrm>
          <a:prstGeom prst="rect">
            <a:avLst/>
          </a:prstGeom>
          <a:noFill/>
          <a:ln w="9525">
            <a:noFill/>
            <a:miter lim="800000"/>
            <a:headEnd/>
            <a:tailEnd/>
          </a:ln>
        </p:spPr>
      </p:pic>
      <p:sp>
        <p:nvSpPr>
          <p:cNvPr id="68611" name="Rectangle 5"/>
          <p:cNvSpPr>
            <a:spLocks noChangeArrowheads="1"/>
          </p:cNvSpPr>
          <p:nvPr/>
        </p:nvSpPr>
        <p:spPr bwMode="auto">
          <a:xfrm>
            <a:off x="239713" y="5588000"/>
            <a:ext cx="3546475" cy="307975"/>
          </a:xfrm>
          <a:prstGeom prst="rect">
            <a:avLst/>
          </a:prstGeom>
          <a:noFill/>
          <a:ln w="9525">
            <a:noFill/>
            <a:miter lim="800000"/>
            <a:headEnd/>
            <a:tailEnd/>
          </a:ln>
        </p:spPr>
        <p:txBody>
          <a:bodyPr wrap="none">
            <a:spAutoFit/>
          </a:bodyPr>
          <a:lstStyle/>
          <a:p>
            <a:r>
              <a:rPr lang="fr-FR" sz="1400" i="1">
                <a:latin typeface="Calibri" pitchFamily="34" charset="0"/>
              </a:rPr>
              <a:t>transports voyageur et pôles de multimodalité</a:t>
            </a:r>
            <a:endParaRPr lang="nl-BE" sz="1400">
              <a:latin typeface="Calibri" pitchFamily="34" charset="0"/>
            </a:endParaRPr>
          </a:p>
        </p:txBody>
      </p:sp>
      <p:sp>
        <p:nvSpPr>
          <p:cNvPr id="68612" name="Rectangle 6"/>
          <p:cNvSpPr>
            <a:spLocks noChangeArrowheads="1"/>
          </p:cNvSpPr>
          <p:nvPr/>
        </p:nvSpPr>
        <p:spPr bwMode="auto">
          <a:xfrm>
            <a:off x="4572000" y="5588000"/>
            <a:ext cx="3157538" cy="307975"/>
          </a:xfrm>
          <a:prstGeom prst="rect">
            <a:avLst/>
          </a:prstGeom>
          <a:noFill/>
          <a:ln w="9525">
            <a:noFill/>
            <a:miter lim="800000"/>
            <a:headEnd/>
            <a:tailEnd/>
          </a:ln>
        </p:spPr>
        <p:txBody>
          <a:bodyPr wrap="none">
            <a:spAutoFit/>
          </a:bodyPr>
          <a:lstStyle/>
          <a:p>
            <a:r>
              <a:rPr lang="fr-FR" sz="1400" i="1">
                <a:latin typeface="Calibri" pitchFamily="34" charset="0"/>
              </a:rPr>
              <a:t>transports voyageur et réseau ferroviaire</a:t>
            </a:r>
            <a:endParaRPr lang="nl-BE" sz="1400">
              <a:latin typeface="Calibri" pitchFamily="34" charset="0"/>
            </a:endParaRPr>
          </a:p>
        </p:txBody>
      </p:sp>
      <p:sp>
        <p:nvSpPr>
          <p:cNvPr id="68613" name="Rectangle 7"/>
          <p:cNvSpPr>
            <a:spLocks noChangeArrowheads="1"/>
          </p:cNvSpPr>
          <p:nvPr/>
        </p:nvSpPr>
        <p:spPr bwMode="auto">
          <a:xfrm>
            <a:off x="0" y="6257925"/>
            <a:ext cx="9144000" cy="600075"/>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 SIG DREAL Nord Pas-de-Calais/ Union européenne – SOeS, CORINE Land Cover, 2006</a:t>
            </a:r>
          </a:p>
          <a:p>
            <a:r>
              <a:rPr lang="fr-FR" sz="1100" baseline="30000">
                <a:latin typeface="Calibri" pitchFamily="34" charset="0"/>
              </a:rPr>
              <a:t>Union européenne – SOeS, CORINE Land Cover, 2000/ © Région Nord Pas de Calais - SIGALE ®</a:t>
            </a:r>
          </a:p>
          <a:p>
            <a:r>
              <a:rPr lang="fr-FR" sz="1100" baseline="30000">
                <a:latin typeface="Calibri" pitchFamily="34" charset="0"/>
              </a:rPr>
              <a:t>© IGN BDTopo ®/ © DREAL Nord Pas-de-Calais SECLAT / DAT</a:t>
            </a:r>
            <a:endParaRPr lang="nl-BE" sz="1100">
              <a:latin typeface="Calibri"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4" descr="megacity_2.jpg"/>
          <p:cNvPicPr>
            <a:picLocks noChangeAspect="1"/>
          </p:cNvPicPr>
          <p:nvPr/>
        </p:nvPicPr>
        <p:blipFill>
          <a:blip r:embed="rId2" cstate="print"/>
          <a:srcRect l="487" t="516" r="674"/>
          <a:stretch>
            <a:fillRect/>
          </a:stretch>
        </p:blipFill>
        <p:spPr bwMode="auto">
          <a:xfrm>
            <a:off x="284163" y="1335088"/>
            <a:ext cx="4162425" cy="4164012"/>
          </a:xfrm>
          <a:prstGeom prst="rect">
            <a:avLst/>
          </a:prstGeom>
          <a:noFill/>
          <a:ln w="9525">
            <a:noFill/>
            <a:miter lim="800000"/>
            <a:headEnd/>
            <a:tailEnd/>
          </a:ln>
        </p:spPr>
      </p:pic>
      <p:pic>
        <p:nvPicPr>
          <p:cNvPr id="69634" name="Picture 3" descr="megacity_2.jpg"/>
          <p:cNvPicPr>
            <a:picLocks noChangeAspect="1"/>
          </p:cNvPicPr>
          <p:nvPr/>
        </p:nvPicPr>
        <p:blipFill>
          <a:blip r:embed="rId3" cstate="print"/>
          <a:srcRect l="420" t="870"/>
          <a:stretch>
            <a:fillRect/>
          </a:stretch>
        </p:blipFill>
        <p:spPr bwMode="auto">
          <a:xfrm>
            <a:off x="4687888" y="1344613"/>
            <a:ext cx="4192587" cy="4157662"/>
          </a:xfrm>
          <a:prstGeom prst="rect">
            <a:avLst/>
          </a:prstGeom>
          <a:noFill/>
          <a:ln w="9525">
            <a:noFill/>
            <a:miter lim="800000"/>
            <a:headEnd/>
            <a:tailEnd/>
          </a:ln>
        </p:spPr>
      </p:pic>
      <p:sp>
        <p:nvSpPr>
          <p:cNvPr id="69635" name="Rectangle 4"/>
          <p:cNvSpPr>
            <a:spLocks noChangeArrowheads="1"/>
          </p:cNvSpPr>
          <p:nvPr/>
        </p:nvSpPr>
        <p:spPr bwMode="auto">
          <a:xfrm>
            <a:off x="261938" y="5576888"/>
            <a:ext cx="4572000" cy="307975"/>
          </a:xfrm>
          <a:prstGeom prst="rect">
            <a:avLst/>
          </a:prstGeom>
          <a:noFill/>
          <a:ln w="9525">
            <a:noFill/>
            <a:miter lim="800000"/>
            <a:headEnd/>
            <a:tailEnd/>
          </a:ln>
        </p:spPr>
        <p:txBody>
          <a:bodyPr>
            <a:spAutoFit/>
          </a:bodyPr>
          <a:lstStyle/>
          <a:p>
            <a:r>
              <a:rPr lang="fr-FR" sz="1400" i="1">
                <a:latin typeface="Calibri" pitchFamily="34" charset="0"/>
              </a:rPr>
              <a:t>transports voyageur et pistes vélo</a:t>
            </a:r>
            <a:endParaRPr lang="nl-BE" sz="1400">
              <a:latin typeface="Calibri" pitchFamily="34" charset="0"/>
            </a:endParaRPr>
          </a:p>
        </p:txBody>
      </p:sp>
      <p:sp>
        <p:nvSpPr>
          <p:cNvPr id="69636" name="Rectangle 5"/>
          <p:cNvSpPr>
            <a:spLocks noChangeArrowheads="1"/>
          </p:cNvSpPr>
          <p:nvPr/>
        </p:nvSpPr>
        <p:spPr bwMode="auto">
          <a:xfrm>
            <a:off x="4668838" y="5568950"/>
            <a:ext cx="2058987" cy="307975"/>
          </a:xfrm>
          <a:prstGeom prst="rect">
            <a:avLst/>
          </a:prstGeom>
          <a:noFill/>
          <a:ln w="9525">
            <a:noFill/>
            <a:miter lim="800000"/>
            <a:headEnd/>
            <a:tailEnd/>
          </a:ln>
        </p:spPr>
        <p:txBody>
          <a:bodyPr wrap="none">
            <a:spAutoFit/>
          </a:bodyPr>
          <a:lstStyle/>
          <a:p>
            <a:r>
              <a:rPr lang="nl-BE" sz="1400" i="1">
                <a:latin typeface="Calibri" pitchFamily="34" charset="0"/>
              </a:rPr>
              <a:t>transports voyageur et TC</a:t>
            </a:r>
            <a:endParaRPr lang="nl-BE" sz="1400">
              <a:latin typeface="Calibri" pitchFamily="34" charset="0"/>
            </a:endParaRPr>
          </a:p>
        </p:txBody>
      </p:sp>
      <p:sp>
        <p:nvSpPr>
          <p:cNvPr id="69637" name="Rectangle 6"/>
          <p:cNvSpPr>
            <a:spLocks noChangeArrowheads="1"/>
          </p:cNvSpPr>
          <p:nvPr/>
        </p:nvSpPr>
        <p:spPr bwMode="auto">
          <a:xfrm>
            <a:off x="0" y="6257925"/>
            <a:ext cx="9144000" cy="600075"/>
          </a:xfrm>
          <a:prstGeom prst="rect">
            <a:avLst/>
          </a:prstGeom>
          <a:noFill/>
          <a:ln w="9525">
            <a:noFill/>
            <a:miter lim="800000"/>
            <a:headEnd/>
            <a:tailEnd/>
          </a:ln>
        </p:spPr>
        <p:txBody>
          <a:bodyPr>
            <a:spAutoFit/>
          </a:bodyPr>
          <a:lstStyle/>
          <a:p>
            <a:r>
              <a:rPr lang="fr-FR" sz="1100" baseline="30000">
                <a:latin typeface="Calibri" pitchFamily="34" charset="0"/>
              </a:rPr>
              <a:t>Source:  ©_studio 010 secchi-viganò, sur base de données suivantes:</a:t>
            </a:r>
          </a:p>
          <a:p>
            <a:r>
              <a:rPr lang="fr-FR" sz="1100" baseline="30000">
                <a:latin typeface="Calibri" pitchFamily="34" charset="0"/>
              </a:rPr>
              <a:t>© SIG DREAL Nord Pas-de-Calais/ Union européenne – SOeS, CORINE Land Cover, 2006</a:t>
            </a:r>
          </a:p>
          <a:p>
            <a:r>
              <a:rPr lang="fr-FR" sz="1100" baseline="30000">
                <a:latin typeface="Calibri" pitchFamily="34" charset="0"/>
              </a:rPr>
              <a:t>Union européenne – SOeS, CORINE Land Cover, 2000/ © Région Nord Pas de Calais - SIGALE ®</a:t>
            </a:r>
          </a:p>
          <a:p>
            <a:r>
              <a:rPr lang="fr-FR" sz="1100" baseline="30000">
                <a:latin typeface="Calibri" pitchFamily="34" charset="0"/>
              </a:rPr>
              <a:t>© IGN BDTopo ®/ © DREAL Nord Pas-de-Calais SECLAT / DAT</a:t>
            </a:r>
            <a:endParaRPr lang="nl-BE" sz="1100">
              <a:latin typeface="Calibri"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2"/>
          <p:cNvSpPr txBox="1">
            <a:spLocks noChangeArrowheads="1"/>
          </p:cNvSpPr>
          <p:nvPr/>
        </p:nvSpPr>
        <p:spPr bwMode="auto">
          <a:xfrm>
            <a:off x="3152775" y="3187700"/>
            <a:ext cx="5991225" cy="1200150"/>
          </a:xfrm>
          <a:prstGeom prst="rect">
            <a:avLst/>
          </a:prstGeom>
          <a:noFill/>
          <a:ln w="9525">
            <a:noFill/>
            <a:miter lim="800000"/>
            <a:headEnd/>
            <a:tailEnd/>
          </a:ln>
        </p:spPr>
        <p:txBody>
          <a:bodyPr>
            <a:spAutoFit/>
          </a:bodyPr>
          <a:lstStyle/>
          <a:p>
            <a:pPr algn="r">
              <a:spcBef>
                <a:spcPct val="50000"/>
              </a:spcBef>
            </a:pPr>
            <a:r>
              <a:rPr lang="fr-BE">
                <a:latin typeface="Calibri" pitchFamily="34" charset="0"/>
              </a:rPr>
              <a:t>B_</a:t>
            </a:r>
            <a:r>
              <a:rPr lang="fr-FR">
                <a:solidFill>
                  <a:srgbClr val="C00000"/>
                </a:solidFill>
                <a:latin typeface="Calibri" pitchFamily="34" charset="0"/>
              </a:rPr>
              <a:t>POINTS SAILLANTS RESSORTANT DE L’ÈTUDE</a:t>
            </a:r>
            <a:endParaRPr lang="fr-BE">
              <a:solidFill>
                <a:srgbClr val="C00000"/>
              </a:solidFill>
              <a:latin typeface="Calibri" pitchFamily="34" charset="0"/>
            </a:endParaRPr>
          </a:p>
          <a:p>
            <a:pPr algn="r">
              <a:spcBef>
                <a:spcPct val="50000"/>
              </a:spcBef>
            </a:pPr>
            <a:endParaRPr lang="nl-BE">
              <a:solidFill>
                <a:srgbClr val="C00000"/>
              </a:solidFill>
              <a:latin typeface="Calibri" pitchFamily="34" charset="0"/>
            </a:endParaRPr>
          </a:p>
          <a:p>
            <a:pPr algn="r">
              <a:spcBef>
                <a:spcPct val="50000"/>
              </a:spcBef>
            </a:pPr>
            <a:endParaRPr lang="en-US">
              <a:solidFill>
                <a:srgbClr val="C00000"/>
              </a:solidFill>
              <a:latin typeface="Calibri"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3"/>
          <p:cNvSpPr>
            <a:spLocks noChangeArrowheads="1"/>
          </p:cNvSpPr>
          <p:nvPr/>
        </p:nvSpPr>
        <p:spPr bwMode="auto">
          <a:xfrm>
            <a:off x="1524000" y="1868488"/>
            <a:ext cx="7620000" cy="3416300"/>
          </a:xfrm>
          <a:prstGeom prst="rect">
            <a:avLst/>
          </a:prstGeom>
          <a:noFill/>
          <a:ln w="9525">
            <a:noFill/>
            <a:miter lim="800000"/>
            <a:headEnd/>
            <a:tailEnd/>
          </a:ln>
        </p:spPr>
        <p:txBody>
          <a:bodyPr>
            <a:spAutoFit/>
          </a:bodyPr>
          <a:lstStyle/>
          <a:p>
            <a:pPr algn="r"/>
            <a:r>
              <a:rPr lang="fr-FR" sz="1200" i="1">
                <a:solidFill>
                  <a:srgbClr val="FF0000"/>
                </a:solidFill>
                <a:latin typeface="Calibri" pitchFamily="34" charset="0"/>
              </a:rPr>
              <a:t>Mobilité et démographie:</a:t>
            </a:r>
          </a:p>
          <a:p>
            <a:pPr algn="r"/>
            <a:r>
              <a:rPr lang="fr-FR" sz="1200" i="1">
                <a:solidFill>
                  <a:srgbClr val="FF0000"/>
                </a:solidFill>
                <a:latin typeface="Calibri" pitchFamily="34" charset="0"/>
              </a:rPr>
              <a:t> </a:t>
            </a:r>
          </a:p>
          <a:p>
            <a:pPr algn="r"/>
            <a:r>
              <a:rPr lang="fr-FR" sz="1200" i="1">
                <a:latin typeface="Calibri" pitchFamily="34" charset="0"/>
              </a:rPr>
              <a:t>Quels liens entre évolution</a:t>
            </a:r>
          </a:p>
          <a:p>
            <a:pPr algn="r"/>
            <a:r>
              <a:rPr lang="fr-FR" sz="1200">
                <a:latin typeface="Calibri" pitchFamily="34" charset="0"/>
              </a:rPr>
              <a:t>des mobilités et stabilité démographique globale</a:t>
            </a:r>
          </a:p>
          <a:p>
            <a:pPr algn="r"/>
            <a:r>
              <a:rPr lang="fr-FR" sz="1200">
                <a:latin typeface="Calibri" pitchFamily="34" charset="0"/>
              </a:rPr>
              <a:t>accompagnée du vieillissement, du très grand âge, et de</a:t>
            </a:r>
          </a:p>
          <a:p>
            <a:pPr algn="r"/>
            <a:r>
              <a:rPr lang="fr-FR" sz="1200">
                <a:latin typeface="Calibri" pitchFamily="34" charset="0"/>
              </a:rPr>
              <a:t>la multiplication des petits ménages ?</a:t>
            </a:r>
          </a:p>
          <a:p>
            <a:pPr algn="r"/>
            <a:endParaRPr lang="fr-FR" sz="1200">
              <a:latin typeface="Calibri" pitchFamily="34" charset="0"/>
            </a:endParaRPr>
          </a:p>
          <a:p>
            <a:pPr algn="r"/>
            <a:r>
              <a:rPr lang="fr-FR" sz="1200">
                <a:latin typeface="Calibri" pitchFamily="34" charset="0"/>
              </a:rPr>
              <a:t>Ces populations sont elles plus ou moins dépendantes</a:t>
            </a:r>
          </a:p>
          <a:p>
            <a:pPr algn="r"/>
            <a:r>
              <a:rPr lang="nl-BE" sz="1200">
                <a:latin typeface="Calibri" pitchFamily="34" charset="0"/>
              </a:rPr>
              <a:t>des transports collectifs?</a:t>
            </a:r>
          </a:p>
          <a:p>
            <a:pPr algn="r"/>
            <a:endParaRPr lang="nl-BE" sz="1200">
              <a:latin typeface="Calibri" pitchFamily="34" charset="0"/>
            </a:endParaRPr>
          </a:p>
          <a:p>
            <a:pPr algn="r"/>
            <a:r>
              <a:rPr lang="fr-FR" sz="1200">
                <a:latin typeface="Calibri" pitchFamily="34" charset="0"/>
              </a:rPr>
              <a:t>Comment les besoins de personnes âgées modestes</a:t>
            </a:r>
          </a:p>
          <a:p>
            <a:pPr algn="r"/>
            <a:r>
              <a:rPr lang="fr-FR" sz="1200">
                <a:latin typeface="Calibri" pitchFamily="34" charset="0"/>
              </a:rPr>
              <a:t>dépendantes des services publics et de la proximité</a:t>
            </a:r>
          </a:p>
          <a:p>
            <a:pPr algn="r"/>
            <a:r>
              <a:rPr lang="nl-BE" sz="1200">
                <a:latin typeface="Calibri" pitchFamily="34" charset="0"/>
              </a:rPr>
              <a:t>pourront ils être satisfaits?</a:t>
            </a:r>
          </a:p>
          <a:p>
            <a:pPr algn="r"/>
            <a:endParaRPr lang="nl-BE" sz="1200">
              <a:latin typeface="Calibri" pitchFamily="34" charset="0"/>
            </a:endParaRPr>
          </a:p>
          <a:p>
            <a:pPr algn="r"/>
            <a:r>
              <a:rPr lang="fr-FR" sz="1200">
                <a:latin typeface="Calibri" pitchFamily="34" charset="0"/>
              </a:rPr>
              <a:t>Leurs besoins vont-ils accentuer les réponses de</a:t>
            </a:r>
          </a:p>
          <a:p>
            <a:pPr algn="r"/>
            <a:r>
              <a:rPr lang="fr-FR" sz="1200">
                <a:latin typeface="Calibri" pitchFamily="34" charset="0"/>
              </a:rPr>
              <a:t>proximité, et à quelle échelle ? pourquoi ne vont-ils</a:t>
            </a:r>
          </a:p>
          <a:p>
            <a:pPr algn="r"/>
            <a:r>
              <a:rPr lang="fr-FR" sz="1200">
                <a:latin typeface="Calibri" pitchFamily="34" charset="0"/>
              </a:rPr>
              <a:t>pas favoriser l’habitat collectif ? Faut-il multiplier les</a:t>
            </a:r>
          </a:p>
          <a:p>
            <a:pPr algn="r"/>
            <a:r>
              <a:rPr lang="nl-BE" sz="1200">
                <a:latin typeface="Calibri" pitchFamily="34" charset="0"/>
              </a:rPr>
              <a:t>résidences genre « béguinage »?</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4"/>
          <p:cNvSpPr>
            <a:spLocks noChangeArrowheads="1"/>
          </p:cNvSpPr>
          <p:nvPr/>
        </p:nvSpPr>
        <p:spPr bwMode="auto">
          <a:xfrm>
            <a:off x="4572000" y="1022350"/>
            <a:ext cx="4572000" cy="4892675"/>
          </a:xfrm>
          <a:prstGeom prst="rect">
            <a:avLst/>
          </a:prstGeom>
          <a:noFill/>
          <a:ln w="9525">
            <a:noFill/>
            <a:miter lim="800000"/>
            <a:headEnd/>
            <a:tailEnd/>
          </a:ln>
        </p:spPr>
        <p:txBody>
          <a:bodyPr>
            <a:spAutoFit/>
          </a:bodyPr>
          <a:lstStyle/>
          <a:p>
            <a:pPr algn="r"/>
            <a:r>
              <a:rPr lang="fr-FR" sz="1200" i="1">
                <a:solidFill>
                  <a:srgbClr val="FF0000"/>
                </a:solidFill>
                <a:latin typeface="Calibri" pitchFamily="34" charset="0"/>
              </a:rPr>
              <a:t>Mobilité et emploi:</a:t>
            </a:r>
          </a:p>
          <a:p>
            <a:pPr algn="r"/>
            <a:r>
              <a:rPr lang="fr-FR" sz="1200" i="1">
                <a:solidFill>
                  <a:srgbClr val="FF0000"/>
                </a:solidFill>
                <a:latin typeface="Calibri" pitchFamily="34" charset="0"/>
              </a:rPr>
              <a:t> </a:t>
            </a:r>
          </a:p>
          <a:p>
            <a:pPr algn="r"/>
            <a:r>
              <a:rPr lang="fr-FR" sz="1200" i="1">
                <a:latin typeface="Calibri" pitchFamily="34" charset="0"/>
              </a:rPr>
              <a:t>Combien d’emplois vont évoluer et se</a:t>
            </a:r>
          </a:p>
          <a:p>
            <a:pPr algn="r"/>
            <a:r>
              <a:rPr lang="fr-FR" sz="1200">
                <a:latin typeface="Calibri" pitchFamily="34" charset="0"/>
              </a:rPr>
              <a:t>déplacer dans l’espace, sachant qu’un grand nombre est</a:t>
            </a:r>
          </a:p>
          <a:p>
            <a:pPr algn="r"/>
            <a:r>
              <a:rPr lang="fr-FR" sz="1200">
                <a:latin typeface="Calibri" pitchFamily="34" charset="0"/>
              </a:rPr>
              <a:t>lié à la composition démographique et à la répartition très</a:t>
            </a:r>
          </a:p>
          <a:p>
            <a:pPr algn="r"/>
            <a:r>
              <a:rPr lang="nl-BE" sz="1200">
                <a:latin typeface="Calibri" pitchFamily="34" charset="0"/>
              </a:rPr>
              <a:t>diffuse des populations?</a:t>
            </a:r>
          </a:p>
          <a:p>
            <a:pPr algn="r"/>
            <a:endParaRPr lang="nl-BE" sz="1200">
              <a:latin typeface="Calibri" pitchFamily="34" charset="0"/>
            </a:endParaRPr>
          </a:p>
          <a:p>
            <a:pPr algn="r"/>
            <a:r>
              <a:rPr lang="fr-FR" sz="1200">
                <a:latin typeface="Calibri" pitchFamily="34" charset="0"/>
              </a:rPr>
              <a:t>Quels effets en terme de besoins de mobilité sachant</a:t>
            </a:r>
          </a:p>
          <a:p>
            <a:pPr algn="r"/>
            <a:r>
              <a:rPr lang="fr-FR" sz="1200">
                <a:latin typeface="Calibri" pitchFamily="34" charset="0"/>
              </a:rPr>
              <a:t>que 22% seulement des revenus sont imputables à</a:t>
            </a:r>
          </a:p>
          <a:p>
            <a:pPr algn="r"/>
            <a:r>
              <a:rPr lang="nl-BE" sz="1200">
                <a:latin typeface="Calibri" pitchFamily="34" charset="0"/>
              </a:rPr>
              <a:t>l’économie productive locale?</a:t>
            </a:r>
          </a:p>
          <a:p>
            <a:pPr algn="r"/>
            <a:endParaRPr lang="nl-BE" sz="1200">
              <a:latin typeface="Calibri" pitchFamily="34" charset="0"/>
            </a:endParaRPr>
          </a:p>
          <a:p>
            <a:pPr algn="r"/>
            <a:r>
              <a:rPr lang="fr-FR" sz="1200">
                <a:latin typeface="Calibri" pitchFamily="34" charset="0"/>
              </a:rPr>
              <a:t>Comment vont évoluer les emplois publics? sont ils</a:t>
            </a:r>
          </a:p>
          <a:p>
            <a:pPr algn="r"/>
            <a:r>
              <a:rPr lang="fr-FR" sz="1200">
                <a:latin typeface="Calibri" pitchFamily="34" charset="0"/>
              </a:rPr>
              <a:t>facteur d’étalement urbain où de concentration?</a:t>
            </a:r>
          </a:p>
          <a:p>
            <a:pPr algn="r"/>
            <a:endParaRPr lang="fr-FR" sz="1200">
              <a:latin typeface="Calibri" pitchFamily="34" charset="0"/>
            </a:endParaRPr>
          </a:p>
          <a:p>
            <a:pPr algn="r"/>
            <a:r>
              <a:rPr lang="fr-FR" sz="1200">
                <a:latin typeface="Calibri" pitchFamily="34" charset="0"/>
              </a:rPr>
              <a:t>L’augmentation massive de l’emploi féminin va-t-il</a:t>
            </a:r>
          </a:p>
          <a:p>
            <a:pPr algn="r"/>
            <a:r>
              <a:rPr lang="fr-FR" sz="1200">
                <a:latin typeface="Calibri" pitchFamily="34" charset="0"/>
              </a:rPr>
              <a:t>renforcer le besoin de transports collectifs, accentuet-</a:t>
            </a:r>
          </a:p>
          <a:p>
            <a:pPr algn="r"/>
            <a:r>
              <a:rPr lang="fr-FR" sz="1200">
                <a:latin typeface="Calibri" pitchFamily="34" charset="0"/>
              </a:rPr>
              <a:t>il la proximité des emplois de service et des emplois</a:t>
            </a:r>
          </a:p>
          <a:p>
            <a:pPr algn="r"/>
            <a:r>
              <a:rPr lang="nl-BE" sz="1200">
                <a:latin typeface="Calibri" pitchFamily="34" charset="0"/>
              </a:rPr>
              <a:t>domestiques?</a:t>
            </a:r>
          </a:p>
          <a:p>
            <a:pPr algn="r"/>
            <a:endParaRPr lang="nl-BE" sz="1200">
              <a:latin typeface="Calibri" pitchFamily="34" charset="0"/>
            </a:endParaRPr>
          </a:p>
          <a:p>
            <a:pPr algn="r"/>
            <a:r>
              <a:rPr lang="fr-FR" sz="1200">
                <a:latin typeface="Calibri" pitchFamily="34" charset="0"/>
              </a:rPr>
              <a:t>Quelles relations entre l’évolution des mobilités et un</a:t>
            </a:r>
          </a:p>
          <a:p>
            <a:pPr algn="r"/>
            <a:r>
              <a:rPr lang="nl-BE" sz="1200">
                <a:latin typeface="Calibri" pitchFamily="34" charset="0"/>
              </a:rPr>
              <a:t>volume d’emplois globalement stable?</a:t>
            </a:r>
          </a:p>
          <a:p>
            <a:pPr algn="r"/>
            <a:endParaRPr lang="nl-BE" sz="1200">
              <a:latin typeface="Calibri" pitchFamily="34" charset="0"/>
            </a:endParaRPr>
          </a:p>
          <a:p>
            <a:pPr algn="r"/>
            <a:r>
              <a:rPr lang="fr-FR" sz="1200">
                <a:latin typeface="Calibri" pitchFamily="34" charset="0"/>
              </a:rPr>
              <a:t>Comment la localisation des surfaces commerciales</a:t>
            </a:r>
          </a:p>
          <a:p>
            <a:pPr algn="r"/>
            <a:r>
              <a:rPr lang="fr-FR" sz="1200">
                <a:latin typeface="Calibri" pitchFamily="34" charset="0"/>
              </a:rPr>
              <a:t>perturbe le rôle des centralités, comment leur desserte</a:t>
            </a:r>
          </a:p>
          <a:p>
            <a:pPr algn="r"/>
            <a:r>
              <a:rPr lang="fr-FR" sz="1200">
                <a:latin typeface="Calibri" pitchFamily="34" charset="0"/>
              </a:rPr>
              <a:t>en transports collectifs est elle assurée? Peut-elle être</a:t>
            </a:r>
          </a:p>
          <a:p>
            <a:pPr algn="r"/>
            <a:r>
              <a:rPr lang="nl-BE" sz="1200">
                <a:latin typeface="Calibri" pitchFamily="34" charset="0"/>
              </a:rPr>
              <a:t>sensiblement améliorée?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descr="les 100 plus grandes agglomérations selon leur classe d'attractivité.jpg"/>
          <p:cNvPicPr>
            <a:picLocks noChangeAspect="1"/>
          </p:cNvPicPr>
          <p:nvPr/>
        </p:nvPicPr>
        <p:blipFill>
          <a:blip r:embed="rId2" cstate="print"/>
          <a:srcRect/>
          <a:stretch>
            <a:fillRect/>
          </a:stretch>
        </p:blipFill>
        <p:spPr bwMode="auto">
          <a:xfrm>
            <a:off x="420688" y="1452563"/>
            <a:ext cx="5541962" cy="3932237"/>
          </a:xfrm>
          <a:prstGeom prst="rect">
            <a:avLst/>
          </a:prstGeom>
          <a:noFill/>
          <a:ln w="9525">
            <a:noFill/>
            <a:miter lim="800000"/>
            <a:headEnd/>
            <a:tailEnd/>
          </a:ln>
        </p:spPr>
      </p:pic>
      <p:pic>
        <p:nvPicPr>
          <p:cNvPr id="18434" name="Picture 4" descr="les quatre classes d'aglomération au solde migratoire déficitaire.jpg"/>
          <p:cNvPicPr>
            <a:picLocks noChangeAspect="1"/>
          </p:cNvPicPr>
          <p:nvPr/>
        </p:nvPicPr>
        <p:blipFill>
          <a:blip r:embed="rId3" cstate="print"/>
          <a:srcRect l="6194" r="3999" b="3966"/>
          <a:stretch>
            <a:fillRect/>
          </a:stretch>
        </p:blipFill>
        <p:spPr bwMode="auto">
          <a:xfrm>
            <a:off x="5718175" y="2936875"/>
            <a:ext cx="2595563" cy="2024063"/>
          </a:xfrm>
          <a:prstGeom prst="rect">
            <a:avLst/>
          </a:prstGeom>
          <a:noFill/>
          <a:ln w="9525">
            <a:noFill/>
            <a:miter lim="800000"/>
            <a:headEnd/>
            <a:tailEnd/>
          </a:ln>
        </p:spPr>
      </p:pic>
      <p:sp>
        <p:nvSpPr>
          <p:cNvPr id="18435" name="Rectangle 5"/>
          <p:cNvSpPr>
            <a:spLocks noChangeArrowheads="1"/>
          </p:cNvSpPr>
          <p:nvPr/>
        </p:nvSpPr>
        <p:spPr bwMode="auto">
          <a:xfrm>
            <a:off x="436563" y="1085850"/>
            <a:ext cx="4572000" cy="234950"/>
          </a:xfrm>
          <a:prstGeom prst="rect">
            <a:avLst/>
          </a:prstGeom>
          <a:noFill/>
          <a:ln w="9525">
            <a:noFill/>
            <a:miter lim="800000"/>
            <a:headEnd/>
            <a:tailEnd/>
          </a:ln>
        </p:spPr>
        <p:txBody>
          <a:bodyPr>
            <a:spAutoFit/>
          </a:bodyPr>
          <a:lstStyle/>
          <a:p>
            <a:r>
              <a:rPr lang="fr-FR" sz="1400" baseline="30000">
                <a:latin typeface="Calibri" pitchFamily="34" charset="0"/>
              </a:rPr>
              <a:t>Les 100 plus grandes agglomérations françaises selon leur classe d’attractivité</a:t>
            </a:r>
          </a:p>
        </p:txBody>
      </p:sp>
      <p:sp>
        <p:nvSpPr>
          <p:cNvPr id="18436" name="Rectangle 6"/>
          <p:cNvSpPr>
            <a:spLocks noChangeArrowheads="1"/>
          </p:cNvSpPr>
          <p:nvPr/>
        </p:nvSpPr>
        <p:spPr bwMode="auto">
          <a:xfrm>
            <a:off x="0" y="6653213"/>
            <a:ext cx="4572000" cy="204787"/>
          </a:xfrm>
          <a:prstGeom prst="rect">
            <a:avLst/>
          </a:prstGeom>
          <a:noFill/>
          <a:ln w="9525">
            <a:noFill/>
            <a:miter lim="800000"/>
            <a:headEnd/>
            <a:tailEnd/>
          </a:ln>
        </p:spPr>
        <p:txBody>
          <a:bodyPr>
            <a:spAutoFit/>
          </a:bodyPr>
          <a:lstStyle/>
          <a:p>
            <a:r>
              <a:rPr lang="fr-FR" sz="1100" baseline="30000">
                <a:latin typeface="Calibri" pitchFamily="34" charset="0"/>
              </a:rPr>
              <a:t>Source: Insee, Recensement de la population de 2006 - Réalisation Paris-Dauphine</a:t>
            </a:r>
          </a:p>
        </p:txBody>
      </p:sp>
      <p:sp>
        <p:nvSpPr>
          <p:cNvPr id="18437" name="Rectangle 7"/>
          <p:cNvSpPr>
            <a:spLocks noChangeArrowheads="1"/>
          </p:cNvSpPr>
          <p:nvPr/>
        </p:nvSpPr>
        <p:spPr bwMode="auto">
          <a:xfrm>
            <a:off x="4987925" y="2420938"/>
            <a:ext cx="3294063" cy="379412"/>
          </a:xfrm>
          <a:prstGeom prst="rect">
            <a:avLst/>
          </a:prstGeom>
          <a:noFill/>
          <a:ln w="9525">
            <a:noFill/>
            <a:miter lim="800000"/>
            <a:headEnd/>
            <a:tailEnd/>
          </a:ln>
        </p:spPr>
        <p:txBody>
          <a:bodyPr>
            <a:spAutoFit/>
          </a:bodyPr>
          <a:lstStyle/>
          <a:p>
            <a:r>
              <a:rPr lang="fr-FR" sz="1400" baseline="30000">
                <a:latin typeface="Calibri" pitchFamily="34" charset="0"/>
              </a:rPr>
              <a:t>Les quatre classes d’agglomérations au solde migratoire déficitaire et agglomérations déficitaires ou «perdantes»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3"/>
          <p:cNvSpPr>
            <a:spLocks noChangeArrowheads="1"/>
          </p:cNvSpPr>
          <p:nvPr/>
        </p:nvSpPr>
        <p:spPr bwMode="auto">
          <a:xfrm>
            <a:off x="4572000" y="2173288"/>
            <a:ext cx="4572000" cy="2862262"/>
          </a:xfrm>
          <a:prstGeom prst="rect">
            <a:avLst/>
          </a:prstGeom>
          <a:noFill/>
          <a:ln w="9525">
            <a:noFill/>
            <a:miter lim="800000"/>
            <a:headEnd/>
            <a:tailEnd/>
          </a:ln>
        </p:spPr>
        <p:txBody>
          <a:bodyPr>
            <a:spAutoFit/>
          </a:bodyPr>
          <a:lstStyle/>
          <a:p>
            <a:pPr algn="r"/>
            <a:r>
              <a:rPr lang="fr-FR" sz="1200" i="1">
                <a:solidFill>
                  <a:srgbClr val="FF0000"/>
                </a:solidFill>
                <a:latin typeface="Calibri" pitchFamily="34" charset="0"/>
              </a:rPr>
              <a:t>Mobilité et aménagement du territoire: </a:t>
            </a:r>
          </a:p>
          <a:p>
            <a:pPr algn="r"/>
            <a:endParaRPr lang="fr-FR" sz="1200" i="1">
              <a:solidFill>
                <a:srgbClr val="FF0000"/>
              </a:solidFill>
              <a:latin typeface="Calibri" pitchFamily="34" charset="0"/>
            </a:endParaRPr>
          </a:p>
          <a:p>
            <a:pPr algn="r"/>
            <a:r>
              <a:rPr lang="fr-FR" sz="1200" i="1">
                <a:latin typeface="Calibri" pitchFamily="34" charset="0"/>
              </a:rPr>
              <a:t>Comment</a:t>
            </a:r>
          </a:p>
          <a:p>
            <a:pPr algn="r"/>
            <a:r>
              <a:rPr lang="fr-FR" sz="1200">
                <a:latin typeface="Calibri" pitchFamily="34" charset="0"/>
              </a:rPr>
              <a:t>répondre aux problèmes concentrés aux heures de</a:t>
            </a:r>
          </a:p>
          <a:p>
            <a:pPr algn="r"/>
            <a:r>
              <a:rPr lang="fr-FR" sz="1200">
                <a:latin typeface="Calibri" pitchFamily="34" charset="0"/>
              </a:rPr>
              <a:t>pointe, alors que la mobilité est très composite et éclatée</a:t>
            </a:r>
          </a:p>
          <a:p>
            <a:pPr algn="r"/>
            <a:r>
              <a:rPr lang="fr-FR" sz="1200">
                <a:latin typeface="Calibri" pitchFamily="34" charset="0"/>
              </a:rPr>
              <a:t>dans l’espace (34% seulement des déplacements sont</a:t>
            </a:r>
          </a:p>
          <a:p>
            <a:pPr algn="r"/>
            <a:r>
              <a:rPr lang="fr-FR" sz="1200">
                <a:latin typeface="Calibri" pitchFamily="34" charset="0"/>
              </a:rPr>
              <a:t>uniquement domicile travail): où sont les points noirs et</a:t>
            </a:r>
          </a:p>
          <a:p>
            <a:pPr algn="r"/>
            <a:r>
              <a:rPr lang="nl-BE" sz="1200">
                <a:latin typeface="Calibri" pitchFamily="34" charset="0"/>
              </a:rPr>
              <a:t>les pointes ?</a:t>
            </a:r>
          </a:p>
          <a:p>
            <a:pPr algn="r"/>
            <a:endParaRPr lang="nl-BE" sz="1200">
              <a:latin typeface="Calibri" pitchFamily="34" charset="0"/>
            </a:endParaRPr>
          </a:p>
          <a:p>
            <a:pPr algn="r"/>
            <a:r>
              <a:rPr lang="fr-FR" sz="1200">
                <a:latin typeface="Calibri" pitchFamily="34" charset="0"/>
              </a:rPr>
              <a:t>Hors l’agglomération de Lille, il n’y a pas de pôle urbain</a:t>
            </a:r>
          </a:p>
          <a:p>
            <a:pPr algn="r"/>
            <a:r>
              <a:rPr lang="fr-FR" sz="1200">
                <a:latin typeface="Calibri" pitchFamily="34" charset="0"/>
              </a:rPr>
              <a:t>fort mais une nébuleuse de communes qui n’ont pas</a:t>
            </a:r>
          </a:p>
          <a:p>
            <a:pPr algn="r"/>
            <a:r>
              <a:rPr lang="fr-FR" sz="1200">
                <a:latin typeface="Calibri" pitchFamily="34" charset="0"/>
              </a:rPr>
              <a:t>la taille et l’attractivité nécessaire; doit on concentrer</a:t>
            </a:r>
          </a:p>
          <a:p>
            <a:pPr algn="r"/>
            <a:r>
              <a:rPr lang="fr-FR" sz="1200">
                <a:latin typeface="Calibri" pitchFamily="34" charset="0"/>
              </a:rPr>
              <a:t>les efforts sur Lille élargi pour conforter sa fonction</a:t>
            </a:r>
          </a:p>
          <a:p>
            <a:pPr algn="r"/>
            <a:r>
              <a:rPr lang="fr-FR" sz="1200">
                <a:latin typeface="Calibri" pitchFamily="34" charset="0"/>
              </a:rPr>
              <a:t>locomotive ou disperser les investissements sans rapport</a:t>
            </a:r>
          </a:p>
          <a:p>
            <a:pPr algn="r"/>
            <a:r>
              <a:rPr lang="nl-BE" sz="1200">
                <a:latin typeface="Calibri" pitchFamily="34" charset="0"/>
              </a:rPr>
              <a:t>avec leur efficacité réelle?</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3"/>
          <p:cNvSpPr>
            <a:spLocks noChangeArrowheads="1"/>
          </p:cNvSpPr>
          <p:nvPr/>
        </p:nvSpPr>
        <p:spPr bwMode="auto">
          <a:xfrm>
            <a:off x="4572000" y="2173288"/>
            <a:ext cx="4572000" cy="2124075"/>
          </a:xfrm>
          <a:prstGeom prst="rect">
            <a:avLst/>
          </a:prstGeom>
          <a:noFill/>
          <a:ln w="9525">
            <a:noFill/>
            <a:miter lim="800000"/>
            <a:headEnd/>
            <a:tailEnd/>
          </a:ln>
        </p:spPr>
        <p:txBody>
          <a:bodyPr>
            <a:spAutoFit/>
          </a:bodyPr>
          <a:lstStyle/>
          <a:p>
            <a:pPr algn="r"/>
            <a:r>
              <a:rPr lang="fr-FR" sz="1200" i="1">
                <a:solidFill>
                  <a:srgbClr val="FF0000"/>
                </a:solidFill>
                <a:latin typeface="Calibri" pitchFamily="34" charset="0"/>
              </a:rPr>
              <a:t>Mobilité. centre-périphérie ou réseau de villes:</a:t>
            </a:r>
          </a:p>
          <a:p>
            <a:pPr algn="r"/>
            <a:endParaRPr lang="fr-FR" sz="1200" i="1">
              <a:latin typeface="Calibri" pitchFamily="34" charset="0"/>
            </a:endParaRPr>
          </a:p>
          <a:p>
            <a:pPr algn="r"/>
            <a:r>
              <a:rPr lang="fr-FR" sz="1200" i="1">
                <a:latin typeface="Calibri" pitchFamily="34" charset="0"/>
              </a:rPr>
              <a:t> Quelles</a:t>
            </a:r>
          </a:p>
          <a:p>
            <a:pPr algn="r"/>
            <a:r>
              <a:rPr lang="fr-FR" sz="1200">
                <a:latin typeface="Calibri" pitchFamily="34" charset="0"/>
              </a:rPr>
              <a:t>évolutions de la mobilité si la ville dense gagne 30 000</a:t>
            </a:r>
          </a:p>
          <a:p>
            <a:pPr algn="r"/>
            <a:r>
              <a:rPr lang="fr-FR" sz="1200">
                <a:latin typeface="Calibri" pitchFamily="34" charset="0"/>
              </a:rPr>
              <a:t>habitants et si le bassin minier en perd 50 000?</a:t>
            </a:r>
          </a:p>
          <a:p>
            <a:pPr algn="r"/>
            <a:endParaRPr lang="fr-FR" sz="1200">
              <a:latin typeface="Calibri" pitchFamily="34" charset="0"/>
            </a:endParaRPr>
          </a:p>
          <a:p>
            <a:pPr algn="r"/>
            <a:r>
              <a:rPr lang="fr-FR" sz="1200">
                <a:latin typeface="Calibri" pitchFamily="34" charset="0"/>
              </a:rPr>
              <a:t>Faut il favoriser ce « rééquilibrage » au profit de la noyau</a:t>
            </a:r>
          </a:p>
          <a:p>
            <a:pPr algn="r"/>
            <a:r>
              <a:rPr lang="fr-FR" sz="1200">
                <a:latin typeface="Calibri" pitchFamily="34" charset="0"/>
              </a:rPr>
              <a:t>dense encore bien fragile pour entraîner la région ?</a:t>
            </a:r>
          </a:p>
          <a:p>
            <a:pPr algn="r"/>
            <a:endParaRPr lang="fr-FR" sz="1200">
              <a:latin typeface="Calibri" pitchFamily="34" charset="0"/>
            </a:endParaRPr>
          </a:p>
          <a:p>
            <a:pPr algn="r"/>
            <a:r>
              <a:rPr lang="fr-FR" sz="1200">
                <a:latin typeface="Calibri" pitchFamily="34" charset="0"/>
              </a:rPr>
              <a:t>Tous les territoires peuvent ils afficher la même volonté</a:t>
            </a:r>
          </a:p>
          <a:p>
            <a:pPr algn="r"/>
            <a:r>
              <a:rPr lang="fr-FR" sz="1200">
                <a:latin typeface="Calibri" pitchFamily="34" charset="0"/>
              </a:rPr>
              <a:t>de croissance dans les SCOT?</a:t>
            </a:r>
            <a:endParaRPr lang="nl-BE" sz="1200">
              <a:latin typeface="Calibri"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3" descr="bassin_min0.jpg"/>
          <p:cNvPicPr>
            <a:picLocks noChangeAspect="1"/>
          </p:cNvPicPr>
          <p:nvPr/>
        </p:nvPicPr>
        <p:blipFill>
          <a:blip r:embed="rId2" cstate="print"/>
          <a:srcRect/>
          <a:stretch>
            <a:fillRect/>
          </a:stretch>
        </p:blipFill>
        <p:spPr bwMode="auto">
          <a:xfrm>
            <a:off x="1588" y="0"/>
            <a:ext cx="91408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5"/>
          <p:cNvGrpSpPr>
            <a:grpSpLocks/>
          </p:cNvGrpSpPr>
          <p:nvPr/>
        </p:nvGrpSpPr>
        <p:grpSpPr bwMode="auto">
          <a:xfrm>
            <a:off x="0" y="1247775"/>
            <a:ext cx="9144000" cy="4354513"/>
            <a:chOff x="573742" y="1515035"/>
            <a:chExt cx="7417046" cy="3532094"/>
          </a:xfrm>
        </p:grpSpPr>
        <p:pic>
          <p:nvPicPr>
            <p:cNvPr id="19461" name="Picture 3" descr="megacity_2.jpg"/>
            <p:cNvPicPr>
              <a:picLocks noChangeAspect="1"/>
            </p:cNvPicPr>
            <p:nvPr/>
          </p:nvPicPr>
          <p:blipFill>
            <a:blip r:embed="rId2" cstate="print"/>
            <a:srcRect r="32413"/>
            <a:stretch>
              <a:fillRect/>
            </a:stretch>
          </p:blipFill>
          <p:spPr bwMode="auto">
            <a:xfrm>
              <a:off x="573742" y="1515035"/>
              <a:ext cx="3642905" cy="3532094"/>
            </a:xfrm>
            <a:prstGeom prst="rect">
              <a:avLst/>
            </a:prstGeom>
            <a:noFill/>
            <a:ln w="9525">
              <a:noFill/>
              <a:miter lim="800000"/>
              <a:headEnd/>
              <a:tailEnd/>
            </a:ln>
          </p:spPr>
        </p:pic>
        <p:pic>
          <p:nvPicPr>
            <p:cNvPr id="19462" name="Picture 4" descr="megacity_2.jpg"/>
            <p:cNvPicPr>
              <a:picLocks noChangeAspect="1"/>
            </p:cNvPicPr>
            <p:nvPr/>
          </p:nvPicPr>
          <p:blipFill>
            <a:blip r:embed="rId3" cstate="print"/>
            <a:srcRect/>
            <a:stretch>
              <a:fillRect/>
            </a:stretch>
          </p:blipFill>
          <p:spPr bwMode="auto">
            <a:xfrm>
              <a:off x="4347883" y="1526478"/>
              <a:ext cx="3642905" cy="3491277"/>
            </a:xfrm>
            <a:prstGeom prst="rect">
              <a:avLst/>
            </a:prstGeom>
            <a:noFill/>
            <a:ln w="9525">
              <a:noFill/>
              <a:miter lim="800000"/>
              <a:headEnd/>
              <a:tailEnd/>
            </a:ln>
          </p:spPr>
        </p:pic>
      </p:grpSp>
      <p:sp>
        <p:nvSpPr>
          <p:cNvPr id="19458" name="Rectangle 6"/>
          <p:cNvSpPr>
            <a:spLocks noChangeArrowheads="1"/>
          </p:cNvSpPr>
          <p:nvPr/>
        </p:nvSpPr>
        <p:spPr bwMode="auto">
          <a:xfrm>
            <a:off x="4649788" y="1073150"/>
            <a:ext cx="631825" cy="234950"/>
          </a:xfrm>
          <a:prstGeom prst="rect">
            <a:avLst/>
          </a:prstGeom>
          <a:noFill/>
          <a:ln w="9525">
            <a:noFill/>
            <a:miter lim="800000"/>
            <a:headEnd/>
            <a:tailEnd/>
          </a:ln>
        </p:spPr>
        <p:txBody>
          <a:bodyPr wrap="none">
            <a:spAutoFit/>
          </a:bodyPr>
          <a:lstStyle/>
          <a:p>
            <a:r>
              <a:rPr lang="fr-FR" sz="1400" baseline="30000">
                <a:latin typeface="Calibri" pitchFamily="34" charset="0"/>
              </a:rPr>
              <a:t>Megacity</a:t>
            </a:r>
          </a:p>
        </p:txBody>
      </p:sp>
      <p:sp>
        <p:nvSpPr>
          <p:cNvPr id="19459" name="Rectangle 7"/>
          <p:cNvSpPr>
            <a:spLocks noChangeArrowheads="1"/>
          </p:cNvSpPr>
          <p:nvPr/>
        </p:nvSpPr>
        <p:spPr bwMode="auto">
          <a:xfrm>
            <a:off x="0" y="1073150"/>
            <a:ext cx="2373313" cy="234950"/>
          </a:xfrm>
          <a:prstGeom prst="rect">
            <a:avLst/>
          </a:prstGeom>
          <a:noFill/>
          <a:ln w="9525">
            <a:noFill/>
            <a:miter lim="800000"/>
            <a:headEnd/>
            <a:tailEnd/>
          </a:ln>
        </p:spPr>
        <p:txBody>
          <a:bodyPr wrap="none">
            <a:spAutoFit/>
          </a:bodyPr>
          <a:lstStyle/>
          <a:p>
            <a:r>
              <a:rPr lang="fr-FR" sz="1400" baseline="30000">
                <a:latin typeface="Calibri" pitchFamily="34" charset="0"/>
              </a:rPr>
              <a:t>La North Western Metropolitan Area, NWMA</a:t>
            </a:r>
          </a:p>
        </p:txBody>
      </p:sp>
      <p:sp>
        <p:nvSpPr>
          <p:cNvPr id="19460" name="Rectangle 8"/>
          <p:cNvSpPr>
            <a:spLocks noChangeArrowheads="1"/>
          </p:cNvSpPr>
          <p:nvPr/>
        </p:nvSpPr>
        <p:spPr bwMode="auto">
          <a:xfrm>
            <a:off x="0" y="6596063"/>
            <a:ext cx="4572000" cy="261937"/>
          </a:xfrm>
          <a:prstGeom prst="rect">
            <a:avLst/>
          </a:prstGeom>
          <a:noFill/>
          <a:ln w="9525">
            <a:noFill/>
            <a:miter lim="800000"/>
            <a:headEnd/>
            <a:tailEnd/>
          </a:ln>
        </p:spPr>
        <p:txBody>
          <a:bodyPr>
            <a:spAutoFit/>
          </a:bodyPr>
          <a:lstStyle/>
          <a:p>
            <a:r>
              <a:rPr lang="fr-FR" sz="1100" baseline="30000">
                <a:latin typeface="Calibri" pitchFamily="34" charset="0"/>
              </a:rPr>
              <a:t>Source: TU Delft /</a:t>
            </a:r>
            <a:r>
              <a:rPr lang="fr-FR" sz="1100">
                <a:latin typeface="Calibri" pitchFamily="34" charset="0"/>
              </a:rPr>
              <a:t> </a:t>
            </a:r>
            <a:r>
              <a:rPr lang="fr-FR" sz="1100" baseline="30000">
                <a:latin typeface="Calibri" pitchFamily="34" charset="0"/>
              </a:rPr>
              <a:t>Secchi-Viganò. Antwerp. Territory of a new Modernity; Plan de structure de la ville d’Anvers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4" descr="rail_br-01-01.jpg"/>
          <p:cNvPicPr>
            <a:picLocks noChangeAspect="1"/>
          </p:cNvPicPr>
          <p:nvPr/>
        </p:nvPicPr>
        <p:blipFill>
          <a:blip r:embed="rId2" cstate="print"/>
          <a:srcRect l="1299" t="243"/>
          <a:stretch>
            <a:fillRect/>
          </a:stretch>
        </p:blipFill>
        <p:spPr bwMode="auto">
          <a:xfrm>
            <a:off x="3209925" y="2071688"/>
            <a:ext cx="2730500" cy="2768600"/>
          </a:xfrm>
          <a:prstGeom prst="rect">
            <a:avLst/>
          </a:prstGeom>
          <a:noFill/>
          <a:ln w="9525">
            <a:noFill/>
            <a:miter lim="800000"/>
            <a:headEnd/>
            <a:tailEnd/>
          </a:ln>
        </p:spPr>
      </p:pic>
      <p:pic>
        <p:nvPicPr>
          <p:cNvPr id="20482" name="Picture 5" descr="road_ring_br-01-01.jpg"/>
          <p:cNvPicPr>
            <a:picLocks noChangeAspect="1"/>
          </p:cNvPicPr>
          <p:nvPr/>
        </p:nvPicPr>
        <p:blipFill>
          <a:blip r:embed="rId3" cstate="print"/>
          <a:srcRect l="259" t="459"/>
          <a:stretch>
            <a:fillRect/>
          </a:stretch>
        </p:blipFill>
        <p:spPr bwMode="auto">
          <a:xfrm>
            <a:off x="214313" y="2071688"/>
            <a:ext cx="2760662" cy="2762250"/>
          </a:xfrm>
          <a:prstGeom prst="rect">
            <a:avLst/>
          </a:prstGeom>
          <a:noFill/>
          <a:ln w="9525">
            <a:noFill/>
            <a:miter lim="800000"/>
            <a:headEnd/>
            <a:tailEnd/>
          </a:ln>
        </p:spPr>
      </p:pic>
      <p:pic>
        <p:nvPicPr>
          <p:cNvPr id="20483" name="Picture 6" descr="lille and sourroundings8.jpg"/>
          <p:cNvPicPr>
            <a:picLocks noChangeAspect="1"/>
          </p:cNvPicPr>
          <p:nvPr/>
        </p:nvPicPr>
        <p:blipFill>
          <a:blip r:embed="rId4" cstate="print"/>
          <a:srcRect l="459" t="565"/>
          <a:stretch>
            <a:fillRect/>
          </a:stretch>
        </p:blipFill>
        <p:spPr bwMode="auto">
          <a:xfrm>
            <a:off x="6143625" y="2087563"/>
            <a:ext cx="2754313" cy="2760662"/>
          </a:xfrm>
          <a:prstGeom prst="rect">
            <a:avLst/>
          </a:prstGeom>
          <a:noFill/>
          <a:ln w="9525">
            <a:noFill/>
            <a:miter lim="800000"/>
            <a:headEnd/>
            <a:tailEnd/>
          </a:ln>
        </p:spPr>
      </p:pic>
      <p:sp>
        <p:nvSpPr>
          <p:cNvPr id="20484" name="Rectangle 7"/>
          <p:cNvSpPr>
            <a:spLocks noChangeArrowheads="1"/>
          </p:cNvSpPr>
          <p:nvPr/>
        </p:nvSpPr>
        <p:spPr bwMode="auto">
          <a:xfrm>
            <a:off x="228600" y="1792288"/>
            <a:ext cx="2798763" cy="236537"/>
          </a:xfrm>
          <a:prstGeom prst="rect">
            <a:avLst/>
          </a:prstGeom>
          <a:noFill/>
          <a:ln w="9525">
            <a:noFill/>
            <a:miter lim="800000"/>
            <a:headEnd/>
            <a:tailEnd/>
          </a:ln>
        </p:spPr>
        <p:txBody>
          <a:bodyPr wrap="none">
            <a:spAutoFit/>
          </a:bodyPr>
          <a:lstStyle/>
          <a:p>
            <a:r>
              <a:rPr lang="fr-FR" sz="1400" baseline="30000">
                <a:latin typeface="Calibri" pitchFamily="34" charset="0"/>
              </a:rPr>
              <a:t>Réinterprétation: L’ anneau des villes transfrontalières</a:t>
            </a:r>
          </a:p>
        </p:txBody>
      </p:sp>
      <p:sp>
        <p:nvSpPr>
          <p:cNvPr id="20485" name="Rectangle 8"/>
          <p:cNvSpPr>
            <a:spLocks noChangeArrowheads="1"/>
          </p:cNvSpPr>
          <p:nvPr/>
        </p:nvSpPr>
        <p:spPr bwMode="auto">
          <a:xfrm>
            <a:off x="6051550" y="1801813"/>
            <a:ext cx="1230313" cy="236537"/>
          </a:xfrm>
          <a:prstGeom prst="rect">
            <a:avLst/>
          </a:prstGeom>
          <a:noFill/>
          <a:ln w="9525">
            <a:noFill/>
            <a:miter lim="800000"/>
            <a:headEnd/>
            <a:tailEnd/>
          </a:ln>
        </p:spPr>
        <p:txBody>
          <a:bodyPr wrap="none">
            <a:spAutoFit/>
          </a:bodyPr>
          <a:lstStyle/>
          <a:p>
            <a:r>
              <a:rPr lang="fr-FR" sz="1400" baseline="30000">
                <a:latin typeface="Calibri" pitchFamily="34" charset="0"/>
              </a:rPr>
              <a:t>Aires Métropolitaines</a:t>
            </a:r>
          </a:p>
        </p:txBody>
      </p:sp>
      <p:sp>
        <p:nvSpPr>
          <p:cNvPr id="20486" name="Rectangle 9"/>
          <p:cNvSpPr>
            <a:spLocks noChangeArrowheads="1"/>
          </p:cNvSpPr>
          <p:nvPr/>
        </p:nvSpPr>
        <p:spPr bwMode="auto">
          <a:xfrm>
            <a:off x="0" y="6483350"/>
            <a:ext cx="4572000" cy="374650"/>
          </a:xfrm>
          <a:prstGeom prst="rect">
            <a:avLst/>
          </a:prstGeom>
          <a:noFill/>
          <a:ln w="9525">
            <a:noFill/>
            <a:miter lim="800000"/>
            <a:headEnd/>
            <a:tailEnd/>
          </a:ln>
        </p:spPr>
        <p:txBody>
          <a:bodyPr>
            <a:spAutoFit/>
          </a:bodyPr>
          <a:lstStyle/>
          <a:p>
            <a:r>
              <a:rPr lang="fr-FR" sz="1100" baseline="30000">
                <a:latin typeface="Calibri" pitchFamily="34" charset="0"/>
              </a:rPr>
              <a:t>©_studio 010 secchi-viganò </a:t>
            </a:r>
          </a:p>
          <a:p>
            <a:r>
              <a:rPr lang="fr-FR" sz="1100" baseline="30000">
                <a:latin typeface="Calibri" pitchFamily="34" charset="0"/>
              </a:rPr>
              <a:t>(basé sur http://developpement-territorial.wallonie.be)</a:t>
            </a:r>
            <a:endParaRPr lang="nl-BE" sz="1100">
              <a:latin typeface="Calibri" pitchFamily="34" charset="0"/>
            </a:endParaRPr>
          </a:p>
        </p:txBody>
      </p:sp>
      <p:pic>
        <p:nvPicPr>
          <p:cNvPr id="20487" name="Picture 10" descr="draft_rapport_aml_101002_Page_036.jpg"/>
          <p:cNvPicPr>
            <a:picLocks noChangeAspect="1"/>
          </p:cNvPicPr>
          <p:nvPr/>
        </p:nvPicPr>
        <p:blipFill>
          <a:blip r:embed="rId5" cstate="print"/>
          <a:srcRect l="4163" t="2269" b="92058"/>
          <a:stretch>
            <a:fillRect/>
          </a:stretch>
        </p:blipFill>
        <p:spPr bwMode="auto">
          <a:xfrm>
            <a:off x="273050" y="4883150"/>
            <a:ext cx="833438" cy="388938"/>
          </a:xfrm>
          <a:prstGeom prst="rect">
            <a:avLst/>
          </a:prstGeom>
          <a:noFill/>
          <a:ln w="9525">
            <a:noFill/>
            <a:miter lim="800000"/>
            <a:headEnd/>
            <a:tailEnd/>
          </a:ln>
        </p:spPr>
      </p:pic>
      <p:pic>
        <p:nvPicPr>
          <p:cNvPr id="20488" name="Picture 11" descr="draft_rapport_aml_101002_Page_036.jpg"/>
          <p:cNvPicPr>
            <a:picLocks noChangeAspect="1"/>
          </p:cNvPicPr>
          <p:nvPr/>
        </p:nvPicPr>
        <p:blipFill>
          <a:blip r:embed="rId5" cstate="print"/>
          <a:srcRect l="4533" t="46288" b="47046"/>
          <a:stretch>
            <a:fillRect/>
          </a:stretch>
        </p:blipFill>
        <p:spPr bwMode="auto">
          <a:xfrm>
            <a:off x="3240088" y="4845050"/>
            <a:ext cx="830262" cy="457200"/>
          </a:xfrm>
          <a:prstGeom prst="rect">
            <a:avLst/>
          </a:prstGeom>
          <a:noFill/>
          <a:ln w="9525">
            <a:noFill/>
            <a:miter lim="800000"/>
            <a:headEnd/>
            <a:tailEnd/>
          </a:ln>
        </p:spPr>
      </p:pic>
      <p:pic>
        <p:nvPicPr>
          <p:cNvPr id="20489" name="Picture 12" descr="draft_rapport_aml_101002_Page_036.jpg"/>
          <p:cNvPicPr>
            <a:picLocks noChangeAspect="1"/>
          </p:cNvPicPr>
          <p:nvPr/>
        </p:nvPicPr>
        <p:blipFill>
          <a:blip r:embed="rId5" cstate="print"/>
          <a:srcRect l="6026" t="93286" b="-237"/>
          <a:stretch>
            <a:fillRect/>
          </a:stretch>
        </p:blipFill>
        <p:spPr bwMode="auto">
          <a:xfrm>
            <a:off x="6186488" y="4845050"/>
            <a:ext cx="817562" cy="47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4" descr="rail_br-01-01.jpg"/>
          <p:cNvPicPr>
            <a:picLocks noChangeAspect="1"/>
          </p:cNvPicPr>
          <p:nvPr/>
        </p:nvPicPr>
        <p:blipFill>
          <a:blip r:embed="rId2" cstate="print"/>
          <a:srcRect l="348" t="253" b="894"/>
          <a:stretch>
            <a:fillRect/>
          </a:stretch>
        </p:blipFill>
        <p:spPr bwMode="auto">
          <a:xfrm>
            <a:off x="3190875" y="2071688"/>
            <a:ext cx="2743200" cy="2743200"/>
          </a:xfrm>
          <a:prstGeom prst="rect">
            <a:avLst/>
          </a:prstGeom>
          <a:noFill/>
          <a:ln w="9525">
            <a:noFill/>
            <a:miter lim="800000"/>
            <a:headEnd/>
            <a:tailEnd/>
          </a:ln>
        </p:spPr>
      </p:pic>
      <p:pic>
        <p:nvPicPr>
          <p:cNvPr id="21506" name="Picture 5" descr="road_ring_br-01-01.jpg"/>
          <p:cNvPicPr>
            <a:picLocks noChangeAspect="1"/>
          </p:cNvPicPr>
          <p:nvPr/>
        </p:nvPicPr>
        <p:blipFill>
          <a:blip r:embed="rId3" cstate="print"/>
          <a:srcRect l="1508" t="459" r="829" b="1028"/>
          <a:stretch>
            <a:fillRect/>
          </a:stretch>
        </p:blipFill>
        <p:spPr bwMode="auto">
          <a:xfrm>
            <a:off x="252413" y="2071688"/>
            <a:ext cx="2695575" cy="2733675"/>
          </a:xfrm>
          <a:prstGeom prst="rect">
            <a:avLst/>
          </a:prstGeom>
          <a:noFill/>
          <a:ln w="9525">
            <a:noFill/>
            <a:miter lim="800000"/>
            <a:headEnd/>
            <a:tailEnd/>
          </a:ln>
        </p:spPr>
      </p:pic>
      <p:pic>
        <p:nvPicPr>
          <p:cNvPr id="21507" name="Picture 6" descr="lille and sourroundings8.jpg"/>
          <p:cNvPicPr>
            <a:picLocks noChangeAspect="1"/>
          </p:cNvPicPr>
          <p:nvPr/>
        </p:nvPicPr>
        <p:blipFill>
          <a:blip r:embed="rId4" cstate="print"/>
          <a:srcRect l="471" t="327" b="822"/>
          <a:stretch>
            <a:fillRect/>
          </a:stretch>
        </p:blipFill>
        <p:spPr bwMode="auto">
          <a:xfrm>
            <a:off x="6148388" y="2081213"/>
            <a:ext cx="2746375" cy="2743200"/>
          </a:xfrm>
          <a:prstGeom prst="rect">
            <a:avLst/>
          </a:prstGeom>
          <a:noFill/>
          <a:ln w="9525">
            <a:noFill/>
            <a:miter lim="800000"/>
            <a:headEnd/>
            <a:tailEnd/>
          </a:ln>
        </p:spPr>
      </p:pic>
      <p:sp>
        <p:nvSpPr>
          <p:cNvPr id="21508" name="Rectangle 7"/>
          <p:cNvSpPr>
            <a:spLocks noChangeArrowheads="1"/>
          </p:cNvSpPr>
          <p:nvPr/>
        </p:nvSpPr>
        <p:spPr bwMode="auto">
          <a:xfrm>
            <a:off x="193675" y="4846638"/>
            <a:ext cx="2978150" cy="236537"/>
          </a:xfrm>
          <a:prstGeom prst="rect">
            <a:avLst/>
          </a:prstGeom>
          <a:noFill/>
          <a:ln w="9525">
            <a:noFill/>
            <a:miter lim="800000"/>
            <a:headEnd/>
            <a:tailEnd/>
          </a:ln>
        </p:spPr>
        <p:txBody>
          <a:bodyPr>
            <a:spAutoFit/>
          </a:bodyPr>
          <a:lstStyle/>
          <a:p>
            <a:r>
              <a:rPr lang="fr-FR" sz="1400" baseline="30000">
                <a:latin typeface="Calibri" pitchFamily="34" charset="0"/>
              </a:rPr>
              <a:t>Un réseau d’aires métropolitaines indépendantes</a:t>
            </a:r>
          </a:p>
        </p:txBody>
      </p:sp>
      <p:sp>
        <p:nvSpPr>
          <p:cNvPr id="21509" name="Rectangle 8"/>
          <p:cNvSpPr>
            <a:spLocks noChangeArrowheads="1"/>
          </p:cNvSpPr>
          <p:nvPr/>
        </p:nvSpPr>
        <p:spPr bwMode="auto">
          <a:xfrm>
            <a:off x="3181350" y="4841875"/>
            <a:ext cx="2868613" cy="379413"/>
          </a:xfrm>
          <a:prstGeom prst="rect">
            <a:avLst/>
          </a:prstGeom>
          <a:noFill/>
          <a:ln w="9525">
            <a:noFill/>
            <a:miter lim="800000"/>
            <a:headEnd/>
            <a:tailEnd/>
          </a:ln>
        </p:spPr>
        <p:txBody>
          <a:bodyPr>
            <a:spAutoFit/>
          </a:bodyPr>
          <a:lstStyle/>
          <a:p>
            <a:r>
              <a:rPr lang="fr-FR" sz="1400" baseline="30000">
                <a:latin typeface="Calibri" pitchFamily="34" charset="0"/>
              </a:rPr>
              <a:t>Aires métropolitaines qui se superposent d’un point de vue fonctionnel et dans l’espace</a:t>
            </a:r>
          </a:p>
        </p:txBody>
      </p:sp>
      <p:sp>
        <p:nvSpPr>
          <p:cNvPr id="21510" name="Rectangle 9"/>
          <p:cNvSpPr>
            <a:spLocks noChangeArrowheads="1"/>
          </p:cNvSpPr>
          <p:nvPr/>
        </p:nvSpPr>
        <p:spPr bwMode="auto">
          <a:xfrm>
            <a:off x="6138863" y="4851400"/>
            <a:ext cx="2752725" cy="523875"/>
          </a:xfrm>
          <a:prstGeom prst="rect">
            <a:avLst/>
          </a:prstGeom>
          <a:noFill/>
          <a:ln w="9525">
            <a:noFill/>
            <a:miter lim="800000"/>
            <a:headEnd/>
            <a:tailEnd/>
          </a:ln>
        </p:spPr>
        <p:txBody>
          <a:bodyPr>
            <a:spAutoFit/>
          </a:bodyPr>
          <a:lstStyle/>
          <a:p>
            <a:r>
              <a:rPr lang="fr-FR" sz="1400" baseline="30000">
                <a:latin typeface="Calibri" pitchFamily="34" charset="0"/>
              </a:rPr>
              <a:t>Aires métropolitaines qui se superposent et qui à un niveau secondaire d’importance maintiennent une hiérarchie de relation avec Bruxelles</a:t>
            </a:r>
          </a:p>
        </p:txBody>
      </p:sp>
      <p:sp>
        <p:nvSpPr>
          <p:cNvPr id="21511" name="Rectangle 10"/>
          <p:cNvSpPr>
            <a:spLocks noChangeArrowheads="1"/>
          </p:cNvSpPr>
          <p:nvPr/>
        </p:nvSpPr>
        <p:spPr bwMode="auto">
          <a:xfrm>
            <a:off x="0" y="6483350"/>
            <a:ext cx="4572000" cy="374650"/>
          </a:xfrm>
          <a:prstGeom prst="rect">
            <a:avLst/>
          </a:prstGeom>
          <a:noFill/>
          <a:ln w="9525">
            <a:noFill/>
            <a:miter lim="800000"/>
            <a:headEnd/>
            <a:tailEnd/>
          </a:ln>
        </p:spPr>
        <p:txBody>
          <a:bodyPr>
            <a:spAutoFit/>
          </a:bodyPr>
          <a:lstStyle/>
          <a:p>
            <a:r>
              <a:rPr lang="fr-FR" sz="1100" baseline="30000">
                <a:latin typeface="Calibri" pitchFamily="34" charset="0"/>
              </a:rPr>
              <a:t>©_studio 010 secchi-viganò </a:t>
            </a:r>
          </a:p>
          <a:p>
            <a:r>
              <a:rPr lang="fr-FR" sz="1100" baseline="30000">
                <a:latin typeface="Calibri" pitchFamily="34" charset="0"/>
              </a:rPr>
              <a:t>(basé sur http://developpement-territorial.wallonie.be)</a:t>
            </a:r>
            <a:endParaRPr lang="nl-BE" sz="1100">
              <a:latin typeface="Calibri"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801</TotalTime>
  <Words>3863</Words>
  <Application>Microsoft Office PowerPoint</Application>
  <PresentationFormat>On-screen Show (4:3)</PresentationFormat>
  <Paragraphs>564</Paragraphs>
  <Slides>62</Slides>
  <Notes>0</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arafful</dc:creator>
  <cp:lastModifiedBy>MDevolder</cp:lastModifiedBy>
  <cp:revision>76</cp:revision>
  <dcterms:created xsi:type="dcterms:W3CDTF">2010-10-01T15:30:03Z</dcterms:created>
  <dcterms:modified xsi:type="dcterms:W3CDTF">2010-10-07T15:57:49Z</dcterms:modified>
</cp:coreProperties>
</file>