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media/image1.jpeg" ContentType="image/jpeg"/>
  <Override PartName="/ppt/media/image2.jpeg" ContentType="image/jpeg"/>
  <Override PartName="/ppt/media/image7.wmf" ContentType="image/x-wmf"/>
  <Override PartName="/ppt/media/image3.wmf" ContentType="image/x-wmf"/>
  <Override PartName="/ppt/media/image4.wmf" ContentType="image/x-wmf"/>
  <Override PartName="/ppt/media/image5.jpeg" ContentType="image/jpeg"/>
  <Override PartName="/ppt/media/image6.wmf" ContentType="image/x-wmf"/>
  <Override PartName="/ppt/media/image8.wmf" ContentType="image/x-wmf"/>
  <Override PartName="/ppt/media/image9.jpeg" ContentType="image/jpeg"/>
  <Override PartName="/ppt/media/image10.png" ContentType="image/png"/>
  <Override PartName="/ppt/media/image11.wmf" ContentType="image/x-wmf"/>
  <Override PartName="/ppt/media/image12.wmf" ContentType="image/x-wmf"/>
  <Override PartName="/ppt/media/image13.wmf" ContentType="image/x-wmf"/>
  <Override PartName="/ppt/media/image14.wmf" ContentType="image/x-wmf"/>
  <Override PartName="/ppt/media/image15.wmf" ContentType="image/x-wmf"/>
  <Override PartName="/ppt/media/image16.wmf" ContentType="image/x-wmf"/>
  <Override PartName="/ppt/media/image17.wmf" ContentType="image/x-wmf"/>
  <Override PartName="/ppt/media/image18.png" ContentType="image/png"/>
  <Override PartName="/ppt/media/image19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700" spc="-1" strike="noStrike">
                    <a:solidFill>
                      <a:srgbClr val="404040"/>
                    </a:solidFill>
                    <a:latin typeface="Marianne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2019</c:v>
                </c:pt>
                <c:pt idx="1">
                  <c:v>2022</c:v>
                </c:pt>
                <c:pt idx="2">
                  <c:v>2030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</c:v>
                </c:pt>
                <c:pt idx="1">
                  <c:v>30</c:v>
                </c:pt>
                <c:pt idx="2">
                  <c:v>447</c:v>
                </c:pt>
              </c:numCache>
            </c:numRef>
          </c:val>
        </c:ser>
        <c:gapWidth val="219"/>
        <c:overlap val="-27"/>
        <c:axId val="80570869"/>
        <c:axId val="13832900"/>
      </c:barChart>
      <c:catAx>
        <c:axId val="8057086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700" spc="-1" strike="noStrike">
                <a:solidFill>
                  <a:srgbClr val="595959"/>
                </a:solidFill>
                <a:latin typeface="Marianne"/>
                <a:ea typeface="DejaVu Sans"/>
              </a:defRPr>
            </a:pPr>
          </a:p>
        </c:txPr>
        <c:crossAx val="13832900"/>
        <c:crosses val="autoZero"/>
        <c:auto val="1"/>
        <c:lblAlgn val="ctr"/>
        <c:lblOffset val="100"/>
        <c:noMultiLvlLbl val="0"/>
      </c:catAx>
      <c:valAx>
        <c:axId val="138329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Marianne"/>
                <a:ea typeface="DejaVu Sans"/>
              </a:defRPr>
            </a:pPr>
          </a:p>
        </c:txPr>
        <c:crossAx val="80570869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700" spc="-1" strike="noStrike">
                    <a:solidFill>
                      <a:srgbClr val="404040"/>
                    </a:solidFill>
                    <a:latin typeface="Marianne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2019</c:v>
                </c:pt>
                <c:pt idx="1">
                  <c:v>2030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234</c:v>
                </c:pt>
                <c:pt idx="1">
                  <c:v>57</c:v>
                </c:pt>
              </c:numCache>
            </c:numRef>
          </c:val>
        </c:ser>
        <c:gapWidth val="219"/>
        <c:overlap val="-27"/>
        <c:axId val="38353468"/>
        <c:axId val="97697284"/>
      </c:barChart>
      <c:catAx>
        <c:axId val="383534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700" spc="-1" strike="noStrike">
                <a:solidFill>
                  <a:srgbClr val="595959"/>
                </a:solidFill>
                <a:latin typeface="Marianne"/>
                <a:ea typeface="DejaVu Sans"/>
              </a:defRPr>
            </a:pPr>
          </a:p>
        </c:txPr>
        <c:crossAx val="97697284"/>
        <c:crosses val="autoZero"/>
        <c:auto val="1"/>
        <c:lblAlgn val="ctr"/>
        <c:lblOffset val="100"/>
        <c:noMultiLvlLbl val="0"/>
      </c:catAx>
      <c:valAx>
        <c:axId val="976972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Marianne"/>
                <a:ea typeface="DejaVu Sans"/>
              </a:defRPr>
            </a:pPr>
          </a:p>
        </c:txPr>
        <c:crossAx val="38353468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700" spc="-1" strike="noStrike">
                    <a:solidFill>
                      <a:srgbClr val="404040"/>
                    </a:solidFill>
                    <a:latin typeface="Marianne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2030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21</c:v>
                </c:pt>
                <c:pt idx="1">
                  <c:v>20</c:v>
                </c:pt>
                <c:pt idx="2">
                  <c:v>14</c:v>
                </c:pt>
              </c:numCache>
            </c:numRef>
          </c:val>
        </c:ser>
        <c:gapWidth val="219"/>
        <c:overlap val="-27"/>
        <c:axId val="60583161"/>
        <c:axId val="23381230"/>
      </c:barChart>
      <c:catAx>
        <c:axId val="6058316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700" spc="-1" strike="noStrike">
                <a:solidFill>
                  <a:srgbClr val="595959"/>
                </a:solidFill>
                <a:latin typeface="Marianne"/>
                <a:ea typeface="DejaVu Sans"/>
              </a:defRPr>
            </a:pPr>
          </a:p>
        </c:txPr>
        <c:crossAx val="23381230"/>
        <c:crosses val="autoZero"/>
        <c:auto val="1"/>
        <c:lblAlgn val="ctr"/>
        <c:lblOffset val="100"/>
        <c:noMultiLvlLbl val="0"/>
      </c:catAx>
      <c:valAx>
        <c:axId val="2338123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Marianne"/>
                <a:ea typeface="DejaVu Sans"/>
              </a:defRPr>
            </a:pPr>
          </a:p>
        </c:txPr>
        <c:crossAx val="60583161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172366992399566"/>
          <c:y val="0.13415404040404"/>
          <c:w val="0.894272529858849"/>
          <c:h val="0.313762626262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numFmt formatCode="#,##0.0" sourceLinked="0"/>
            <c:txPr>
              <a:bodyPr wrap="square"/>
              <a:lstStyle/>
              <a:p>
                <a:pPr>
                  <a:defRPr b="0" sz="700" spc="-1" strike="noStrike">
                    <a:solidFill>
                      <a:srgbClr val="404040"/>
                    </a:solidFill>
                    <a:latin typeface="Marianne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kha/an de 
surface 
de couverts*</c:v>
                </c:pt>
                <c:pt idx="1">
                  <c:v>milliers de km
de linéaires
de haies</c:v>
                </c:pt>
                <c:pt idx="2">
                  <c:v>kha/an de 
surface de moindre
retournement de prairies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18.8</c:v>
                </c:pt>
                <c:pt idx="1">
                  <c:v>3.8</c:v>
                </c:pt>
                <c:pt idx="2">
                  <c:v>0.9</c:v>
                </c:pt>
              </c:numCache>
            </c:numRef>
          </c:val>
        </c:ser>
        <c:gapWidth val="219"/>
        <c:overlap val="-27"/>
        <c:axId val="7913241"/>
        <c:axId val="8047703"/>
      </c:barChart>
      <c:catAx>
        <c:axId val="791324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600" spc="-1" strike="noStrike">
                <a:solidFill>
                  <a:srgbClr val="595959"/>
                </a:solidFill>
                <a:latin typeface="Marianne"/>
                <a:ea typeface="DejaVu Sans"/>
              </a:defRPr>
            </a:pPr>
          </a:p>
        </c:txPr>
        <c:crossAx val="8047703"/>
        <c:crosses val="autoZero"/>
        <c:auto val="1"/>
        <c:lblAlgn val="ctr"/>
        <c:lblOffset val="100"/>
        <c:noMultiLvlLbl val="0"/>
      </c:catAx>
      <c:valAx>
        <c:axId val="8047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Marianne"/>
                <a:ea typeface="DejaVu Sans"/>
              </a:defRPr>
            </a:pPr>
          </a:p>
        </c:txPr>
        <c:crossAx val="7913241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700" spc="-1" strike="noStrike">
                    <a:solidFill>
                      <a:srgbClr val="404040"/>
                    </a:solidFill>
                    <a:latin typeface="Marianne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2018</c:v>
                </c:pt>
                <c:pt idx="1">
                  <c:v>2030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18</c:v>
                </c:pt>
                <c:pt idx="1">
                  <c:v>10.6</c:v>
                </c:pt>
              </c:numCache>
            </c:numRef>
          </c:val>
        </c:ser>
        <c:gapWidth val="219"/>
        <c:overlap val="-27"/>
        <c:axId val="78205731"/>
        <c:axId val="35391254"/>
      </c:barChart>
      <c:catAx>
        <c:axId val="7820573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700" spc="-1" strike="noStrike">
                <a:solidFill>
                  <a:srgbClr val="595959"/>
                </a:solidFill>
                <a:latin typeface="Marianne"/>
                <a:ea typeface="DejaVu Sans"/>
              </a:defRPr>
            </a:pPr>
          </a:p>
        </c:txPr>
        <c:crossAx val="35391254"/>
        <c:crosses val="autoZero"/>
        <c:auto val="1"/>
        <c:lblAlgn val="ctr"/>
        <c:lblOffset val="100"/>
        <c:noMultiLvlLbl val="0"/>
      </c:catAx>
      <c:valAx>
        <c:axId val="3539125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Marianne"/>
                <a:ea typeface="DejaVu Sans"/>
              </a:defRPr>
            </a:pPr>
          </a:p>
        </c:txPr>
        <c:crossAx val="78205731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700" spc="-1" strike="noStrike">
                    <a:solidFill>
                      <a:srgbClr val="404040"/>
                    </a:solidFill>
                    <a:latin typeface="Marianne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2019</c:v>
                </c:pt>
                <c:pt idx="1">
                  <c:v>2022</c:v>
                </c:pt>
                <c:pt idx="2">
                  <c:v>2030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658</c:v>
                </c:pt>
                <c:pt idx="1">
                  <c:v>691</c:v>
                </c:pt>
                <c:pt idx="2">
                  <c:v>553</c:v>
                </c:pt>
              </c:numCache>
            </c:numRef>
          </c:val>
        </c:ser>
        <c:gapWidth val="219"/>
        <c:overlap val="-27"/>
        <c:axId val="14207833"/>
        <c:axId val="20684188"/>
      </c:barChart>
      <c:catAx>
        <c:axId val="1420783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700" spc="-1" strike="noStrike">
                <a:solidFill>
                  <a:srgbClr val="595959"/>
                </a:solidFill>
                <a:latin typeface="Marianne"/>
                <a:ea typeface="DejaVu Sans"/>
              </a:defRPr>
            </a:pPr>
          </a:p>
        </c:txPr>
        <c:crossAx val="20684188"/>
        <c:crosses val="autoZero"/>
        <c:auto val="1"/>
        <c:lblAlgn val="ctr"/>
        <c:lblOffset val="100"/>
        <c:noMultiLvlLbl val="0"/>
      </c:catAx>
      <c:valAx>
        <c:axId val="206841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Marianne"/>
                <a:ea typeface="DejaVu Sans"/>
              </a:defRPr>
            </a:pPr>
          </a:p>
        </c:txPr>
        <c:crossAx val="14207833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381240" y="694800"/>
            <a:ext cx="6095160" cy="342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déplacer la diapo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dt" idx="8"/>
          </p:nvPr>
        </p:nvSpPr>
        <p:spPr>
          <a:xfrm>
            <a:off x="3881880" y="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ftr" idx="9"/>
          </p:nvPr>
        </p:nvSpPr>
        <p:spPr>
          <a:xfrm>
            <a:off x="0" y="868680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sldNum" idx="10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00200C74-26F2-482A-9081-386D53674874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800" cy="3427920"/>
          </a:xfrm>
          <a:prstGeom prst="rect">
            <a:avLst/>
          </a:prstGeom>
          <a:ln w="0">
            <a:noFill/>
          </a:ln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360E04-1F01-48B9-BEB8-6850D441DB27}" type="slidenum">
              <a:rPr b="0" lang="fr-FR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800" cy="3427920"/>
          </a:xfrm>
          <a:prstGeom prst="rect">
            <a:avLst/>
          </a:prstGeom>
          <a:ln w="0">
            <a:noFill/>
          </a:ln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78D92FE-1A50-44C7-B9ED-B21E3930837E}" type="slidenum">
              <a:rPr b="0" lang="fr-FR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DA2FAF-380C-44EF-B8FF-179BB687A1F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BF8EC7-07ED-4F39-A4BA-EBFF0A6FDE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5AC6E6-1849-43F0-93E7-F8A4550E6C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0C015E-6532-4AB1-926A-7A9609DEBA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9E91FD-A94A-4645-9773-CBD529230E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D54436-8B83-4070-A0CF-726D4DFC2C0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8899FD-CD8A-45FA-A8D1-CAD6F4CFAC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582955-F404-4185-82F2-F939EDE161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52E8CD-4DFB-46DA-A654-288E13D463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674992-6A61-4F85-BC5D-2C1BD546517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ACD731-B876-4DDE-8B05-6B9D7F91CAD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83B654-D0B9-47A6-80D3-F719A8CFC56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BA2C85F-9A85-43A1-A564-70D196AD060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5A4D1E-58E9-497D-A7EC-6A923FECCB9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9A0CE73-A2B5-42E4-8FFF-9E0BAEBA02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0EBE37-030E-4269-9881-FA0924936F1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C8A77EC-CB50-4B15-B57C-2C6D1D80E8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790C40-4289-4316-846E-53BB5062D9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B0F4BBD-5BE9-4621-B834-EFF264854E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C410C8-C3F2-48D9-A3DE-F5BEE95F26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206CEC-65F6-46AA-AB7D-12BA5FC48B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4CFE4FE-D442-48C8-B04D-35BDDE438E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1B710E-2CFE-4E6E-9519-1096D44C703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922ABD-7441-42B1-B1C5-BD16B7DD2C8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image" Target="../media/image5.jpeg"/><Relationship Id="rId6" Type="http://schemas.openxmlformats.org/officeDocument/2006/relationships/image" Target="../media/image6.wmf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wmf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7" descr=""/>
          <p:cNvPicPr/>
          <p:nvPr/>
        </p:nvPicPr>
        <p:blipFill>
          <a:blip r:embed="rId2"/>
          <a:stretch/>
        </p:blipFill>
        <p:spPr>
          <a:xfrm>
            <a:off x="0" y="14040"/>
            <a:ext cx="9142920" cy="51426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" descr=""/>
          <p:cNvPicPr/>
          <p:nvPr/>
        </p:nvPicPr>
        <p:blipFill>
          <a:blip r:embed="rId2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9" name="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3" spid="">
              <p:embed/>
              <p:pic>
                <p:nvPicPr>
                  <p:cNvPr id="8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" name="Connecteur droit 9"/>
          <p:cNvSpPr/>
          <p:nvPr/>
        </p:nvSpPr>
        <p:spPr>
          <a:xfrm>
            <a:off x="323640" y="4784400"/>
            <a:ext cx="842472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onnecteur droit 8"/>
          <p:cNvSpPr/>
          <p:nvPr/>
        </p:nvSpPr>
        <p:spPr>
          <a:xfrm>
            <a:off x="360000" y="47844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3" name="Image 3" descr=""/>
          <p:cNvPicPr/>
          <p:nvPr/>
        </p:nvPicPr>
        <p:blipFill>
          <a:blip r:embed="rId5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6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4" name="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3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6" name="Connecteur droit 9"/>
          <p:cNvSpPr/>
          <p:nvPr/>
        </p:nvSpPr>
        <p:spPr>
          <a:xfrm>
            <a:off x="323640" y="4784400"/>
            <a:ext cx="842472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onnecteur droit 8"/>
          <p:cNvSpPr/>
          <p:nvPr/>
        </p:nvSpPr>
        <p:spPr>
          <a:xfrm>
            <a:off x="360000" y="47844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onnecteur droit 11"/>
          <p:cNvSpPr/>
          <p:nvPr/>
        </p:nvSpPr>
        <p:spPr>
          <a:xfrm>
            <a:off x="323640" y="4784400"/>
            <a:ext cx="842472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9" name="Image 14" descr=""/>
          <p:cNvPicPr/>
          <p:nvPr/>
        </p:nvPicPr>
        <p:blipFill>
          <a:blip r:embed="rId5"/>
          <a:srcRect l="0" t="20669" r="1185" b="4618"/>
          <a:stretch/>
        </p:blipFill>
        <p:spPr>
          <a:xfrm>
            <a:off x="21600" y="1003680"/>
            <a:ext cx="9042480" cy="3845160"/>
          </a:xfrm>
          <a:prstGeom prst="rect">
            <a:avLst/>
          </a:prstGeom>
          <a:ln w="0">
            <a:noFill/>
          </a:ln>
        </p:spPr>
      </p:pic>
      <p:pic>
        <p:nvPicPr>
          <p:cNvPr id="130" name="Image 18" descr=""/>
          <p:cNvPicPr/>
          <p:nvPr/>
        </p:nvPicPr>
        <p:blipFill>
          <a:blip r:embed="rId6"/>
          <a:stretch/>
        </p:blipFill>
        <p:spPr>
          <a:xfrm>
            <a:off x="360000" y="237600"/>
            <a:ext cx="641520" cy="715320"/>
          </a:xfrm>
          <a:prstGeom prst="rect">
            <a:avLst/>
          </a:prstGeom>
          <a:ln w="0">
            <a:noFill/>
          </a:ln>
        </p:spPr>
      </p:pic>
      <p:pic>
        <p:nvPicPr>
          <p:cNvPr id="131" name="" descr=""/>
          <p:cNvPicPr/>
          <p:nvPr/>
        </p:nvPicPr>
        <p:blipFill>
          <a:blip r:embed="rId7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ftr" idx="1"/>
          </p:nvPr>
        </p:nvSpPr>
        <p:spPr>
          <a:xfrm>
            <a:off x="2868840" y="195480"/>
            <a:ext cx="587880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Marianne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1" lang="fr-FR" sz="750" spc="-1" strike="noStrike">
                <a:solidFill>
                  <a:srgbClr val="000000"/>
                </a:solidFill>
                <a:latin typeface="Marianne"/>
              </a:rPr>
              <a:t>&lt;pied de page&gt;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2" name="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3" spid="">
              <p:embed/>
              <p:pic>
                <p:nvPicPr>
                  <p:cNvPr id="17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4" name="Connecteur droit 9"/>
          <p:cNvSpPr/>
          <p:nvPr/>
        </p:nvSpPr>
        <p:spPr>
          <a:xfrm>
            <a:off x="323640" y="4784400"/>
            <a:ext cx="842472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onnecteur droit 8"/>
          <p:cNvSpPr/>
          <p:nvPr/>
        </p:nvSpPr>
        <p:spPr>
          <a:xfrm>
            <a:off x="360000" y="47844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6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ftr" idx="2"/>
          </p:nvPr>
        </p:nvSpPr>
        <p:spPr>
          <a:xfrm>
            <a:off x="2868840" y="195480"/>
            <a:ext cx="587880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Marianne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1" lang="fr-FR" sz="750" spc="-1" strike="noStrike">
                <a:solidFill>
                  <a:srgbClr val="000000"/>
                </a:solidFill>
                <a:latin typeface="Marianne"/>
              </a:rPr>
              <a:t>&lt;pied de page&gt;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ldNum" idx="3"/>
          </p:nvPr>
        </p:nvSpPr>
        <p:spPr>
          <a:xfrm>
            <a:off x="7398720" y="4783680"/>
            <a:ext cx="134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Mariann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6009F64-89A8-4BBF-9DC2-018F224D004F}" type="slidenum">
              <a:rPr b="1" lang="fr-FR" sz="750" spc="-1" strike="noStrike">
                <a:solidFill>
                  <a:srgbClr val="000000"/>
                </a:solidFill>
                <a:latin typeface="Marianne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dt" idx="4"/>
          </p:nvPr>
        </p:nvSpPr>
        <p:spPr>
          <a:xfrm>
            <a:off x="324000" y="4797720"/>
            <a:ext cx="1168920" cy="3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19" name="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3" spid="">
              <p:embed/>
              <p:pic>
                <p:nvPicPr>
                  <p:cNvPr id="22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1" name="Connecteur droit 9"/>
          <p:cNvSpPr/>
          <p:nvPr/>
        </p:nvSpPr>
        <p:spPr>
          <a:xfrm>
            <a:off x="323640" y="4784400"/>
            <a:ext cx="842472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onnecteur droit 8"/>
          <p:cNvSpPr/>
          <p:nvPr/>
        </p:nvSpPr>
        <p:spPr>
          <a:xfrm>
            <a:off x="360000" y="4784400"/>
            <a:ext cx="8424000" cy="360"/>
          </a:xfrm>
          <a:prstGeom prst="line">
            <a:avLst/>
          </a:prstGeom>
          <a:ln w="1016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3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24" name="PlaceHolder 1"/>
          <p:cNvSpPr>
            <a:spLocks noGrp="1"/>
          </p:cNvSpPr>
          <p:nvPr>
            <p:ph type="ftr" idx="5"/>
          </p:nvPr>
        </p:nvSpPr>
        <p:spPr>
          <a:xfrm>
            <a:off x="2868840" y="195480"/>
            <a:ext cx="587880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Marianne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1" lang="fr-FR" sz="750" spc="-1" strike="noStrike">
                <a:solidFill>
                  <a:srgbClr val="000000"/>
                </a:solidFill>
                <a:latin typeface="Marianne"/>
              </a:rPr>
              <a:t>&lt;pied de page&gt;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ldNum" idx="6"/>
          </p:nvPr>
        </p:nvSpPr>
        <p:spPr>
          <a:xfrm>
            <a:off x="7398720" y="4783680"/>
            <a:ext cx="134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750" spc="-1" strike="noStrike">
                <a:solidFill>
                  <a:srgbClr val="000000"/>
                </a:solidFill>
                <a:latin typeface="Mariann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F023393-7815-45E0-84BE-4BBFB559F23C}" type="slidenum">
              <a:rPr b="0" lang="fr-FR" sz="750" spc="-1" strike="noStrike">
                <a:solidFill>
                  <a:srgbClr val="000000"/>
                </a:solidFill>
                <a:latin typeface="Marianne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dt" idx="7"/>
          </p:nvPr>
        </p:nvSpPr>
        <p:spPr>
          <a:xfrm>
            <a:off x="324000" y="4797720"/>
            <a:ext cx="755280" cy="2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7" Type="http://schemas.openxmlformats.org/officeDocument/2006/relationships/slideLayout" Target="../slideLayouts/slideLayout49.xml"/><Relationship Id="rId8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24000" y="682920"/>
            <a:ext cx="8423640" cy="5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100" spc="-1" strike="noStrike">
                <a:solidFill>
                  <a:srgbClr val="000000"/>
                </a:solidFill>
                <a:latin typeface="Marianne"/>
              </a:rPr>
              <a:t>Panorama des </a:t>
            </a:r>
            <a:r>
              <a:rPr b="1" lang="fr-FR" sz="2100" spc="-1" strike="noStrike" u="sng">
                <a:solidFill>
                  <a:srgbClr val="000000"/>
                </a:solidFill>
                <a:uFillTx/>
                <a:latin typeface="Marianne"/>
              </a:rPr>
              <a:t>leviers de décarbonation</a:t>
            </a:r>
            <a:r>
              <a:rPr b="1" lang="fr-FR" sz="2100" spc="-1" strike="noStrike">
                <a:solidFill>
                  <a:srgbClr val="000000"/>
                </a:solidFill>
                <a:latin typeface="Marianne"/>
              </a:rPr>
              <a:t> en Hauts-de-France</a:t>
            </a:r>
            <a:br>
              <a:rPr sz="2100"/>
            </a:br>
            <a:endParaRPr b="0" lang="fr-FR" sz="2100" spc="-1" strike="noStrike">
              <a:latin typeface="Arial"/>
            </a:endParaRPr>
          </a:p>
        </p:txBody>
      </p:sp>
      <p:sp>
        <p:nvSpPr>
          <p:cNvPr id="270" name="ZoneTexte 6"/>
          <p:cNvSpPr/>
          <p:nvPr/>
        </p:nvSpPr>
        <p:spPr>
          <a:xfrm>
            <a:off x="289440" y="1033560"/>
            <a:ext cx="5782680" cy="24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900" spc="-1" strike="noStrike">
                <a:solidFill>
                  <a:srgbClr val="000000"/>
                </a:solidFill>
                <a:latin typeface="Marianne"/>
                <a:ea typeface="DejaVu Sans"/>
              </a:rPr>
              <a:t>Répartition des leviers de réduction de gaz à effet de serre, en ktCO</a:t>
            </a:r>
            <a:r>
              <a:rPr b="0" lang="fr-FR" sz="900" spc="-1" strike="noStrike" baseline="-25000">
                <a:solidFill>
                  <a:srgbClr val="000000"/>
                </a:solidFill>
                <a:latin typeface="Marianne"/>
                <a:ea typeface="DejaVu Sans"/>
              </a:rPr>
              <a:t>2</a:t>
            </a:r>
            <a:r>
              <a:rPr b="0" lang="fr-FR" sz="900" spc="-1" strike="noStrike">
                <a:solidFill>
                  <a:srgbClr val="000000"/>
                </a:solidFill>
                <a:latin typeface="Marianne"/>
                <a:ea typeface="DejaVu Sans"/>
              </a:rPr>
              <a:t>e économisés entre 2019 et 2030</a:t>
            </a:r>
            <a:endParaRPr b="0" lang="fr-FR" sz="900" spc="-1" strike="noStrike">
              <a:latin typeface="Arial"/>
            </a:endParaRPr>
          </a:p>
        </p:txBody>
      </p:sp>
      <p:pic>
        <p:nvPicPr>
          <p:cNvPr id="271" name="Graphique 13" descr=""/>
          <p:cNvPicPr/>
          <p:nvPr/>
        </p:nvPicPr>
        <p:blipFill>
          <a:blip r:embed="rId1"/>
          <a:stretch/>
        </p:blipFill>
        <p:spPr>
          <a:xfrm>
            <a:off x="236520" y="1165320"/>
            <a:ext cx="8736480" cy="3502080"/>
          </a:xfrm>
          <a:prstGeom prst="rect">
            <a:avLst/>
          </a:prstGeom>
          <a:ln w="0">
            <a:noFill/>
          </a:ln>
        </p:spPr>
      </p:pic>
      <p:sp>
        <p:nvSpPr>
          <p:cNvPr id="272" name="ZoneTexte 14"/>
          <p:cNvSpPr/>
          <p:nvPr/>
        </p:nvSpPr>
        <p:spPr>
          <a:xfrm>
            <a:off x="289440" y="4767840"/>
            <a:ext cx="858564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(1) Produits bois : 174 ktCO</a:t>
            </a:r>
            <a:r>
              <a:rPr b="0" lang="fr-FR" sz="700" spc="-1" strike="noStrike" baseline="-25000">
                <a:solidFill>
                  <a:srgbClr val="000000"/>
                </a:solidFill>
                <a:latin typeface="Marianne"/>
                <a:ea typeface="DejaVu Sans"/>
              </a:rPr>
              <a:t>2</a:t>
            </a: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e. (2) Bâtiments &amp; machines : 151 ktCO</a:t>
            </a:r>
            <a:r>
              <a:rPr b="0" lang="fr-FR" sz="700" spc="-1" strike="noStrike" baseline="-25000">
                <a:solidFill>
                  <a:srgbClr val="000000"/>
                </a:solidFill>
                <a:latin typeface="Marianne"/>
                <a:ea typeface="DejaVu Sans"/>
              </a:rPr>
              <a:t>2</a:t>
            </a: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e. (3) Pratiques stockantes : 134 ktCO</a:t>
            </a:r>
            <a:r>
              <a:rPr b="0" lang="fr-FR" sz="700" spc="-1" strike="noStrike" baseline="-25000">
                <a:solidFill>
                  <a:srgbClr val="000000"/>
                </a:solidFill>
                <a:latin typeface="Marianne"/>
                <a:ea typeface="DejaVu Sans"/>
              </a:rPr>
              <a:t>2</a:t>
            </a: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e. (4) Gestion des haies : 113 ktCO</a:t>
            </a:r>
            <a:r>
              <a:rPr b="0" lang="fr-FR" sz="700" spc="-1" strike="noStrike" baseline="-25000">
                <a:solidFill>
                  <a:srgbClr val="000000"/>
                </a:solidFill>
                <a:latin typeface="Marianne"/>
                <a:ea typeface="DejaVu Sans"/>
              </a:rPr>
              <a:t>2</a:t>
            </a: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e. (5) Gestion des prairies: 108 ktCO</a:t>
            </a:r>
            <a:r>
              <a:rPr b="0" lang="fr-FR" sz="700" spc="-1" strike="noStrike" baseline="-25000">
                <a:solidFill>
                  <a:srgbClr val="000000"/>
                </a:solidFill>
                <a:latin typeface="Marianne"/>
                <a:ea typeface="DejaVu Sans"/>
              </a:rPr>
              <a:t>2</a:t>
            </a: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e. </a:t>
            </a:r>
            <a:endParaRPr b="0" lang="fr-FR" sz="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(6) Bus et cars décarbonés : 53 ktCO</a:t>
            </a:r>
            <a:r>
              <a:rPr b="0" lang="fr-FR" sz="700" spc="-1" strike="noStrike" baseline="-25000">
                <a:solidFill>
                  <a:srgbClr val="000000"/>
                </a:solidFill>
                <a:latin typeface="Marianne"/>
                <a:ea typeface="DejaVu Sans"/>
              </a:rPr>
              <a:t>2</a:t>
            </a: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e. (7) Prévention des déchets: 60 ktCO</a:t>
            </a:r>
            <a:r>
              <a:rPr b="0" lang="fr-FR" sz="700" spc="-1" strike="noStrike" baseline="-25000">
                <a:solidFill>
                  <a:srgbClr val="000000"/>
                </a:solidFill>
                <a:latin typeface="Marianne"/>
                <a:ea typeface="DejaVu Sans"/>
              </a:rPr>
              <a:t>2</a:t>
            </a: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e.</a:t>
            </a:r>
            <a:endParaRPr b="0" lang="fr-FR" sz="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* Objectif non régionalisé en absence de données comparables sur l’état des forêts 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273" name="ZoneTexte 16"/>
          <p:cNvSpPr/>
          <p:nvPr/>
        </p:nvSpPr>
        <p:spPr>
          <a:xfrm>
            <a:off x="1595160" y="4447080"/>
            <a:ext cx="338760" cy="1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(1)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274" name="ZoneTexte 17"/>
          <p:cNvSpPr/>
          <p:nvPr/>
        </p:nvSpPr>
        <p:spPr>
          <a:xfrm>
            <a:off x="4625280" y="4332600"/>
            <a:ext cx="338760" cy="1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(2)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275" name="ZoneTexte 18"/>
          <p:cNvSpPr/>
          <p:nvPr/>
        </p:nvSpPr>
        <p:spPr>
          <a:xfrm>
            <a:off x="4910400" y="4332600"/>
            <a:ext cx="338760" cy="1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(3)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276" name="ZoneTexte 11"/>
          <p:cNvSpPr/>
          <p:nvPr/>
        </p:nvSpPr>
        <p:spPr>
          <a:xfrm>
            <a:off x="5186520" y="4037760"/>
            <a:ext cx="338760" cy="1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(4)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277" name="ZoneTexte 12"/>
          <p:cNvSpPr/>
          <p:nvPr/>
        </p:nvSpPr>
        <p:spPr>
          <a:xfrm>
            <a:off x="5186520" y="4338360"/>
            <a:ext cx="338760" cy="1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(5)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278" name="ZoneTexte 20"/>
          <p:cNvSpPr/>
          <p:nvPr/>
        </p:nvSpPr>
        <p:spPr>
          <a:xfrm>
            <a:off x="6893640" y="2871720"/>
            <a:ext cx="338760" cy="1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(6)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279" name="ZoneTexte 21"/>
          <p:cNvSpPr/>
          <p:nvPr/>
        </p:nvSpPr>
        <p:spPr>
          <a:xfrm>
            <a:off x="8673840" y="4247280"/>
            <a:ext cx="338760" cy="1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(7)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280" name="ZoneTexte 22"/>
          <p:cNvSpPr/>
          <p:nvPr/>
        </p:nvSpPr>
        <p:spPr>
          <a:xfrm>
            <a:off x="4231080" y="4349160"/>
            <a:ext cx="338760" cy="1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213</a:t>
            </a:r>
            <a:endParaRPr b="0" lang="fr-FR" sz="700" spc="-1" strike="noStrike">
              <a:latin typeface="Arial"/>
            </a:endParaRPr>
          </a:p>
        </p:txBody>
      </p:sp>
      <p:pic>
        <p:nvPicPr>
          <p:cNvPr id="281" name="Image 19" descr=""/>
          <p:cNvPicPr/>
          <p:nvPr/>
        </p:nvPicPr>
        <p:blipFill>
          <a:blip r:embed="rId2"/>
          <a:srcRect l="1898" t="2223" r="2726" b="93270"/>
          <a:stretch/>
        </p:blipFill>
        <p:spPr>
          <a:xfrm>
            <a:off x="283320" y="4609440"/>
            <a:ext cx="7851600" cy="163440"/>
          </a:xfrm>
          <a:prstGeom prst="rect">
            <a:avLst/>
          </a:prstGeom>
          <a:ln w="0">
            <a:noFill/>
          </a:ln>
        </p:spPr>
      </p:pic>
      <p:sp>
        <p:nvSpPr>
          <p:cNvPr id="282" name="Ellipse 23"/>
          <p:cNvSpPr/>
          <p:nvPr/>
        </p:nvSpPr>
        <p:spPr>
          <a:xfrm>
            <a:off x="3993480" y="4422240"/>
            <a:ext cx="155160" cy="13968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99360" bIns="9936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800" spc="-1" strike="noStrike">
                <a:solidFill>
                  <a:srgbClr val="000000"/>
                </a:solidFill>
                <a:latin typeface="Marianne"/>
                <a:ea typeface="DejaVu Sans"/>
              </a:rPr>
              <a:t>?*</a:t>
            </a:r>
            <a:endParaRPr b="0" lang="fr-FR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24000" y="682920"/>
            <a:ext cx="8423640" cy="5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100" spc="-1" strike="noStrike">
                <a:solidFill>
                  <a:srgbClr val="000000"/>
                </a:solidFill>
                <a:latin typeface="Marianne"/>
              </a:rPr>
              <a:t>Quelques illustrations concrètes de ce que cela représente pour la région Hauts-de-France </a:t>
            </a:r>
            <a:endParaRPr b="0" lang="fr-FR" sz="2100" spc="-1" strike="noStrike">
              <a:latin typeface="Arial"/>
            </a:endParaRPr>
          </a:p>
        </p:txBody>
      </p:sp>
      <p:grpSp>
        <p:nvGrpSpPr>
          <p:cNvPr id="284" name="Groupe 4"/>
          <p:cNvGrpSpPr/>
          <p:nvPr/>
        </p:nvGrpSpPr>
        <p:grpSpPr>
          <a:xfrm>
            <a:off x="324000" y="1377720"/>
            <a:ext cx="2652120" cy="1633320"/>
            <a:chOff x="324000" y="1377720"/>
            <a:chExt cx="2652120" cy="1633320"/>
          </a:xfrm>
        </p:grpSpPr>
        <p:sp>
          <p:nvSpPr>
            <p:cNvPr id="285" name="Rectangle 8"/>
            <p:cNvSpPr/>
            <p:nvPr/>
          </p:nvSpPr>
          <p:spPr>
            <a:xfrm>
              <a:off x="324000" y="1377720"/>
              <a:ext cx="2652120" cy="16333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fcee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6" name="Rectangle 11"/>
            <p:cNvSpPr/>
            <p:nvPr/>
          </p:nvSpPr>
          <p:spPr>
            <a:xfrm>
              <a:off x="324000" y="1377720"/>
              <a:ext cx="2652120" cy="331200"/>
            </a:xfrm>
            <a:prstGeom prst="rect">
              <a:avLst/>
            </a:prstGeom>
            <a:solidFill>
              <a:srgbClr val="9f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fr-FR" sz="900" spc="-1" strike="noStrike">
                  <a:solidFill>
                    <a:srgbClr val="000000"/>
                  </a:solidFill>
                  <a:latin typeface="Marianne"/>
                  <a:ea typeface="DejaVu Sans"/>
                </a:rPr>
                <a:t>Voitures électriques</a:t>
              </a:r>
              <a:endParaRPr b="0" lang="fr-FR" sz="900" spc="-1" strike="noStrike">
                <a:latin typeface="Arial"/>
              </a:endParaRPr>
            </a:p>
          </p:txBody>
        </p:sp>
      </p:grpSp>
      <p:grpSp>
        <p:nvGrpSpPr>
          <p:cNvPr id="287" name="Groupe 27"/>
          <p:cNvGrpSpPr/>
          <p:nvPr/>
        </p:nvGrpSpPr>
        <p:grpSpPr>
          <a:xfrm>
            <a:off x="324000" y="3115800"/>
            <a:ext cx="2652120" cy="1617840"/>
            <a:chOff x="324000" y="3115800"/>
            <a:chExt cx="2652120" cy="1617840"/>
          </a:xfrm>
        </p:grpSpPr>
        <p:sp>
          <p:nvSpPr>
            <p:cNvPr id="288" name="Rectangle 28"/>
            <p:cNvSpPr/>
            <p:nvPr/>
          </p:nvSpPr>
          <p:spPr>
            <a:xfrm>
              <a:off x="324000" y="3115800"/>
              <a:ext cx="2652120" cy="161784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ebad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" name="Rectangle 29"/>
            <p:cNvSpPr/>
            <p:nvPr/>
          </p:nvSpPr>
          <p:spPr>
            <a:xfrm>
              <a:off x="324000" y="3115800"/>
              <a:ext cx="2652120" cy="327960"/>
            </a:xfrm>
            <a:prstGeom prst="rect">
              <a:avLst/>
            </a:prstGeom>
            <a:solidFill>
              <a:srgbClr val="beb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fr-FR" sz="900" spc="-1" strike="noStrike">
                  <a:solidFill>
                    <a:srgbClr val="000000"/>
                  </a:solidFill>
                  <a:latin typeface="Marianne"/>
                  <a:ea typeface="DejaVu Sans"/>
                </a:rPr>
                <a:t>Prévention des déchets </a:t>
              </a:r>
              <a:endParaRPr b="0" lang="fr-FR" sz="900" spc="-1" strike="noStrike">
                <a:latin typeface="Arial"/>
              </a:endParaRPr>
            </a:p>
          </p:txBody>
        </p:sp>
      </p:grpSp>
      <p:grpSp>
        <p:nvGrpSpPr>
          <p:cNvPr id="290" name="Groupe 30"/>
          <p:cNvGrpSpPr/>
          <p:nvPr/>
        </p:nvGrpSpPr>
        <p:grpSpPr>
          <a:xfrm>
            <a:off x="3209760" y="1377720"/>
            <a:ext cx="2652120" cy="1619280"/>
            <a:chOff x="3209760" y="1377720"/>
            <a:chExt cx="2652120" cy="1619280"/>
          </a:xfrm>
        </p:grpSpPr>
        <p:sp>
          <p:nvSpPr>
            <p:cNvPr id="291" name="Rectangle 31"/>
            <p:cNvSpPr/>
            <p:nvPr/>
          </p:nvSpPr>
          <p:spPr>
            <a:xfrm>
              <a:off x="3209760" y="1377720"/>
              <a:ext cx="2652120" cy="16192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c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" name="Rectangle 32"/>
            <p:cNvSpPr/>
            <p:nvPr/>
          </p:nvSpPr>
          <p:spPr>
            <a:xfrm>
              <a:off x="3209760" y="1377720"/>
              <a:ext cx="2652120" cy="3283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fr-FR" sz="900" spc="-1" strike="noStrike">
                  <a:solidFill>
                    <a:srgbClr val="000000"/>
                  </a:solidFill>
                  <a:latin typeface="Marianne"/>
                  <a:ea typeface="DejaVu Sans"/>
                </a:rPr>
                <a:t>Résidences chauffées au fioul</a:t>
              </a:r>
              <a:endParaRPr b="0" lang="fr-FR" sz="900" spc="-1" strike="noStrike">
                <a:latin typeface="Arial"/>
              </a:endParaRPr>
            </a:p>
          </p:txBody>
        </p:sp>
      </p:grpSp>
      <p:grpSp>
        <p:nvGrpSpPr>
          <p:cNvPr id="293" name="Groupe 33"/>
          <p:cNvGrpSpPr/>
          <p:nvPr/>
        </p:nvGrpSpPr>
        <p:grpSpPr>
          <a:xfrm>
            <a:off x="3209760" y="3115800"/>
            <a:ext cx="2652120" cy="1612800"/>
            <a:chOff x="3209760" y="3115800"/>
            <a:chExt cx="2652120" cy="1612800"/>
          </a:xfrm>
        </p:grpSpPr>
        <p:sp>
          <p:nvSpPr>
            <p:cNvPr id="294" name="Rectangle 34"/>
            <p:cNvSpPr/>
            <p:nvPr/>
          </p:nvSpPr>
          <p:spPr>
            <a:xfrm>
              <a:off x="3209760" y="3115800"/>
              <a:ext cx="2652120" cy="16128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3de6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" name="Rectangle 35"/>
            <p:cNvSpPr/>
            <p:nvPr/>
          </p:nvSpPr>
          <p:spPr>
            <a:xfrm>
              <a:off x="3209760" y="3115800"/>
              <a:ext cx="2652120" cy="326880"/>
            </a:xfrm>
            <a:prstGeom prst="rect">
              <a:avLst/>
            </a:prstGeom>
            <a:solidFill>
              <a:srgbClr val="b3d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fr-FR" sz="900" spc="-1" strike="noStrike">
                  <a:solidFill>
                    <a:srgbClr val="000000"/>
                  </a:solidFill>
                  <a:latin typeface="Marianne"/>
                  <a:ea typeface="DejaVu Sans"/>
                </a:rPr>
                <a:t>Sols cultivés </a:t>
              </a:r>
              <a:endParaRPr b="0" lang="fr-FR" sz="900" spc="-1" strike="noStrike">
                <a:latin typeface="Arial"/>
              </a:endParaRPr>
            </a:p>
          </p:txBody>
        </p:sp>
      </p:grpSp>
      <p:grpSp>
        <p:nvGrpSpPr>
          <p:cNvPr id="296" name="Groupe 36"/>
          <p:cNvGrpSpPr/>
          <p:nvPr/>
        </p:nvGrpSpPr>
        <p:grpSpPr>
          <a:xfrm>
            <a:off x="6095520" y="1377720"/>
            <a:ext cx="2652120" cy="1633320"/>
            <a:chOff x="6095520" y="1377720"/>
            <a:chExt cx="2652120" cy="1633320"/>
          </a:xfrm>
        </p:grpSpPr>
        <p:sp>
          <p:nvSpPr>
            <p:cNvPr id="297" name="Rectangle 37"/>
            <p:cNvSpPr/>
            <p:nvPr/>
          </p:nvSpPr>
          <p:spPr>
            <a:xfrm>
              <a:off x="6095520" y="1377720"/>
              <a:ext cx="2652120" cy="16333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ed6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" name="Rectangle 38"/>
            <p:cNvSpPr/>
            <p:nvPr/>
          </p:nvSpPr>
          <p:spPr>
            <a:xfrm>
              <a:off x="6095520" y="1377720"/>
              <a:ext cx="2652120" cy="331200"/>
            </a:xfrm>
            <a:prstGeom prst="rect">
              <a:avLst/>
            </a:prstGeom>
            <a:solidFill>
              <a:srgbClr val="ffe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fr-FR" sz="900" spc="-1" strike="noStrike">
                  <a:solidFill>
                    <a:srgbClr val="000000"/>
                  </a:solidFill>
                  <a:latin typeface="Marianne"/>
                  <a:ea typeface="DejaVu Sans"/>
                </a:rPr>
                <a:t>Consommation d’énergie des bâtiments tertiaires  </a:t>
              </a:r>
              <a:endParaRPr b="0" lang="fr-FR" sz="900" spc="-1" strike="noStrike">
                <a:latin typeface="Arial"/>
              </a:endParaRPr>
            </a:p>
          </p:txBody>
        </p:sp>
      </p:grpSp>
      <p:grpSp>
        <p:nvGrpSpPr>
          <p:cNvPr id="299" name="Groupe 39"/>
          <p:cNvGrpSpPr/>
          <p:nvPr/>
        </p:nvGrpSpPr>
        <p:grpSpPr>
          <a:xfrm>
            <a:off x="6095520" y="3115800"/>
            <a:ext cx="2652120" cy="1612800"/>
            <a:chOff x="6095520" y="3115800"/>
            <a:chExt cx="2652120" cy="1612800"/>
          </a:xfrm>
        </p:grpSpPr>
        <p:sp>
          <p:nvSpPr>
            <p:cNvPr id="300" name="Rectangle 40"/>
            <p:cNvSpPr/>
            <p:nvPr/>
          </p:nvSpPr>
          <p:spPr>
            <a:xfrm>
              <a:off x="6095520" y="3115800"/>
              <a:ext cx="2652120" cy="16128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b807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1" name="Rectangle 41"/>
            <p:cNvSpPr/>
            <p:nvPr/>
          </p:nvSpPr>
          <p:spPr>
            <a:xfrm>
              <a:off x="6095520" y="3115800"/>
              <a:ext cx="2652120" cy="326880"/>
            </a:xfrm>
            <a:prstGeom prst="rect">
              <a:avLst/>
            </a:prstGeom>
            <a:solidFill>
              <a:srgbClr val="fb8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fr-FR" sz="900" spc="-1" strike="noStrike">
                  <a:solidFill>
                    <a:srgbClr val="000000"/>
                  </a:solidFill>
                  <a:latin typeface="Marianne"/>
                  <a:ea typeface="DejaVu Sans"/>
                </a:rPr>
                <a:t>Industrie </a:t>
              </a:r>
              <a:endParaRPr b="0" lang="fr-FR" sz="900" spc="-1" strike="noStrike">
                <a:latin typeface="Arial"/>
              </a:endParaRPr>
            </a:p>
          </p:txBody>
        </p:sp>
      </p:grpSp>
      <p:graphicFrame>
        <p:nvGraphicFramePr>
          <p:cNvPr id="302" name="Graphique 44"/>
          <p:cNvGraphicFramePr/>
          <p:nvPr/>
        </p:nvGraphicFramePr>
        <p:xfrm>
          <a:off x="526320" y="1987920"/>
          <a:ext cx="2152080" cy="90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03" name="Rectangle 45"/>
          <p:cNvSpPr/>
          <p:nvPr/>
        </p:nvSpPr>
        <p:spPr>
          <a:xfrm>
            <a:off x="324000" y="1702800"/>
            <a:ext cx="17056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Parc de voitures électriques </a:t>
            </a:r>
            <a:endParaRPr b="0" lang="fr-FR" sz="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(en milliers)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304" name="Rectangle 47"/>
          <p:cNvSpPr/>
          <p:nvPr/>
        </p:nvSpPr>
        <p:spPr>
          <a:xfrm>
            <a:off x="3209760" y="1702800"/>
            <a:ext cx="20397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Résidences principales chauffées au fioul</a:t>
            </a:r>
            <a:endParaRPr b="0" lang="fr-FR" sz="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(en milliers)</a:t>
            </a:r>
            <a:endParaRPr b="0" lang="fr-FR" sz="700" spc="-1" strike="noStrike">
              <a:latin typeface="Arial"/>
            </a:endParaRPr>
          </a:p>
        </p:txBody>
      </p:sp>
      <p:graphicFrame>
        <p:nvGraphicFramePr>
          <p:cNvPr id="305" name="Graphique 48"/>
          <p:cNvGraphicFramePr/>
          <p:nvPr/>
        </p:nvGraphicFramePr>
        <p:xfrm>
          <a:off x="3459600" y="1982880"/>
          <a:ext cx="2152080" cy="90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6" name="Graphique 49"/>
          <p:cNvGraphicFramePr/>
          <p:nvPr/>
        </p:nvGraphicFramePr>
        <p:xfrm>
          <a:off x="6281640" y="2010600"/>
          <a:ext cx="2152080" cy="90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" name="Rectangle 50"/>
          <p:cNvSpPr/>
          <p:nvPr/>
        </p:nvSpPr>
        <p:spPr>
          <a:xfrm>
            <a:off x="6112800" y="1702800"/>
            <a:ext cx="24613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Consommation d’énergie du secteur tertiaire</a:t>
            </a:r>
            <a:endParaRPr b="0" lang="fr-FR" sz="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(en TWh – corrigé du climat)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308" name="Rectangle 43"/>
          <p:cNvSpPr/>
          <p:nvPr/>
        </p:nvSpPr>
        <p:spPr>
          <a:xfrm>
            <a:off x="324000" y="3442680"/>
            <a:ext cx="19382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Quantité de déchets ménagers et assimilés produits (en kg/hab)</a:t>
            </a:r>
            <a:endParaRPr b="0" lang="fr-FR" sz="700" spc="-1" strike="noStrike">
              <a:latin typeface="Arial"/>
            </a:endParaRPr>
          </a:p>
        </p:txBody>
      </p:sp>
      <p:graphicFrame>
        <p:nvGraphicFramePr>
          <p:cNvPr id="309" name="Graphique 52"/>
          <p:cNvGraphicFramePr/>
          <p:nvPr/>
        </p:nvGraphicFramePr>
        <p:xfrm>
          <a:off x="3209760" y="3706200"/>
          <a:ext cx="2652120" cy="114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0" name="Rectangle 53"/>
          <p:cNvSpPr/>
          <p:nvPr/>
        </p:nvSpPr>
        <p:spPr>
          <a:xfrm>
            <a:off x="3209760" y="3420720"/>
            <a:ext cx="17056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En supplémentaire en 2030 par rapport à 2019 </a:t>
            </a:r>
            <a:endParaRPr b="0" lang="fr-FR" sz="700" spc="-1" strike="noStrike">
              <a:latin typeface="Arial"/>
            </a:endParaRPr>
          </a:p>
        </p:txBody>
      </p:sp>
      <p:graphicFrame>
        <p:nvGraphicFramePr>
          <p:cNvPr id="311" name="Graphique 54"/>
          <p:cNvGraphicFramePr/>
          <p:nvPr/>
        </p:nvGraphicFramePr>
        <p:xfrm>
          <a:off x="6287760" y="3807000"/>
          <a:ext cx="2152080" cy="80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2" name="Rectangle 55"/>
          <p:cNvSpPr/>
          <p:nvPr/>
        </p:nvSpPr>
        <p:spPr>
          <a:xfrm>
            <a:off x="6085440" y="3420720"/>
            <a:ext cx="183600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Emissions de toute l’industrie</a:t>
            </a:r>
            <a:endParaRPr b="0" lang="fr-FR" sz="7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(en MtCO</a:t>
            </a:r>
            <a:r>
              <a:rPr b="0" lang="fr-FR" sz="700" spc="-1" strike="noStrike" baseline="-25000">
                <a:solidFill>
                  <a:srgbClr val="000000"/>
                </a:solidFill>
                <a:latin typeface="Marianne"/>
                <a:ea typeface="DejaVu Sans"/>
              </a:rPr>
              <a:t>2</a:t>
            </a: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e)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313" name="ZoneTexte 2"/>
          <p:cNvSpPr/>
          <p:nvPr/>
        </p:nvSpPr>
        <p:spPr>
          <a:xfrm>
            <a:off x="261000" y="2871360"/>
            <a:ext cx="216072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7040" bIns="77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fr-FR" sz="500" spc="-1" strike="noStrike">
                <a:solidFill>
                  <a:srgbClr val="000000"/>
                </a:solidFill>
                <a:latin typeface="Marianne"/>
                <a:ea typeface="DejaVu Sans"/>
              </a:rPr>
              <a:t>Source : SDES</a:t>
            </a:r>
            <a:endParaRPr b="0" lang="fr-FR" sz="500" spc="-1" strike="noStrike">
              <a:latin typeface="Arial"/>
            </a:endParaRPr>
          </a:p>
        </p:txBody>
      </p:sp>
      <p:sp>
        <p:nvSpPr>
          <p:cNvPr id="314" name="ZoneTexte 56"/>
          <p:cNvSpPr/>
          <p:nvPr/>
        </p:nvSpPr>
        <p:spPr>
          <a:xfrm>
            <a:off x="256680" y="4608360"/>
            <a:ext cx="216072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7040" bIns="77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fr-FR" sz="500" spc="-1" strike="noStrike">
                <a:solidFill>
                  <a:srgbClr val="000000"/>
                </a:solidFill>
                <a:latin typeface="Marianne"/>
                <a:ea typeface="DejaVu Sans"/>
              </a:rPr>
              <a:t>Source : ADEME</a:t>
            </a:r>
            <a:endParaRPr b="0" lang="fr-FR" sz="500" spc="-1" strike="noStrike">
              <a:latin typeface="Arial"/>
            </a:endParaRPr>
          </a:p>
        </p:txBody>
      </p:sp>
      <p:sp>
        <p:nvSpPr>
          <p:cNvPr id="315" name="ZoneTexte 58"/>
          <p:cNvSpPr/>
          <p:nvPr/>
        </p:nvSpPr>
        <p:spPr>
          <a:xfrm>
            <a:off x="6036840" y="4595760"/>
            <a:ext cx="216072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7040" bIns="77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fr-FR" sz="500" spc="-1" strike="noStrike">
                <a:solidFill>
                  <a:srgbClr val="000000"/>
                </a:solidFill>
                <a:latin typeface="Marianne"/>
                <a:ea typeface="DejaVu Sans"/>
              </a:rPr>
              <a:t>Source : CITEPA</a:t>
            </a:r>
            <a:endParaRPr b="0" lang="fr-FR" sz="500" spc="-1" strike="noStrike">
              <a:latin typeface="Arial"/>
            </a:endParaRPr>
          </a:p>
        </p:txBody>
      </p:sp>
      <p:sp>
        <p:nvSpPr>
          <p:cNvPr id="316" name="ZoneTexte 59"/>
          <p:cNvSpPr/>
          <p:nvPr/>
        </p:nvSpPr>
        <p:spPr>
          <a:xfrm>
            <a:off x="6049080" y="2875680"/>
            <a:ext cx="216072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7040" bIns="77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fr-FR" sz="500" spc="-1" strike="noStrike">
                <a:solidFill>
                  <a:srgbClr val="000000"/>
                </a:solidFill>
                <a:latin typeface="Marianne"/>
                <a:ea typeface="DejaVu Sans"/>
              </a:rPr>
              <a:t>Source : SDES</a:t>
            </a:r>
            <a:endParaRPr b="0" lang="fr-FR" sz="500" spc="-1" strike="noStrike">
              <a:latin typeface="Arial"/>
            </a:endParaRPr>
          </a:p>
        </p:txBody>
      </p:sp>
      <p:sp>
        <p:nvSpPr>
          <p:cNvPr id="317" name="ZoneTexte 60"/>
          <p:cNvSpPr/>
          <p:nvPr/>
        </p:nvSpPr>
        <p:spPr>
          <a:xfrm>
            <a:off x="3149280" y="2871360"/>
            <a:ext cx="216072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7040" bIns="7704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fr-FR" sz="500" spc="-1" strike="noStrike">
                <a:solidFill>
                  <a:srgbClr val="000000"/>
                </a:solidFill>
                <a:latin typeface="Marianne"/>
                <a:ea typeface="DejaVu Sans"/>
              </a:rPr>
              <a:t>Source : INSEE</a:t>
            </a:r>
            <a:endParaRPr b="0" lang="fr-FR" sz="500" spc="-1" strike="noStrike">
              <a:latin typeface="Arial"/>
            </a:endParaRPr>
          </a:p>
        </p:txBody>
      </p:sp>
      <p:graphicFrame>
        <p:nvGraphicFramePr>
          <p:cNvPr id="318" name="Graphique 61"/>
          <p:cNvGraphicFramePr/>
          <p:nvPr/>
        </p:nvGraphicFramePr>
        <p:xfrm>
          <a:off x="526320" y="3722400"/>
          <a:ext cx="2152080" cy="90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9" name="Forme libre 6"/>
          <p:cNvSpPr/>
          <p:nvPr/>
        </p:nvSpPr>
        <p:spPr>
          <a:xfrm>
            <a:off x="1592280" y="2049480"/>
            <a:ext cx="408960" cy="314280"/>
          </a:xfrm>
          <a:custGeom>
            <a:avLst/>
            <a:gdLst/>
            <a:ahLst/>
            <a:rect l="l" t="t" r="r" b="b"/>
            <a:pathLst>
              <a:path w="409904" h="315311">
                <a:moveTo>
                  <a:pt x="0" y="315311"/>
                </a:moveTo>
                <a:lnTo>
                  <a:pt x="0" y="0"/>
                </a:lnTo>
                <a:lnTo>
                  <a:pt x="40990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Ellipse 7"/>
          <p:cNvSpPr/>
          <p:nvPr/>
        </p:nvSpPr>
        <p:spPr>
          <a:xfrm>
            <a:off x="1513440" y="1987560"/>
            <a:ext cx="239040" cy="14328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0000">
                <a:alpha val="9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101520" bIns="1015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x14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321" name="Forme libre 62"/>
          <p:cNvSpPr/>
          <p:nvPr/>
        </p:nvSpPr>
        <p:spPr>
          <a:xfrm rot="5400000">
            <a:off x="4571640" y="1837800"/>
            <a:ext cx="151200" cy="716400"/>
          </a:xfrm>
          <a:custGeom>
            <a:avLst/>
            <a:gdLst/>
            <a:ahLst/>
            <a:rect l="l" t="t" r="r" b="b"/>
            <a:pathLst>
              <a:path w="409904" h="315311">
                <a:moveTo>
                  <a:pt x="0" y="315311"/>
                </a:moveTo>
                <a:lnTo>
                  <a:pt x="0" y="0"/>
                </a:lnTo>
                <a:lnTo>
                  <a:pt x="40990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Ellipse 63"/>
          <p:cNvSpPr/>
          <p:nvPr/>
        </p:nvSpPr>
        <p:spPr>
          <a:xfrm>
            <a:off x="4526640" y="2050200"/>
            <a:ext cx="239040" cy="14328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0000">
                <a:alpha val="9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101520" bIns="1015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÷ 4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323" name="Forme libre 64"/>
          <p:cNvSpPr/>
          <p:nvPr/>
        </p:nvSpPr>
        <p:spPr>
          <a:xfrm rot="5400000">
            <a:off x="7607160" y="1790280"/>
            <a:ext cx="115560" cy="640080"/>
          </a:xfrm>
          <a:custGeom>
            <a:avLst/>
            <a:gdLst/>
            <a:ahLst/>
            <a:rect l="l" t="t" r="r" b="b"/>
            <a:pathLst>
              <a:path w="409904" h="315311">
                <a:moveTo>
                  <a:pt x="0" y="315311"/>
                </a:moveTo>
                <a:lnTo>
                  <a:pt x="0" y="0"/>
                </a:lnTo>
                <a:lnTo>
                  <a:pt x="40990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Ellipse 65"/>
          <p:cNvSpPr/>
          <p:nvPr/>
        </p:nvSpPr>
        <p:spPr>
          <a:xfrm>
            <a:off x="7544520" y="1953720"/>
            <a:ext cx="239040" cy="14328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0000">
                <a:alpha val="9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101520" bIns="1015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-30%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325" name="Forme libre 66"/>
          <p:cNvSpPr/>
          <p:nvPr/>
        </p:nvSpPr>
        <p:spPr>
          <a:xfrm rot="5400000">
            <a:off x="7256880" y="3420360"/>
            <a:ext cx="179640" cy="875880"/>
          </a:xfrm>
          <a:custGeom>
            <a:avLst/>
            <a:gdLst/>
            <a:ahLst/>
            <a:rect l="l" t="t" r="r" b="b"/>
            <a:pathLst>
              <a:path w="409904" h="315311">
                <a:moveTo>
                  <a:pt x="0" y="315311"/>
                </a:moveTo>
                <a:lnTo>
                  <a:pt x="0" y="0"/>
                </a:lnTo>
                <a:lnTo>
                  <a:pt x="40990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Ellipse 67"/>
          <p:cNvSpPr/>
          <p:nvPr/>
        </p:nvSpPr>
        <p:spPr>
          <a:xfrm>
            <a:off x="7223760" y="3698640"/>
            <a:ext cx="239040" cy="14328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0000">
                <a:alpha val="9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101520" bIns="1015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-40%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327" name="Forme libre 70"/>
          <p:cNvSpPr/>
          <p:nvPr/>
        </p:nvSpPr>
        <p:spPr>
          <a:xfrm rot="5400000">
            <a:off x="1840680" y="3537360"/>
            <a:ext cx="108360" cy="603000"/>
          </a:xfrm>
          <a:custGeom>
            <a:avLst/>
            <a:gdLst/>
            <a:ahLst/>
            <a:rect l="l" t="t" r="r" b="b"/>
            <a:pathLst>
              <a:path w="409904" h="315311">
                <a:moveTo>
                  <a:pt x="0" y="315311"/>
                </a:moveTo>
                <a:lnTo>
                  <a:pt x="0" y="0"/>
                </a:lnTo>
                <a:lnTo>
                  <a:pt x="40990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Ellipse 71"/>
          <p:cNvSpPr/>
          <p:nvPr/>
        </p:nvSpPr>
        <p:spPr>
          <a:xfrm>
            <a:off x="1797120" y="3708000"/>
            <a:ext cx="239040" cy="14328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0000">
                <a:alpha val="9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101520" bIns="1015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-20%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329" name="ZoneTexte 51"/>
          <p:cNvSpPr/>
          <p:nvPr/>
        </p:nvSpPr>
        <p:spPr>
          <a:xfrm>
            <a:off x="289440" y="4808160"/>
            <a:ext cx="8585640" cy="196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000000"/>
                </a:solidFill>
                <a:latin typeface="Marianne"/>
                <a:ea typeface="DejaVu Sans"/>
              </a:rPr>
              <a:t>*Considérant, à titre illustratif, que tout le levier « Pratiques stockantes » est atteint via la mise en place de couverts végétaux </a:t>
            </a:r>
            <a:endParaRPr b="0" lang="fr-FR" sz="700" spc="-1" strike="noStrike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ftr" idx="11"/>
          </p:nvPr>
        </p:nvSpPr>
        <p:spPr>
          <a:xfrm>
            <a:off x="2868840" y="195480"/>
            <a:ext cx="587880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Marianne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1" lang="fr-FR" sz="750" spc="-1" strike="noStrike">
                <a:solidFill>
                  <a:srgbClr val="000000"/>
                </a:solidFill>
                <a:latin typeface="Marianne"/>
              </a:rPr>
              <a:t>Secrétariat général à la planification écologique 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15B518-173F-4B7F-AEF5-E9CF4A27EF53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169b61"/>
      </a:accent1>
      <a:accent2>
        <a:srgbClr val="5770be"/>
      </a:accent2>
      <a:accent3>
        <a:srgbClr val="fdcf41"/>
      </a:accent3>
      <a:accent4>
        <a:srgbClr val="ff6f4c"/>
      </a:accent4>
      <a:accent5>
        <a:srgbClr val="a26859"/>
      </a:accent5>
      <a:accent6>
        <a:srgbClr val="91ae4f"/>
      </a:accent6>
      <a:hlink>
        <a:srgbClr val="91ae4f"/>
      </a:hlink>
      <a:folHlink>
        <a:srgbClr val="91ae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TEMPLATE_SGPE</Template>
  <Manager>Client</Manager>
  <TotalTime>19180</TotalTime>
  <Application>LibreOffice/7.3.7.2.M5$Windows_X86_64 LibreOffice_project/cf0a4747cef76399d7acd30c4dcda7a78e7973c2</Application>
  <AppVersion>15.0000</AppVersion>
  <Words>1002</Words>
  <Paragraphs>146</Paragraphs>
  <Company>SPM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2023-01-03T06:19:53Z</dcterms:created>
  <dc:creator>JOBERT Frederik</dc:creator>
  <dc:description/>
  <dc:language>fr-FR</dc:language>
  <cp:lastModifiedBy/>
  <dcterms:modified xsi:type="dcterms:W3CDTF">2023-12-04T13:15:19Z</dcterms:modified>
  <cp:revision>1537</cp:revision>
  <dc:subject>Client</dc:subject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Affichage à l'écran (16:9)</vt:lpwstr>
  </property>
  <property fmtid="{D5CDD505-2E9C-101B-9397-08002B2CF9AE}" pid="4" name="Slides">
    <vt:i4>12</vt:i4>
  </property>
</Properties>
</file>