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13" r:id="rId1"/>
    <p:sldMasterId id="2147483825" r:id="rId2"/>
  </p:sldMasterIdLst>
  <p:notesMasterIdLst>
    <p:notesMasterId r:id="rId31"/>
  </p:notesMasterIdLst>
  <p:sldIdLst>
    <p:sldId id="347" r:id="rId3"/>
    <p:sldId id="1104" r:id="rId4"/>
    <p:sldId id="1259" r:id="rId5"/>
    <p:sldId id="1260" r:id="rId6"/>
    <p:sldId id="1349" r:id="rId7"/>
    <p:sldId id="1343" r:id="rId8"/>
    <p:sldId id="1246" r:id="rId9"/>
    <p:sldId id="1150" r:id="rId10"/>
    <p:sldId id="1345" r:id="rId11"/>
    <p:sldId id="1350" r:id="rId12"/>
    <p:sldId id="1348" r:id="rId13"/>
    <p:sldId id="1333" r:id="rId14"/>
    <p:sldId id="1351" r:id="rId15"/>
    <p:sldId id="1185" r:id="rId16"/>
    <p:sldId id="1352" r:id="rId17"/>
    <p:sldId id="1327" r:id="rId18"/>
    <p:sldId id="1347" r:id="rId19"/>
    <p:sldId id="1346" r:id="rId20"/>
    <p:sldId id="1170" r:id="rId21"/>
    <p:sldId id="1262" r:id="rId22"/>
    <p:sldId id="1186" r:id="rId23"/>
    <p:sldId id="1336" r:id="rId24"/>
    <p:sldId id="1324" r:id="rId25"/>
    <p:sldId id="1265" r:id="rId26"/>
    <p:sldId id="1230" r:id="rId27"/>
    <p:sldId id="1353" r:id="rId28"/>
    <p:sldId id="1267" r:id="rId29"/>
    <p:sldId id="1194" r:id="rId30"/>
  </p:sldIdLst>
  <p:sldSz cx="9144000" cy="5143500" type="screen16x9"/>
  <p:notesSz cx="6858000" cy="9144000"/>
  <p:custDataLst>
    <p:tags r:id="rId3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D637C95-8F8E-43E5-98F6-4EB49FBC6D14}">
          <p14:sldIdLst>
            <p14:sldId id="347"/>
            <p14:sldId id="1104"/>
            <p14:sldId id="1259"/>
            <p14:sldId id="1260"/>
            <p14:sldId id="1349"/>
            <p14:sldId id="1343"/>
            <p14:sldId id="1246"/>
            <p14:sldId id="1150"/>
            <p14:sldId id="1345"/>
            <p14:sldId id="1350"/>
            <p14:sldId id="1348"/>
            <p14:sldId id="1333"/>
            <p14:sldId id="1351"/>
            <p14:sldId id="1185"/>
            <p14:sldId id="1352"/>
            <p14:sldId id="1327"/>
            <p14:sldId id="1347"/>
            <p14:sldId id="1346"/>
            <p14:sldId id="1170"/>
            <p14:sldId id="1262"/>
            <p14:sldId id="1186"/>
            <p14:sldId id="1336"/>
            <p14:sldId id="1324"/>
            <p14:sldId id="1265"/>
            <p14:sldId id="1230"/>
            <p14:sldId id="1353"/>
            <p14:sldId id="1267"/>
            <p14:sldId id="1194"/>
          </p14:sldIdLst>
        </p14:section>
        <p14:section name="Annexes" id="{53A3892D-14B6-4A7E-A07D-F5E0A3E78795}">
          <p14:sldIdLst/>
        </p14:section>
      </p14:sectionLst>
    </p:ext>
    <p:ext uri="{EFAFB233-063F-42B5-8137-9DF3F51BA10A}">
      <p15:sldGuideLst xmlns:p15="http://schemas.microsoft.com/office/powerpoint/2012/main">
        <p15:guide id="2" orient="horz" pos="191">
          <p15:clr>
            <a:srgbClr val="A4A3A4"/>
          </p15:clr>
        </p15:guide>
        <p15:guide id="3" orient="horz" pos="1257" userDrawn="1">
          <p15:clr>
            <a:srgbClr val="A4A3A4"/>
          </p15:clr>
        </p15:guide>
        <p15:guide id="4" orient="horz" pos="373" userDrawn="1">
          <p15:clr>
            <a:srgbClr val="A4A3A4"/>
          </p15:clr>
        </p15:guide>
        <p15:guide id="6" orient="horz" pos="2006" userDrawn="1">
          <p15:clr>
            <a:srgbClr val="A4A3A4"/>
          </p15:clr>
        </p15:guide>
        <p15:guide id="7" pos="2880">
          <p15:clr>
            <a:srgbClr val="A4A3A4"/>
          </p15:clr>
        </p15:guide>
        <p15:guide id="8" pos="476">
          <p15:clr>
            <a:srgbClr val="A4A3A4"/>
          </p15:clr>
        </p15:guide>
        <p15:guide id="9" pos="5193">
          <p15:clr>
            <a:srgbClr val="A4A3A4"/>
          </p15:clr>
        </p15:guide>
        <p15:guide id="10" pos="55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RTHAUD Cecilia" initials="BC" lastIdx="1" clrIdx="4">
    <p:extLst>
      <p:ext uri="{19B8F6BF-5375-455C-9EA6-DF929625EA0E}">
        <p15:presenceInfo xmlns:p15="http://schemas.microsoft.com/office/powerpoint/2012/main" userId="BERTHAUD Cecilia" providerId="None"/>
      </p:ext>
    </p:extLst>
  </p:cmAuthor>
  <p:cmAuthor id="3" name="PELLION Antoine" initials="PA" lastIdx="92" clrIdx="0">
    <p:extLst>
      <p:ext uri="{19B8F6BF-5375-455C-9EA6-DF929625EA0E}">
        <p15:presenceInfo xmlns:p15="http://schemas.microsoft.com/office/powerpoint/2012/main" userId="PELLION Antoine" providerId="None"/>
      </p:ext>
    </p:extLst>
  </p:cmAuthor>
  <p:cmAuthor id="4" name="Olivia Davies" initials="OD" lastIdx="1" clrIdx="1">
    <p:extLst>
      <p:ext uri="{19B8F6BF-5375-455C-9EA6-DF929625EA0E}">
        <p15:presenceInfo xmlns:p15="http://schemas.microsoft.com/office/powerpoint/2012/main" userId="e5639765cfb0a5fd" providerId="Windows Live"/>
      </p:ext>
    </p:extLst>
  </p:cmAuthor>
  <p:cmAuthor id="6" name="BOUFFIES Noah" initials="BN" lastIdx="1" clrIdx="2">
    <p:extLst>
      <p:ext uri="{19B8F6BF-5375-455C-9EA6-DF929625EA0E}">
        <p15:presenceInfo xmlns:p15="http://schemas.microsoft.com/office/powerpoint/2012/main" userId="BOUFFIES No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9"/>
    <a:srgbClr val="B6B6FF"/>
    <a:srgbClr val="007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75" autoAdjust="0"/>
    <p:restoredTop sz="93979" autoAdjust="0"/>
  </p:normalViewPr>
  <p:slideViewPr>
    <p:cSldViewPr snapToGrid="0" showGuides="1">
      <p:cViewPr varScale="1">
        <p:scale>
          <a:sx n="87" d="100"/>
          <a:sy n="87" d="100"/>
        </p:scale>
        <p:origin x="836" y="52"/>
      </p:cViewPr>
      <p:guideLst>
        <p:guide orient="horz" pos="191"/>
        <p:guide orient="horz" pos="1257"/>
        <p:guide orient="horz" pos="373"/>
        <p:guide orient="horz" pos="2006"/>
        <p:guide pos="2880"/>
        <p:guide pos="476"/>
        <p:guide pos="5193"/>
        <p:guide pos="5511"/>
      </p:guideLst>
    </p:cSldViewPr>
  </p:slideViewPr>
  <p:outlineViewPr>
    <p:cViewPr>
      <p:scale>
        <a:sx n="33" d="100"/>
        <a:sy n="33" d="100"/>
      </p:scale>
      <p:origin x="0" y="-6544"/>
    </p:cViewPr>
  </p:outlineViewPr>
  <p:notesTextViewPr>
    <p:cViewPr>
      <p:scale>
        <a:sx n="3" d="2"/>
        <a:sy n="3" d="2"/>
      </p:scale>
      <p:origin x="0" y="0"/>
    </p:cViewPr>
  </p:notesTextViewPr>
  <p:sorterViewPr>
    <p:cViewPr varScale="1">
      <p:scale>
        <a:sx n="1" d="1"/>
        <a:sy n="1" d="1"/>
      </p:scale>
      <p:origin x="0" y="-2852"/>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6844941382225E-3"/>
          <c:w val="0.97942940581390148"/>
          <c:h val="0.69372620456769818"/>
        </c:manualLayout>
      </c:layout>
      <c:barChart>
        <c:barDir val="col"/>
        <c:grouping val="clustered"/>
        <c:varyColors val="0"/>
        <c:ser>
          <c:idx val="0"/>
          <c:order val="0"/>
          <c:tx>
            <c:strRef>
              <c:f>Feuil1!$B$1</c:f>
              <c:strCache>
                <c:ptCount val="1"/>
                <c:pt idx="0">
                  <c:v>2022</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 cantines Egalim</c:v>
                </c:pt>
              </c:strCache>
            </c:strRef>
          </c:cat>
          <c:val>
            <c:numRef>
              <c:f>Feuil1!$B$2</c:f>
              <c:numCache>
                <c:formatCode>0%</c:formatCode>
                <c:ptCount val="1"/>
                <c:pt idx="0">
                  <c:v>0.15</c:v>
                </c:pt>
              </c:numCache>
            </c:numRef>
          </c:val>
          <c:extLst>
            <c:ext xmlns:c16="http://schemas.microsoft.com/office/drawing/2014/chart" uri="{C3380CC4-5D6E-409C-BE32-E72D297353CC}">
              <c16:uniqueId val="{00000000-C2F1-4EBA-A160-C033E0262EC5}"/>
            </c:ext>
          </c:extLst>
        </c:ser>
        <c:ser>
          <c:idx val="1"/>
          <c:order val="1"/>
          <c:tx>
            <c:strRef>
              <c:f>Feuil1!$C$1</c:f>
              <c:strCache>
                <c:ptCount val="1"/>
                <c:pt idx="0">
                  <c:v>2030</c:v>
                </c:pt>
              </c:strCache>
            </c:strRef>
          </c:tx>
          <c:spPr>
            <a:solidFill>
              <a:schemeClr val="accent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C2F1-4EBA-A160-C033E0262EC5}"/>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C2F1-4EBA-A160-C033E0262EC5}"/>
              </c:ext>
            </c:extLst>
          </c:dPt>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 cantines Egalim</c:v>
                </c:pt>
              </c:strCache>
            </c:strRef>
          </c:cat>
          <c:val>
            <c:numRef>
              <c:f>Feuil1!$C$2</c:f>
              <c:numCache>
                <c:formatCode>0%</c:formatCode>
                <c:ptCount val="1"/>
                <c:pt idx="0">
                  <c:v>1</c:v>
                </c:pt>
              </c:numCache>
            </c:numRef>
          </c:val>
          <c:extLst>
            <c:ext xmlns:c16="http://schemas.microsoft.com/office/drawing/2014/chart" uri="{C3380CC4-5D6E-409C-BE32-E72D297353CC}">
              <c16:uniqueId val="{00000005-C2F1-4EBA-A160-C033E0262EC5}"/>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15384256913013E-2"/>
          <c:y val="3.1246844941382225E-3"/>
          <c:w val="0.79448046337234235"/>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Pt>
            <c:idx val="0"/>
            <c:invertIfNegative val="0"/>
            <c:bubble3D val="0"/>
            <c:spPr>
              <a:pattFill prst="wdUpDiag">
                <a:fgClr>
                  <a:schemeClr val="bg1">
                    <a:lumMod val="85000"/>
                  </a:schemeClr>
                </a:fgClr>
                <a:bgClr>
                  <a:srgbClr val="E1F2C3"/>
                </a:bgClr>
              </a:pattFill>
              <a:ln>
                <a:noFill/>
              </a:ln>
              <a:effectLst/>
            </c:spPr>
            <c:extLst>
              <c:ext xmlns:c16="http://schemas.microsoft.com/office/drawing/2014/chart" uri="{C3380CC4-5D6E-409C-BE32-E72D297353CC}">
                <c16:uniqueId val="{00000004-FCD9-481E-9BE4-8626BB09DA99}"/>
              </c:ext>
            </c:extLst>
          </c:dPt>
          <c:dLbls>
            <c:delete val="1"/>
          </c:dLbls>
          <c:cat>
            <c:strRef>
              <c:f>Feuil1!$A$2</c:f>
              <c:strCache>
                <c:ptCount val="1"/>
                <c:pt idx="0">
                  <c:v>Points identifiés - en #</c:v>
                </c:pt>
              </c:strCache>
            </c:strRef>
          </c:cat>
          <c:val>
            <c:numRef>
              <c:f>Feuil1!$B$2</c:f>
              <c:numCache>
                <c:formatCode>0%</c:formatCode>
                <c:ptCount val="1"/>
                <c:pt idx="0">
                  <c:v>0.1</c:v>
                </c:pt>
              </c:numCache>
            </c:numRef>
          </c:val>
          <c:extLst>
            <c:ext xmlns:c16="http://schemas.microsoft.com/office/drawing/2014/chart" uri="{C3380CC4-5D6E-409C-BE32-E72D297353CC}">
              <c16:uniqueId val="{00000000-C343-4A34-B61A-DB2C48F21F99}"/>
            </c:ext>
          </c:extLst>
        </c:ser>
        <c:ser>
          <c:idx val="1"/>
          <c:order val="1"/>
          <c:tx>
            <c:strRef>
              <c:f>Feuil1!$C$1</c:f>
              <c:strCache>
                <c:ptCount val="1"/>
                <c:pt idx="0">
                  <c:v>2030</c:v>
                </c:pt>
              </c:strCache>
            </c:strRef>
          </c:tx>
          <c:spPr>
            <a:pattFill prst="wdUpDiag">
              <a:fgClr>
                <a:srgbClr val="7F7F7F"/>
              </a:fgClr>
              <a:bgClr>
                <a:srgbClr val="E1F2C3"/>
              </a:bgClr>
            </a:pattFill>
            <a:ln>
              <a:noFill/>
            </a:ln>
            <a:effectLst/>
          </c:spPr>
          <c:invertIfNegative val="0"/>
          <c:dPt>
            <c:idx val="0"/>
            <c:invertIfNegative val="0"/>
            <c:bubble3D val="0"/>
            <c:spPr>
              <a:pattFill prst="wdUpDiag">
                <a:fgClr>
                  <a:srgbClr val="7F7F7F"/>
                </a:fgClr>
                <a:bgClr>
                  <a:srgbClr val="E1F2C3"/>
                </a:bgClr>
              </a:pattFill>
              <a:ln>
                <a:noFill/>
              </a:ln>
              <a:effectLst/>
            </c:spPr>
            <c:extLst>
              <c:ext xmlns:c16="http://schemas.microsoft.com/office/drawing/2014/chart" uri="{C3380CC4-5D6E-409C-BE32-E72D297353CC}">
                <c16:uniqueId val="{00000002-C343-4A34-B61A-DB2C48F21F99}"/>
              </c:ext>
            </c:extLst>
          </c:dPt>
          <c:dPt>
            <c:idx val="1"/>
            <c:invertIfNegative val="0"/>
            <c:bubble3D val="0"/>
            <c:spPr>
              <a:pattFill prst="wdUpDiag">
                <a:fgClr>
                  <a:srgbClr val="7F7F7F"/>
                </a:fgClr>
                <a:bgClr>
                  <a:srgbClr val="E1F2C3"/>
                </a:bgClr>
              </a:pattFill>
              <a:ln>
                <a:noFill/>
              </a:ln>
              <a:effectLst/>
            </c:spPr>
            <c:extLst>
              <c:ext xmlns:c16="http://schemas.microsoft.com/office/drawing/2014/chart" uri="{C3380CC4-5D6E-409C-BE32-E72D297353CC}">
                <c16:uniqueId val="{00000004-C343-4A34-B61A-DB2C48F21F99}"/>
              </c:ext>
            </c:extLst>
          </c:dPt>
          <c:dLbls>
            <c:delete val="1"/>
          </c:dLbls>
          <c:cat>
            <c:strRef>
              <c:f>Feuil1!$A$2</c:f>
              <c:strCache>
                <c:ptCount val="1"/>
                <c:pt idx="0">
                  <c:v>Points identifiés - en #</c:v>
                </c:pt>
              </c:strCache>
            </c:strRef>
          </c:cat>
          <c:val>
            <c:numRef>
              <c:f>Feuil1!$C$2</c:f>
              <c:numCache>
                <c:formatCode>0%</c:formatCode>
                <c:ptCount val="1"/>
                <c:pt idx="0">
                  <c:v>0.1</c:v>
                </c:pt>
              </c:numCache>
            </c:numRef>
          </c:val>
          <c:extLst>
            <c:ext xmlns:c16="http://schemas.microsoft.com/office/drawing/2014/chart" uri="{C3380CC4-5D6E-409C-BE32-E72D297353CC}">
              <c16:uniqueId val="{00000005-C343-4A34-B61A-DB2C48F21F99}"/>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6844941382225E-3"/>
          <c:w val="0.79448046337234235"/>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Pt>
            <c:idx val="0"/>
            <c:invertIfNegative val="0"/>
            <c:bubble3D val="0"/>
            <c:spPr>
              <a:pattFill prst="wdUpDiag">
                <a:fgClr>
                  <a:schemeClr val="bg1">
                    <a:lumMod val="85000"/>
                  </a:schemeClr>
                </a:fgClr>
                <a:bgClr>
                  <a:srgbClr val="E1F2C3"/>
                </a:bgClr>
              </a:pattFill>
              <a:ln>
                <a:noFill/>
              </a:ln>
              <a:effectLst/>
            </c:spPr>
            <c:extLst>
              <c:ext xmlns:c16="http://schemas.microsoft.com/office/drawing/2014/chart" uri="{C3380CC4-5D6E-409C-BE32-E72D297353CC}">
                <c16:uniqueId val="{00000002-8A2D-4AF8-8341-D7F380CD22B9}"/>
              </c:ext>
            </c:extLst>
          </c:dPt>
          <c:dLbls>
            <c:delete val="1"/>
          </c:dLbls>
          <c:cat>
            <c:strRef>
              <c:f>Feuil1!$A$2</c:f>
              <c:strCache>
                <c:ptCount val="1"/>
                <c:pt idx="0">
                  <c:v>…dont résorbés</c:v>
                </c:pt>
              </c:strCache>
            </c:strRef>
          </c:cat>
          <c:val>
            <c:numRef>
              <c:f>Feuil1!$B$2</c:f>
              <c:numCache>
                <c:formatCode>0%</c:formatCode>
                <c:ptCount val="1"/>
                <c:pt idx="0">
                  <c:v>0.3</c:v>
                </c:pt>
              </c:numCache>
            </c:numRef>
          </c:val>
          <c:extLst>
            <c:ext xmlns:c16="http://schemas.microsoft.com/office/drawing/2014/chart" uri="{C3380CC4-5D6E-409C-BE32-E72D297353CC}">
              <c16:uniqueId val="{00000000-AE7F-423D-9584-CDA1004579A1}"/>
            </c:ext>
          </c:extLst>
        </c:ser>
        <c:ser>
          <c:idx val="1"/>
          <c:order val="1"/>
          <c:tx>
            <c:strRef>
              <c:f>Feuil1!$C$1</c:f>
              <c:strCache>
                <c:ptCount val="1"/>
                <c:pt idx="0">
                  <c:v>2030</c:v>
                </c:pt>
              </c:strCache>
            </c:strRef>
          </c:tx>
          <c:spPr>
            <a:solidFill>
              <a:srgbClr val="7F7F7F"/>
            </a:solidFill>
            <a:ln w="38100">
              <a:solidFill>
                <a:srgbClr val="7F7F7F"/>
              </a:solidFill>
            </a:ln>
            <a:effectLst/>
          </c:spPr>
          <c:invertIfNegative val="0"/>
          <c:dPt>
            <c:idx val="0"/>
            <c:invertIfNegative val="0"/>
            <c:bubble3D val="0"/>
            <c:extLst>
              <c:ext xmlns:c16="http://schemas.microsoft.com/office/drawing/2014/chart" uri="{C3380CC4-5D6E-409C-BE32-E72D297353CC}">
                <c16:uniqueId val="{00000001-AE7F-423D-9584-CDA1004579A1}"/>
              </c:ext>
            </c:extLst>
          </c:dPt>
          <c:dPt>
            <c:idx val="1"/>
            <c:invertIfNegative val="0"/>
            <c:bubble3D val="0"/>
            <c:extLst>
              <c:ext xmlns:c16="http://schemas.microsoft.com/office/drawing/2014/chart" uri="{C3380CC4-5D6E-409C-BE32-E72D297353CC}">
                <c16:uniqueId val="{00000002-AE7F-423D-9584-CDA1004579A1}"/>
              </c:ext>
            </c:extLst>
          </c:dPt>
          <c:dLbls>
            <c:spPr>
              <a:noFill/>
              <a:ln>
                <a:noFill/>
              </a:ln>
              <a:effectLst/>
            </c:spPr>
            <c:txPr>
              <a:bodyPr rot="0" spcFirstLastPara="1" vertOverflow="ellipsis"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…dont résorbés</c:v>
                </c:pt>
              </c:strCache>
            </c:strRef>
          </c:cat>
          <c:val>
            <c:numRef>
              <c:f>Feuil1!$C$2</c:f>
              <c:numCache>
                <c:formatCode>0%</c:formatCode>
                <c:ptCount val="1"/>
                <c:pt idx="0">
                  <c:v>1</c:v>
                </c:pt>
              </c:numCache>
            </c:numRef>
          </c:val>
          <c:extLst>
            <c:ext xmlns:c16="http://schemas.microsoft.com/office/drawing/2014/chart" uri="{C3380CC4-5D6E-409C-BE32-E72D297353CC}">
              <c16:uniqueId val="{00000003-AE7F-423D-9584-CDA1004579A1}"/>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6844941382221E-3"/>
          <c:w val="1"/>
          <c:h val="0.69372620456769818"/>
        </c:manualLayout>
      </c:layout>
      <c:barChart>
        <c:barDir val="col"/>
        <c:grouping val="clustered"/>
        <c:varyColors val="0"/>
        <c:ser>
          <c:idx val="0"/>
          <c:order val="0"/>
          <c:tx>
            <c:strRef>
              <c:f>Feuil1!$B$1</c:f>
              <c:strCache>
                <c:ptCount val="1"/>
                <c:pt idx="0">
                  <c:v>2019</c:v>
                </c:pt>
              </c:strCache>
            </c:strRef>
          </c:tx>
          <c:spPr>
            <a:pattFill prst="wdUpDiag">
              <a:fgClr>
                <a:schemeClr val="bg1">
                  <a:lumMod val="85000"/>
                </a:schemeClr>
              </a:fgClr>
              <a:bgClr>
                <a:srgbClr val="EEF0F8"/>
              </a:bgClr>
            </a:pattFill>
            <a:ln>
              <a:noFill/>
            </a:ln>
            <a:effectLst/>
          </c:spPr>
          <c:invertIfNegative val="0"/>
          <c:dLbls>
            <c:delete val="1"/>
          </c:dLbls>
          <c:cat>
            <c:strRef>
              <c:f>Feuil1!$A$2</c:f>
              <c:strCache>
                <c:ptCount val="1"/>
                <c:pt idx="0">
                  <c:v>Surfaces désimperméabilisées - en ha</c:v>
                </c:pt>
              </c:strCache>
            </c:strRef>
          </c:cat>
          <c:val>
            <c:numRef>
              <c:f>Feuil1!$B$2</c:f>
              <c:numCache>
                <c:formatCode>0%</c:formatCode>
                <c:ptCount val="1"/>
                <c:pt idx="0">
                  <c:v>0.3</c:v>
                </c:pt>
              </c:numCache>
            </c:numRef>
          </c:val>
          <c:extLst>
            <c:ext xmlns:c16="http://schemas.microsoft.com/office/drawing/2014/chart" uri="{C3380CC4-5D6E-409C-BE32-E72D297353CC}">
              <c16:uniqueId val="{00000000-6890-45D5-AC93-D5B5E69A10C3}"/>
            </c:ext>
          </c:extLst>
        </c:ser>
        <c:ser>
          <c:idx val="1"/>
          <c:order val="1"/>
          <c:tx>
            <c:strRef>
              <c:f>Feuil1!$C$1</c:f>
              <c:strCache>
                <c:ptCount val="1"/>
                <c:pt idx="0">
                  <c:v>2030</c:v>
                </c:pt>
              </c:strCache>
            </c:strRef>
          </c:tx>
          <c:spPr>
            <a:pattFill prst="wdUpDiag">
              <a:fgClr>
                <a:srgbClr val="7F7F7F"/>
              </a:fgClr>
              <a:bgClr>
                <a:srgbClr val="EEF0F8"/>
              </a:bgClr>
            </a:pattFill>
            <a:ln>
              <a:noFill/>
            </a:ln>
            <a:effectLst/>
          </c:spPr>
          <c:invertIfNegative val="0"/>
          <c:dPt>
            <c:idx val="0"/>
            <c:invertIfNegative val="0"/>
            <c:bubble3D val="0"/>
            <c:spPr>
              <a:pattFill prst="wdUpDiag">
                <a:fgClr>
                  <a:srgbClr val="7F7F7F"/>
                </a:fgClr>
                <a:bgClr>
                  <a:srgbClr val="EEF0F8"/>
                </a:bgClr>
              </a:pattFill>
              <a:ln>
                <a:noFill/>
              </a:ln>
              <a:effectLst/>
            </c:spPr>
            <c:extLst>
              <c:ext xmlns:c16="http://schemas.microsoft.com/office/drawing/2014/chart" uri="{C3380CC4-5D6E-409C-BE32-E72D297353CC}">
                <c16:uniqueId val="{00000002-6890-45D5-AC93-D5B5E69A10C3}"/>
              </c:ext>
            </c:extLst>
          </c:dPt>
          <c:dPt>
            <c:idx val="1"/>
            <c:invertIfNegative val="0"/>
            <c:bubble3D val="0"/>
            <c:spPr>
              <a:pattFill prst="wdUpDiag">
                <a:fgClr>
                  <a:srgbClr val="7F7F7F"/>
                </a:fgClr>
                <a:bgClr>
                  <a:srgbClr val="EEF0F8"/>
                </a:bgClr>
              </a:pattFill>
              <a:ln>
                <a:noFill/>
              </a:ln>
              <a:effectLst/>
            </c:spPr>
            <c:extLst>
              <c:ext xmlns:c16="http://schemas.microsoft.com/office/drawing/2014/chart" uri="{C3380CC4-5D6E-409C-BE32-E72D297353CC}">
                <c16:uniqueId val="{00000004-6890-45D5-AC93-D5B5E69A10C3}"/>
              </c:ext>
            </c:extLst>
          </c:dPt>
          <c:dLbls>
            <c:delete val="1"/>
          </c:dLbls>
          <c:cat>
            <c:strRef>
              <c:f>Feuil1!$A$2</c:f>
              <c:strCache>
                <c:ptCount val="1"/>
                <c:pt idx="0">
                  <c:v>Surfaces désimperméabilisées - en ha</c:v>
                </c:pt>
              </c:strCache>
            </c:strRef>
          </c:cat>
          <c:val>
            <c:numRef>
              <c:f>Feuil1!$C$2</c:f>
              <c:numCache>
                <c:formatCode>0%</c:formatCode>
                <c:ptCount val="1"/>
                <c:pt idx="0">
                  <c:v>0.3</c:v>
                </c:pt>
              </c:numCache>
            </c:numRef>
          </c:val>
          <c:extLst>
            <c:ext xmlns:c16="http://schemas.microsoft.com/office/drawing/2014/chart" uri="{C3380CC4-5D6E-409C-BE32-E72D297353CC}">
              <c16:uniqueId val="{00000005-6890-45D5-AC93-D5B5E69A10C3}"/>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6844941382225E-3"/>
          <c:w val="0.92965843910414758"/>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Aires protégées</c:v>
                </c:pt>
              </c:strCache>
            </c:strRef>
          </c:cat>
          <c:val>
            <c:numRef>
              <c:f>Feuil1!$B$2</c:f>
              <c:numCache>
                <c:formatCode>0%</c:formatCode>
                <c:ptCount val="1"/>
                <c:pt idx="0">
                  <c:v>0.5</c:v>
                </c:pt>
              </c:numCache>
            </c:numRef>
          </c:val>
          <c:extLst>
            <c:ext xmlns:c16="http://schemas.microsoft.com/office/drawing/2014/chart" uri="{C3380CC4-5D6E-409C-BE32-E72D297353CC}">
              <c16:uniqueId val="{00000000-9779-4483-9F63-754F2FDBD85B}"/>
            </c:ext>
          </c:extLst>
        </c:ser>
        <c:ser>
          <c:idx val="1"/>
          <c:order val="1"/>
          <c:tx>
            <c:strRef>
              <c:f>Feuil1!$C$1</c:f>
              <c:strCache>
                <c:ptCount val="1"/>
                <c:pt idx="0">
                  <c:v>2030</c:v>
                </c:pt>
              </c:strCache>
            </c:strRef>
          </c:tx>
          <c:spPr>
            <a:noFill/>
            <a:ln w="38100">
              <a:solidFill>
                <a:srgbClr val="7F7F7F"/>
              </a:solidFill>
            </a:ln>
            <a:effectLst/>
          </c:spPr>
          <c:invertIfNegative val="0"/>
          <c:dPt>
            <c:idx val="0"/>
            <c:invertIfNegative val="0"/>
            <c:bubble3D val="0"/>
            <c:extLst>
              <c:ext xmlns:c16="http://schemas.microsoft.com/office/drawing/2014/chart" uri="{C3380CC4-5D6E-409C-BE32-E72D297353CC}">
                <c16:uniqueId val="{00000001-9779-4483-9F63-754F2FDBD85B}"/>
              </c:ext>
            </c:extLst>
          </c:dPt>
          <c:dPt>
            <c:idx val="1"/>
            <c:invertIfNegative val="0"/>
            <c:bubble3D val="0"/>
            <c:extLst>
              <c:ext xmlns:c16="http://schemas.microsoft.com/office/drawing/2014/chart" uri="{C3380CC4-5D6E-409C-BE32-E72D297353CC}">
                <c16:uniqueId val="{00000002-9779-4483-9F63-754F2FDBD85B}"/>
              </c:ext>
            </c:extLst>
          </c:dPt>
          <c:dLbls>
            <c:spPr>
              <a:noFill/>
              <a:ln>
                <a:noFill/>
              </a:ln>
              <a:effectLst/>
            </c:spPr>
            <c:txPr>
              <a:bodyPr rot="0" spcFirstLastPara="1" vertOverflow="ellipsis"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Aires protégées</c:v>
                </c:pt>
              </c:strCache>
            </c:strRef>
          </c:cat>
          <c:val>
            <c:numRef>
              <c:f>Feuil1!$C$2</c:f>
              <c:numCache>
                <c:formatCode>0%</c:formatCode>
                <c:ptCount val="1"/>
                <c:pt idx="0">
                  <c:v>0.3</c:v>
                </c:pt>
              </c:numCache>
            </c:numRef>
          </c:val>
          <c:extLst>
            <c:ext xmlns:c16="http://schemas.microsoft.com/office/drawing/2014/chart" uri="{C3380CC4-5D6E-409C-BE32-E72D297353CC}">
              <c16:uniqueId val="{00000003-9779-4483-9F63-754F2FDBD85B}"/>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55508600248189E-6"/>
          <c:y val="0.17385977251064805"/>
          <c:w val="0.99999902913940975"/>
          <c:h val="0.48573785163395672"/>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dont ZPF</c:v>
                </c:pt>
              </c:strCache>
            </c:strRef>
          </c:cat>
          <c:val>
            <c:numRef>
              <c:f>Feuil1!$B$2</c:f>
              <c:numCache>
                <c:formatCode>0%</c:formatCode>
                <c:ptCount val="1"/>
                <c:pt idx="0">
                  <c:v>0</c:v>
                </c:pt>
              </c:numCache>
            </c:numRef>
          </c:val>
          <c:extLst>
            <c:ext xmlns:c16="http://schemas.microsoft.com/office/drawing/2014/chart" uri="{C3380CC4-5D6E-409C-BE32-E72D297353CC}">
              <c16:uniqueId val="{00000000-AF38-4D08-BE8C-9811B8FF06B2}"/>
            </c:ext>
          </c:extLst>
        </c:ser>
        <c:ser>
          <c:idx val="1"/>
          <c:order val="1"/>
          <c:tx>
            <c:strRef>
              <c:f>Feuil1!$C$1</c:f>
              <c:strCache>
                <c:ptCount val="1"/>
                <c:pt idx="0">
                  <c:v>2030</c:v>
                </c:pt>
              </c:strCache>
            </c:strRef>
          </c:tx>
          <c:spPr>
            <a:solidFill>
              <a:srgbClr val="E1F2C3"/>
            </a:solidFill>
            <a:ln>
              <a:noFill/>
            </a:ln>
            <a:effectLst/>
          </c:spPr>
          <c:invertIfNegative val="0"/>
          <c:dPt>
            <c:idx val="0"/>
            <c:invertIfNegative val="0"/>
            <c:bubble3D val="0"/>
            <c:spPr>
              <a:solidFill>
                <a:srgbClr val="E1F2C3"/>
              </a:solidFill>
              <a:ln w="38100">
                <a:solidFill>
                  <a:srgbClr val="7F7F7F"/>
                </a:solidFill>
              </a:ln>
              <a:effectLst/>
            </c:spPr>
            <c:extLst>
              <c:ext xmlns:c16="http://schemas.microsoft.com/office/drawing/2014/chart" uri="{C3380CC4-5D6E-409C-BE32-E72D297353CC}">
                <c16:uniqueId val="{00000002-AF38-4D08-BE8C-9811B8FF06B2}"/>
              </c:ext>
            </c:extLst>
          </c:dPt>
          <c:dPt>
            <c:idx val="1"/>
            <c:invertIfNegative val="0"/>
            <c:bubble3D val="0"/>
            <c:spPr>
              <a:solidFill>
                <a:srgbClr val="E1F2C3"/>
              </a:solidFill>
              <a:ln>
                <a:noFill/>
              </a:ln>
              <a:effectLst/>
            </c:spPr>
            <c:extLst>
              <c:ext xmlns:c16="http://schemas.microsoft.com/office/drawing/2014/chart" uri="{C3380CC4-5D6E-409C-BE32-E72D297353CC}">
                <c16:uniqueId val="{00000004-AF38-4D08-BE8C-9811B8FF06B2}"/>
              </c:ext>
            </c:extLst>
          </c:dPt>
          <c:dLbls>
            <c:dLbl>
              <c:idx val="0"/>
              <c:layout>
                <c:manualLayout>
                  <c:x val="0"/>
                  <c:y val="-8.692988625532402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F38-4D08-BE8C-9811B8FF06B2}"/>
                </c:ext>
              </c:extLst>
            </c:dLbl>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Feuil1!$A$2</c:f>
              <c:strCache>
                <c:ptCount val="1"/>
                <c:pt idx="0">
                  <c:v>dont ZPF</c:v>
                </c:pt>
              </c:strCache>
            </c:strRef>
          </c:cat>
          <c:val>
            <c:numRef>
              <c:f>Feuil1!$C$2</c:f>
              <c:numCache>
                <c:formatCode>0%</c:formatCode>
                <c:ptCount val="1"/>
                <c:pt idx="0">
                  <c:v>0.05</c:v>
                </c:pt>
              </c:numCache>
            </c:numRef>
          </c:val>
          <c:extLst>
            <c:ext xmlns:c16="http://schemas.microsoft.com/office/drawing/2014/chart" uri="{C3380CC4-5D6E-409C-BE32-E72D297353CC}">
              <c16:uniqueId val="{00000005-AF38-4D08-BE8C-9811B8FF06B2}"/>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15384256913013E-2"/>
          <c:y val="0.27320376154215859"/>
          <c:w val="0.84380018135675827"/>
          <c:h val="0.42364701729214899"/>
        </c:manualLayout>
      </c:layout>
      <c:barChart>
        <c:barDir val="col"/>
        <c:grouping val="clustered"/>
        <c:varyColors val="0"/>
        <c:ser>
          <c:idx val="0"/>
          <c:order val="0"/>
          <c:tx>
            <c:strRef>
              <c:f>Feuil1!$B$1</c:f>
              <c:strCache>
                <c:ptCount val="1"/>
                <c:pt idx="0">
                  <c:v>15-17</c:v>
                </c:pt>
              </c:strCache>
            </c:strRef>
          </c:tx>
          <c:spPr>
            <a:solidFill>
              <a:schemeClr val="bg1">
                <a:lumMod val="85000"/>
              </a:schemeClr>
            </a:solidFill>
            <a:ln>
              <a:noFill/>
            </a:ln>
            <a:effectLst/>
          </c:spPr>
          <c:invertIfNegative val="0"/>
          <c:dLbls>
            <c:dLbl>
              <c:idx val="0"/>
              <c:layout>
                <c:manualLayout>
                  <c:x val="0"/>
                  <c:y val="0"/>
                </c:manualLayout>
              </c:layout>
              <c:spPr>
                <a:noFill/>
                <a:ln>
                  <a:noFill/>
                </a:ln>
                <a:effectLst/>
              </c:spPr>
              <c:txPr>
                <a:bodyPr wrap="square" lIns="38100" tIns="19050" rIns="38100" bIns="19050" anchor="ctr">
                  <a:noAutofit/>
                </a:bodyPr>
                <a:lstStyle/>
                <a:p>
                  <a:pPr>
                    <a:defRPr sz="600"/>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0.39233835656602728"/>
                      <c:h val="0.40509326994980999"/>
                    </c:manualLayout>
                  </c15:layout>
                </c:ext>
                <c:ext xmlns:c16="http://schemas.microsoft.com/office/drawing/2014/chart" uri="{C3380CC4-5D6E-409C-BE32-E72D297353CC}">
                  <c16:uniqueId val="{00000000-7A61-4C08-B8D2-F762F9E0DE11}"/>
                </c:ext>
              </c:extLst>
            </c:dLbl>
            <c:spPr>
              <a:noFill/>
              <a:ln>
                <a:noFill/>
              </a:ln>
              <a:effectLst/>
            </c:spPr>
            <c:txPr>
              <a:bodyPr wrap="square" lIns="38100" tIns="19050" rIns="38100" bIns="19050" anchor="ctr">
                <a:spAutoFit/>
              </a:bodyPr>
              <a:lstStyle/>
              <a:p>
                <a:pPr>
                  <a:defRPr sz="6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2</c:v>
                </c:pt>
              </c:numCache>
            </c:numRef>
          </c:val>
          <c:extLst>
            <c:ext xmlns:c16="http://schemas.microsoft.com/office/drawing/2014/chart" uri="{C3380CC4-5D6E-409C-BE32-E72D297353CC}">
              <c16:uniqueId val="{00000001-7A61-4C08-B8D2-F762F9E0DE11}"/>
            </c:ext>
          </c:extLst>
        </c:ser>
        <c:ser>
          <c:idx val="1"/>
          <c:order val="1"/>
          <c:tx>
            <c:strRef>
              <c:f>Feuil1!$C$1</c:f>
              <c:strCache>
                <c:ptCount val="1"/>
                <c:pt idx="0">
                  <c:v>21</c:v>
                </c:pt>
              </c:strCache>
            </c:strRef>
          </c:tx>
          <c:spPr>
            <a:solidFill>
              <a:schemeClr val="bg1">
                <a:lumMod val="85000"/>
              </a:schemeClr>
            </a:solidFill>
            <a:ln w="31750">
              <a:noFill/>
            </a:ln>
            <a:effectLst/>
          </c:spPr>
          <c:invertIfNegative val="0"/>
          <c:dPt>
            <c:idx val="0"/>
            <c:invertIfNegative val="0"/>
            <c:bubble3D val="0"/>
            <c:extLst>
              <c:ext xmlns:c16="http://schemas.microsoft.com/office/drawing/2014/chart" uri="{C3380CC4-5D6E-409C-BE32-E72D297353CC}">
                <c16:uniqueId val="{00000002-7A61-4C08-B8D2-F762F9E0DE11}"/>
              </c:ext>
            </c:extLst>
          </c:dPt>
          <c:dPt>
            <c:idx val="1"/>
            <c:invertIfNegative val="0"/>
            <c:bubble3D val="0"/>
            <c:extLst>
              <c:ext xmlns:c16="http://schemas.microsoft.com/office/drawing/2014/chart" uri="{C3380CC4-5D6E-409C-BE32-E72D297353CC}">
                <c16:uniqueId val="{00000003-7A61-4C08-B8D2-F762F9E0DE11}"/>
              </c:ext>
            </c:extLst>
          </c:dPt>
          <c:dLbls>
            <c:dLbl>
              <c:idx val="0"/>
              <c:spPr>
                <a:noFill/>
                <a:ln>
                  <a:noFill/>
                </a:ln>
                <a:effectLst/>
              </c:spPr>
              <c:txPr>
                <a:bodyPr wrap="none" lIns="38100" tIns="19050" rIns="38100" bIns="19050" anchor="ctr">
                  <a:spAutoFit/>
                </a:bodyPr>
                <a:lstStyle/>
                <a:p>
                  <a:pPr>
                    <a:defRPr sz="600"/>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A61-4C08-B8D2-F762F9E0DE11}"/>
                </c:ext>
              </c:extLst>
            </c:dLbl>
            <c:spPr>
              <a:noFill/>
              <a:ln>
                <a:noFill/>
              </a:ln>
              <a:effectLst/>
            </c:spPr>
            <c:txPr>
              <a:bodyPr wrap="square" lIns="38100" tIns="19050" rIns="38100" bIns="19050" anchor="ctr">
                <a:spAutoFit/>
              </a:bodyPr>
              <a:lstStyle/>
              <a:p>
                <a:pPr>
                  <a:defRPr sz="6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1.8</c:v>
                </c:pt>
              </c:numCache>
            </c:numRef>
          </c:val>
          <c:extLst>
            <c:ext xmlns:c16="http://schemas.microsoft.com/office/drawing/2014/chart" uri="{C3380CC4-5D6E-409C-BE32-E72D297353CC}">
              <c16:uniqueId val="{00000004-7A61-4C08-B8D2-F762F9E0DE11}"/>
            </c:ext>
          </c:extLst>
        </c:ser>
        <c:ser>
          <c:idx val="2"/>
          <c:order val="2"/>
          <c:tx>
            <c:strRef>
              <c:f>Feuil1!$D$1</c:f>
              <c:strCache>
                <c:ptCount val="1"/>
                <c:pt idx="0">
                  <c:v>30</c:v>
                </c:pt>
              </c:strCache>
            </c:strRef>
          </c:tx>
          <c:spPr>
            <a:pattFill prst="wdUpDiag">
              <a:fgClr>
                <a:schemeClr val="tx1">
                  <a:lumMod val="50000"/>
                  <a:lumOff val="50000"/>
                </a:schemeClr>
              </a:fgClr>
              <a:bgClr>
                <a:srgbClr val="E1F2C3"/>
              </a:bgClr>
            </a:pattFill>
          </c:spPr>
          <c:invertIfNegative val="0"/>
          <c:dLbls>
            <c:delete val="1"/>
          </c:dLbls>
          <c:cat>
            <c:numRef>
              <c:f>Feuil1!$A$2</c:f>
              <c:numCache>
                <c:formatCode>General</c:formatCode>
                <c:ptCount val="1"/>
              </c:numCache>
            </c:numRef>
          </c:cat>
          <c:val>
            <c:numRef>
              <c:f>Feuil1!$D$2</c:f>
              <c:numCache>
                <c:formatCode>General</c:formatCode>
                <c:ptCount val="1"/>
                <c:pt idx="0">
                  <c:v>0.9</c:v>
                </c:pt>
              </c:numCache>
            </c:numRef>
          </c:val>
          <c:extLst>
            <c:ext xmlns:c16="http://schemas.microsoft.com/office/drawing/2014/chart" uri="{C3380CC4-5D6E-409C-BE32-E72D297353CC}">
              <c16:uniqueId val="{00000005-7A61-4C08-B8D2-F762F9E0DE11}"/>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General"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6844941382225E-3"/>
          <c:w val="0.79448046337234235"/>
          <c:h val="0.69372620456769818"/>
        </c:manualLayout>
      </c:layout>
      <c:barChart>
        <c:barDir val="col"/>
        <c:grouping val="clustered"/>
        <c:varyColors val="0"/>
        <c:ser>
          <c:idx val="0"/>
          <c:order val="0"/>
          <c:tx>
            <c:strRef>
              <c:f>Feuil1!$B$1</c:f>
              <c:strCache>
                <c:ptCount val="1"/>
                <c:pt idx="0">
                  <c:v>2022</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 communes collectant biodéchets</c:v>
                </c:pt>
              </c:strCache>
            </c:strRef>
          </c:cat>
          <c:val>
            <c:numRef>
              <c:f>Feuil1!$B$2</c:f>
              <c:numCache>
                <c:formatCode>0%</c:formatCode>
                <c:ptCount val="1"/>
                <c:pt idx="0">
                  <c:v>0.5</c:v>
                </c:pt>
              </c:numCache>
            </c:numRef>
          </c:val>
          <c:extLst>
            <c:ext xmlns:c16="http://schemas.microsoft.com/office/drawing/2014/chart" uri="{C3380CC4-5D6E-409C-BE32-E72D297353CC}">
              <c16:uniqueId val="{00000000-9CCD-499C-AE60-54F1BDBC523D}"/>
            </c:ext>
          </c:extLst>
        </c:ser>
        <c:ser>
          <c:idx val="1"/>
          <c:order val="1"/>
          <c:tx>
            <c:strRef>
              <c:f>Feuil1!$C$1</c:f>
              <c:strCache>
                <c:ptCount val="1"/>
                <c:pt idx="0">
                  <c:v>2030</c:v>
                </c:pt>
              </c:strCache>
            </c:strRef>
          </c:tx>
          <c:spPr>
            <a:solidFill>
              <a:schemeClr val="accent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9CCD-499C-AE60-54F1BDBC523D}"/>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9CCD-499C-AE60-54F1BDBC523D}"/>
              </c:ext>
            </c:extLst>
          </c:dPt>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 communes collectant biodéchets</c:v>
                </c:pt>
              </c:strCache>
            </c:strRef>
          </c:cat>
          <c:val>
            <c:numRef>
              <c:f>Feuil1!$C$2</c:f>
              <c:numCache>
                <c:formatCode>0%</c:formatCode>
                <c:ptCount val="1"/>
                <c:pt idx="0">
                  <c:v>1</c:v>
                </c:pt>
              </c:numCache>
            </c:numRef>
          </c:val>
          <c:extLst>
            <c:ext xmlns:c16="http://schemas.microsoft.com/office/drawing/2014/chart" uri="{C3380CC4-5D6E-409C-BE32-E72D297353CC}">
              <c16:uniqueId val="{00000005-9CCD-499C-AE60-54F1BDBC523D}"/>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381099524004128"/>
          <c:w val="0.97649308258054102"/>
          <c:h val="0.40771001590572997"/>
        </c:manualLayout>
      </c:layout>
      <c:barChart>
        <c:barDir val="col"/>
        <c:grouping val="clustered"/>
        <c:varyColors val="0"/>
        <c:ser>
          <c:idx val="0"/>
          <c:order val="0"/>
          <c:tx>
            <c:strRef>
              <c:f>Feuil1!$B$1</c:f>
              <c:strCache>
                <c:ptCount val="1"/>
                <c:pt idx="0">
                  <c:v>2022</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 bouteilles plastiques collectées</c:v>
                </c:pt>
              </c:strCache>
            </c:strRef>
          </c:cat>
          <c:val>
            <c:numRef>
              <c:f>Feuil1!$B$2</c:f>
              <c:numCache>
                <c:formatCode>0%</c:formatCode>
                <c:ptCount val="1"/>
                <c:pt idx="0">
                  <c:v>0.5</c:v>
                </c:pt>
              </c:numCache>
            </c:numRef>
          </c:val>
          <c:extLst>
            <c:ext xmlns:c16="http://schemas.microsoft.com/office/drawing/2014/chart" uri="{C3380CC4-5D6E-409C-BE32-E72D297353CC}">
              <c16:uniqueId val="{00000000-57D8-4D27-938C-333B9406708B}"/>
            </c:ext>
          </c:extLst>
        </c:ser>
        <c:ser>
          <c:idx val="1"/>
          <c:order val="1"/>
          <c:tx>
            <c:strRef>
              <c:f>Feuil1!$C$1</c:f>
              <c:strCache>
                <c:ptCount val="1"/>
                <c:pt idx="0">
                  <c:v>2030</c:v>
                </c:pt>
              </c:strCache>
            </c:strRef>
          </c:tx>
          <c:spPr>
            <a:solidFill>
              <a:schemeClr val="accent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57D8-4D27-938C-333B9406708B}"/>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57D8-4D27-938C-333B9406708B}"/>
              </c:ext>
            </c:extLst>
          </c:dPt>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 bouteilles plastiques collectées</c:v>
                </c:pt>
              </c:strCache>
            </c:strRef>
          </c:cat>
          <c:val>
            <c:numRef>
              <c:f>Feuil1!$C$2</c:f>
              <c:numCache>
                <c:formatCode>0%</c:formatCode>
                <c:ptCount val="1"/>
                <c:pt idx="0">
                  <c:v>0.9</c:v>
                </c:pt>
              </c:numCache>
            </c:numRef>
          </c:val>
          <c:extLst>
            <c:ext xmlns:c16="http://schemas.microsoft.com/office/drawing/2014/chart" uri="{C3380CC4-5D6E-409C-BE32-E72D297353CC}">
              <c16:uniqueId val="{00000005-57D8-4D27-938C-333B9406708B}"/>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774347792272884"/>
          <c:w val="0.98776437184241483"/>
          <c:h val="0.52910846941097511"/>
        </c:manualLayout>
      </c:layout>
      <c:barChart>
        <c:barDir val="col"/>
        <c:grouping val="clustered"/>
        <c:varyColors val="0"/>
        <c:ser>
          <c:idx val="0"/>
          <c:order val="0"/>
          <c:tx>
            <c:strRef>
              <c:f>Feuil1!$B$1</c:f>
              <c:strCache>
                <c:ptCount val="1"/>
                <c:pt idx="0">
                  <c:v>2021</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Déchets (DMA) - en kt/an</c:v>
                </c:pt>
              </c:strCache>
            </c:strRef>
          </c:cat>
          <c:val>
            <c:numRef>
              <c:f>Feuil1!$B$2</c:f>
              <c:numCache>
                <c:formatCode>_-* #\ ##0_-;\-* #\ ##0_-;_-* "-"??_-;_-@_-</c:formatCode>
                <c:ptCount val="1"/>
                <c:pt idx="0">
                  <c:v>861</c:v>
                </c:pt>
              </c:numCache>
            </c:numRef>
          </c:val>
          <c:extLst>
            <c:ext xmlns:c16="http://schemas.microsoft.com/office/drawing/2014/chart" uri="{C3380CC4-5D6E-409C-BE32-E72D297353CC}">
              <c16:uniqueId val="{00000000-3A6D-40D1-AA75-71D72E97C551}"/>
            </c:ext>
          </c:extLst>
        </c:ser>
        <c:ser>
          <c:idx val="1"/>
          <c:order val="1"/>
          <c:tx>
            <c:strRef>
              <c:f>Feuil1!$C$1</c:f>
              <c:strCache>
                <c:ptCount val="1"/>
                <c:pt idx="0">
                  <c:v>2030</c:v>
                </c:pt>
              </c:strCache>
            </c:strRef>
          </c:tx>
          <c:spPr>
            <a:solidFill>
              <a:schemeClr val="accent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3A6D-40D1-AA75-71D72E97C551}"/>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3A6D-40D1-AA75-71D72E97C551}"/>
              </c:ext>
            </c:extLst>
          </c:dPt>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Déchets (DMA) - en kt/an</c:v>
                </c:pt>
              </c:strCache>
            </c:strRef>
          </c:cat>
          <c:val>
            <c:numRef>
              <c:f>Feuil1!$C$2</c:f>
              <c:numCache>
                <c:formatCode>_-* #\ ##0_-;\-* #\ ##0_-;_-* "-"??_-;_-@_-</c:formatCode>
                <c:ptCount val="1"/>
                <c:pt idx="0">
                  <c:v>687</c:v>
                </c:pt>
              </c:numCache>
            </c:numRef>
          </c:val>
          <c:extLst>
            <c:ext xmlns:c16="http://schemas.microsoft.com/office/drawing/2014/chart" uri="{C3380CC4-5D6E-409C-BE32-E72D297353CC}">
              <c16:uniqueId val="{00000005-3A6D-40D1-AA75-71D72E97C551}"/>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_-* #\ ##0_-;\-* #\ ##0_-;_-* &quot;-&quot;??_-;_-@_-"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15384256913013E-2"/>
          <c:y val="3.1246844941382221E-3"/>
          <c:w val="0.79448046337234235"/>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dLbl>
              <c:idx val="0"/>
              <c:layout>
                <c:manualLayout>
                  <c:x val="-0.18494894244155904"/>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13C-4946-97FF-1027B5529775}"/>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Prop. en état défavorable</c:v>
                </c:pt>
              </c:strCache>
            </c:strRef>
          </c:cat>
          <c:val>
            <c:numRef>
              <c:f>Feuil1!$B$2</c:f>
              <c:numCache>
                <c:formatCode>0%</c:formatCode>
                <c:ptCount val="1"/>
                <c:pt idx="0">
                  <c:v>0.5</c:v>
                </c:pt>
              </c:numCache>
            </c:numRef>
          </c:val>
          <c:extLst>
            <c:ext xmlns:c16="http://schemas.microsoft.com/office/drawing/2014/chart" uri="{C3380CC4-5D6E-409C-BE32-E72D297353CC}">
              <c16:uniqueId val="{00000001-813C-4946-97FF-1027B5529775}"/>
            </c:ext>
          </c:extLst>
        </c:ser>
        <c:ser>
          <c:idx val="1"/>
          <c:order val="1"/>
          <c:tx>
            <c:strRef>
              <c:f>Feuil1!$C$1</c:f>
              <c:strCache>
                <c:ptCount val="1"/>
                <c:pt idx="0">
                  <c:v>2030</c:v>
                </c:pt>
              </c:strCache>
            </c:strRef>
          </c:tx>
          <c:spPr>
            <a:pattFill prst="wdUpDiag">
              <a:fgClr>
                <a:srgbClr val="7F7F7F"/>
              </a:fgClr>
              <a:bgClr>
                <a:srgbClr val="E1F2C3"/>
              </a:bgClr>
            </a:pattFill>
            <a:ln>
              <a:noFill/>
            </a:ln>
            <a:effectLst/>
          </c:spPr>
          <c:invertIfNegative val="0"/>
          <c:dPt>
            <c:idx val="0"/>
            <c:invertIfNegative val="0"/>
            <c:bubble3D val="0"/>
            <c:spPr>
              <a:pattFill prst="wdUpDiag">
                <a:fgClr>
                  <a:srgbClr val="7F7F7F"/>
                </a:fgClr>
                <a:bgClr>
                  <a:srgbClr val="E1F2C3"/>
                </a:bgClr>
              </a:pattFill>
              <a:ln>
                <a:noFill/>
              </a:ln>
              <a:effectLst/>
            </c:spPr>
            <c:extLst>
              <c:ext xmlns:c16="http://schemas.microsoft.com/office/drawing/2014/chart" uri="{C3380CC4-5D6E-409C-BE32-E72D297353CC}">
                <c16:uniqueId val="{00000003-813C-4946-97FF-1027B5529775}"/>
              </c:ext>
            </c:extLst>
          </c:dPt>
          <c:dPt>
            <c:idx val="1"/>
            <c:invertIfNegative val="0"/>
            <c:bubble3D val="0"/>
            <c:spPr>
              <a:pattFill prst="wdUpDiag">
                <a:fgClr>
                  <a:srgbClr val="7F7F7F"/>
                </a:fgClr>
                <a:bgClr>
                  <a:srgbClr val="E1F2C3"/>
                </a:bgClr>
              </a:pattFill>
              <a:ln>
                <a:noFill/>
              </a:ln>
              <a:effectLst/>
            </c:spPr>
            <c:extLst>
              <c:ext xmlns:c16="http://schemas.microsoft.com/office/drawing/2014/chart" uri="{C3380CC4-5D6E-409C-BE32-E72D297353CC}">
                <c16:uniqueId val="{00000005-813C-4946-97FF-1027B5529775}"/>
              </c:ext>
            </c:extLst>
          </c:dPt>
          <c:dLbls>
            <c:delete val="1"/>
          </c:dLbls>
          <c:cat>
            <c:strRef>
              <c:f>Feuil1!$A$2</c:f>
              <c:strCache>
                <c:ptCount val="1"/>
                <c:pt idx="0">
                  <c:v>Prop. en état défavorable</c:v>
                </c:pt>
              </c:strCache>
            </c:strRef>
          </c:cat>
          <c:val>
            <c:numRef>
              <c:f>Feuil1!$C$2</c:f>
              <c:numCache>
                <c:formatCode>0%</c:formatCode>
                <c:ptCount val="1"/>
                <c:pt idx="0">
                  <c:v>0.3</c:v>
                </c:pt>
              </c:numCache>
            </c:numRef>
          </c:val>
          <c:extLst>
            <c:ext xmlns:c16="http://schemas.microsoft.com/office/drawing/2014/chart" uri="{C3380CC4-5D6E-409C-BE32-E72D297353CC}">
              <c16:uniqueId val="{00000006-813C-4946-97FF-1027B5529775}"/>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73248716681913E-2"/>
          <c:y val="7.7488146213299238E-3"/>
          <c:w val="0.92965843910414758"/>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Aires protégées</c:v>
                </c:pt>
              </c:strCache>
            </c:strRef>
          </c:cat>
          <c:val>
            <c:numRef>
              <c:f>Feuil1!$B$2</c:f>
              <c:numCache>
                <c:formatCode>0%</c:formatCode>
                <c:ptCount val="1"/>
                <c:pt idx="0">
                  <c:v>0.56000000000000005</c:v>
                </c:pt>
              </c:numCache>
            </c:numRef>
          </c:val>
          <c:extLst>
            <c:ext xmlns:c16="http://schemas.microsoft.com/office/drawing/2014/chart" uri="{C3380CC4-5D6E-409C-BE32-E72D297353CC}">
              <c16:uniqueId val="{00000000-E076-4CFE-A670-E8A7BD2C8293}"/>
            </c:ext>
          </c:extLst>
        </c:ser>
        <c:ser>
          <c:idx val="1"/>
          <c:order val="1"/>
          <c:tx>
            <c:strRef>
              <c:f>Feuil1!$C$1</c:f>
              <c:strCache>
                <c:ptCount val="1"/>
                <c:pt idx="0">
                  <c:v>2030</c:v>
                </c:pt>
              </c:strCache>
            </c:strRef>
          </c:tx>
          <c:spPr>
            <a:noFill/>
            <a:ln w="38100">
              <a:solidFill>
                <a:srgbClr val="7F7F7F"/>
              </a:solidFill>
            </a:ln>
            <a:effectLst/>
          </c:spPr>
          <c:invertIfNegative val="0"/>
          <c:dPt>
            <c:idx val="0"/>
            <c:invertIfNegative val="0"/>
            <c:bubble3D val="0"/>
            <c:extLst>
              <c:ext xmlns:c16="http://schemas.microsoft.com/office/drawing/2014/chart" uri="{C3380CC4-5D6E-409C-BE32-E72D297353CC}">
                <c16:uniqueId val="{00000003-E076-4CFE-A670-E8A7BD2C8293}"/>
              </c:ext>
            </c:extLst>
          </c:dPt>
          <c:dPt>
            <c:idx val="1"/>
            <c:invertIfNegative val="0"/>
            <c:bubble3D val="0"/>
            <c:extLst>
              <c:ext xmlns:c16="http://schemas.microsoft.com/office/drawing/2014/chart" uri="{C3380CC4-5D6E-409C-BE32-E72D297353CC}">
                <c16:uniqueId val="{00000004-E076-4CFE-A670-E8A7BD2C8293}"/>
              </c:ext>
            </c:extLst>
          </c:dPt>
          <c:dLbls>
            <c:spPr>
              <a:noFill/>
              <a:ln>
                <a:noFill/>
              </a:ln>
              <a:effectLst/>
            </c:spPr>
            <c:txPr>
              <a:bodyPr rot="0" spcFirstLastPara="1" vertOverflow="ellipsis"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Aires protégées</c:v>
                </c:pt>
              </c:strCache>
            </c:strRef>
          </c:cat>
          <c:val>
            <c:numRef>
              <c:f>Feuil1!$C$2</c:f>
              <c:numCache>
                <c:formatCode>0%</c:formatCode>
                <c:ptCount val="1"/>
                <c:pt idx="0">
                  <c:v>0.3</c:v>
                </c:pt>
              </c:numCache>
            </c:numRef>
          </c:val>
          <c:extLst>
            <c:ext xmlns:c16="http://schemas.microsoft.com/office/drawing/2014/chart" uri="{C3380CC4-5D6E-409C-BE32-E72D297353CC}">
              <c16:uniqueId val="{00000001-E076-4CFE-A670-E8A7BD2C8293}"/>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55508600248189E-6"/>
          <c:y val="0.17385977251064805"/>
          <c:w val="0.99999902913940975"/>
          <c:h val="0.48573785163395672"/>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dont ZPF</c:v>
                </c:pt>
              </c:strCache>
            </c:strRef>
          </c:cat>
          <c:val>
            <c:numRef>
              <c:f>Feuil1!$B$2</c:f>
              <c:numCache>
                <c:formatCode>0%</c:formatCode>
                <c:ptCount val="1"/>
                <c:pt idx="0">
                  <c:v>0.1</c:v>
                </c:pt>
              </c:numCache>
            </c:numRef>
          </c:val>
          <c:extLst>
            <c:ext xmlns:c16="http://schemas.microsoft.com/office/drawing/2014/chart" uri="{C3380CC4-5D6E-409C-BE32-E72D297353CC}">
              <c16:uniqueId val="{00000000-F261-4727-B52E-932A54CA96E3}"/>
            </c:ext>
          </c:extLst>
        </c:ser>
        <c:ser>
          <c:idx val="1"/>
          <c:order val="1"/>
          <c:tx>
            <c:strRef>
              <c:f>Feuil1!$C$1</c:f>
              <c:strCache>
                <c:ptCount val="1"/>
                <c:pt idx="0">
                  <c:v>2030</c:v>
                </c:pt>
              </c:strCache>
            </c:strRef>
          </c:tx>
          <c:spPr>
            <a:solidFill>
              <a:schemeClr val="accent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F261-4727-B52E-932A54CA96E3}"/>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F261-4727-B52E-932A54CA96E3}"/>
              </c:ext>
            </c:extLst>
          </c:dPt>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dont ZPF</c:v>
                </c:pt>
              </c:strCache>
            </c:strRef>
          </c:cat>
          <c:val>
            <c:numRef>
              <c:f>Feuil1!$C$2</c:f>
              <c:numCache>
                <c:formatCode>0%</c:formatCode>
                <c:ptCount val="1"/>
                <c:pt idx="0">
                  <c:v>0.19</c:v>
                </c:pt>
              </c:numCache>
            </c:numRef>
          </c:val>
          <c:extLst>
            <c:ext xmlns:c16="http://schemas.microsoft.com/office/drawing/2014/chart" uri="{C3380CC4-5D6E-409C-BE32-E72D297353CC}">
              <c16:uniqueId val="{00000005-F261-4727-B52E-932A54CA96E3}"/>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15384256913013E-2"/>
          <c:y val="0.24396934714033267"/>
          <c:w val="0.92864951350175806"/>
          <c:h val="0.45518175362103414"/>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dLbl>
              <c:idx val="0"/>
              <c:layout>
                <c:manualLayout>
                  <c:x val="-0.1632364518564933"/>
                  <c:y val="6.29242431749492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09B-4AEA-88BB-958C0049A66F}"/>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Forêts privées sous DGD</c:v>
                </c:pt>
              </c:strCache>
            </c:strRef>
          </c:cat>
          <c:val>
            <c:numRef>
              <c:f>Feuil1!$B$2</c:f>
              <c:numCache>
                <c:formatCode>0%</c:formatCode>
                <c:ptCount val="1"/>
                <c:pt idx="0">
                  <c:v>0.1</c:v>
                </c:pt>
              </c:numCache>
            </c:numRef>
          </c:val>
          <c:extLst>
            <c:ext xmlns:c16="http://schemas.microsoft.com/office/drawing/2014/chart" uri="{C3380CC4-5D6E-409C-BE32-E72D297353CC}">
              <c16:uniqueId val="{00000000-A7D0-42D3-B13B-6314132925CA}"/>
            </c:ext>
          </c:extLst>
        </c:ser>
        <c:ser>
          <c:idx val="1"/>
          <c:order val="1"/>
          <c:tx>
            <c:strRef>
              <c:f>Feuil1!$C$1</c:f>
              <c:strCache>
                <c:ptCount val="1"/>
                <c:pt idx="0">
                  <c:v>2030</c:v>
                </c:pt>
              </c:strCache>
            </c:strRef>
          </c:tx>
          <c:spPr>
            <a:pattFill prst="wdUpDiag">
              <a:fgClr>
                <a:srgbClr val="7F7F7F"/>
              </a:fgClr>
              <a:bgClr>
                <a:srgbClr val="E1F2C3"/>
              </a:bgClr>
            </a:pattFill>
            <a:ln>
              <a:noFill/>
            </a:ln>
            <a:effectLst/>
          </c:spPr>
          <c:invertIfNegative val="0"/>
          <c:dPt>
            <c:idx val="0"/>
            <c:invertIfNegative val="0"/>
            <c:bubble3D val="0"/>
            <c:spPr>
              <a:pattFill prst="wdUpDiag">
                <a:fgClr>
                  <a:srgbClr val="7F7F7F"/>
                </a:fgClr>
                <a:bgClr>
                  <a:srgbClr val="E1F2C3"/>
                </a:bgClr>
              </a:pattFill>
              <a:ln>
                <a:noFill/>
              </a:ln>
              <a:effectLst/>
            </c:spPr>
            <c:extLst>
              <c:ext xmlns:c16="http://schemas.microsoft.com/office/drawing/2014/chart" uri="{C3380CC4-5D6E-409C-BE32-E72D297353CC}">
                <c16:uniqueId val="{00000002-A7D0-42D3-B13B-6314132925CA}"/>
              </c:ext>
            </c:extLst>
          </c:dPt>
          <c:dPt>
            <c:idx val="1"/>
            <c:invertIfNegative val="0"/>
            <c:bubble3D val="0"/>
            <c:spPr>
              <a:pattFill prst="wdUpDiag">
                <a:fgClr>
                  <a:srgbClr val="7F7F7F"/>
                </a:fgClr>
                <a:bgClr>
                  <a:srgbClr val="E1F2C3"/>
                </a:bgClr>
              </a:pattFill>
              <a:ln>
                <a:noFill/>
              </a:ln>
              <a:effectLst/>
            </c:spPr>
            <c:extLst>
              <c:ext xmlns:c16="http://schemas.microsoft.com/office/drawing/2014/chart" uri="{C3380CC4-5D6E-409C-BE32-E72D297353CC}">
                <c16:uniqueId val="{00000004-A7D0-42D3-B13B-6314132925CA}"/>
              </c:ext>
            </c:extLst>
          </c:dPt>
          <c:dLbls>
            <c:delete val="1"/>
          </c:dLbls>
          <c:cat>
            <c:strRef>
              <c:f>Feuil1!$A$2</c:f>
              <c:strCache>
                <c:ptCount val="1"/>
                <c:pt idx="0">
                  <c:v>Forêts privées sous DGD</c:v>
                </c:pt>
              </c:strCache>
            </c:strRef>
          </c:cat>
          <c:val>
            <c:numRef>
              <c:f>Feuil1!$C$2</c:f>
              <c:numCache>
                <c:formatCode>0%</c:formatCode>
                <c:ptCount val="1"/>
                <c:pt idx="0">
                  <c:v>0.35</c:v>
                </c:pt>
              </c:numCache>
            </c:numRef>
          </c:val>
          <c:extLst>
            <c:ext xmlns:c16="http://schemas.microsoft.com/office/drawing/2014/chart" uri="{C3380CC4-5D6E-409C-BE32-E72D297353CC}">
              <c16:uniqueId val="{00000005-A7D0-42D3-B13B-6314132925CA}"/>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4788878259412E-3"/>
          <c:w val="0.95812149570557115"/>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numFmt formatCode="#\ ##0;&quot;-&quot;#\ ##0" sourceLinked="0"/>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Exploitations HVE - en k#</c:v>
                </c:pt>
              </c:strCache>
            </c:strRef>
          </c:cat>
          <c:val>
            <c:numRef>
              <c:f>Feuil1!$B$2</c:f>
              <c:numCache>
                <c:formatCode>_(* #,##0.00_);_(* \(#,##0.00\);_(* "-"??_);_(@_)</c:formatCode>
                <c:ptCount val="1"/>
                <c:pt idx="0">
                  <c:v>2</c:v>
                </c:pt>
              </c:numCache>
            </c:numRef>
          </c:val>
          <c:extLst>
            <c:ext xmlns:c16="http://schemas.microsoft.com/office/drawing/2014/chart" uri="{C3380CC4-5D6E-409C-BE32-E72D297353CC}">
              <c16:uniqueId val="{00000000-23FD-442F-95EA-B7E098B070F4}"/>
            </c:ext>
          </c:extLst>
        </c:ser>
        <c:ser>
          <c:idx val="1"/>
          <c:order val="1"/>
          <c:tx>
            <c:strRef>
              <c:f>Feuil1!$C$1</c:f>
              <c:strCache>
                <c:ptCount val="1"/>
                <c:pt idx="0">
                  <c:v>2030</c:v>
                </c:pt>
              </c:strCache>
            </c:strRef>
          </c:tx>
          <c:spPr>
            <a:solidFill>
              <a:schemeClr val="accent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23FD-442F-95EA-B7E098B070F4}"/>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23FD-442F-95EA-B7E098B070F4}"/>
              </c:ext>
            </c:extLst>
          </c:dPt>
          <c:dLbls>
            <c:numFmt formatCode="#\ ##0;&quot;-&quot;#\ ##0" sourceLinked="0"/>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Exploitations HVE - en k#</c:v>
                </c:pt>
              </c:strCache>
            </c:strRef>
          </c:cat>
          <c:val>
            <c:numRef>
              <c:f>Feuil1!$C$2</c:f>
              <c:numCache>
                <c:formatCode>_(* #,##0.00_);_(* \(#,##0.00\);_(* "-"??_);_(@_)</c:formatCode>
                <c:ptCount val="1"/>
                <c:pt idx="0">
                  <c:v>26</c:v>
                </c:pt>
              </c:numCache>
            </c:numRef>
          </c:val>
          <c:extLst>
            <c:ext xmlns:c16="http://schemas.microsoft.com/office/drawing/2014/chart" uri="{C3380CC4-5D6E-409C-BE32-E72D297353CC}">
              <c16:uniqueId val="{00000005-23FD-442F-95EA-B7E098B070F4}"/>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_(* #,##0.00_);_(* \(#,##0.00\);_(* &quot;-&quot;??_);_(@_)"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978848831181E-2"/>
          <c:y val="1.6289086363473003E-2"/>
          <c:w val="0.94243961732558978"/>
          <c:h val="0.70329447670185086"/>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SAU en AB</c:v>
                </c:pt>
              </c:strCache>
            </c:strRef>
          </c:cat>
          <c:val>
            <c:numRef>
              <c:f>Feuil1!$B$2</c:f>
              <c:numCache>
                <c:formatCode>0%</c:formatCode>
                <c:ptCount val="1"/>
                <c:pt idx="0">
                  <c:v>0.05</c:v>
                </c:pt>
              </c:numCache>
            </c:numRef>
          </c:val>
          <c:extLst>
            <c:ext xmlns:c16="http://schemas.microsoft.com/office/drawing/2014/chart" uri="{C3380CC4-5D6E-409C-BE32-E72D297353CC}">
              <c16:uniqueId val="{00000000-F435-41B7-A564-F9226B6C6AD5}"/>
            </c:ext>
          </c:extLst>
        </c:ser>
        <c:ser>
          <c:idx val="1"/>
          <c:order val="1"/>
          <c:tx>
            <c:strRef>
              <c:f>Feuil1!$C$1</c:f>
              <c:strCache>
                <c:ptCount val="1"/>
                <c:pt idx="0">
                  <c:v>2030</c:v>
                </c:pt>
              </c:strCache>
            </c:strRef>
          </c:tx>
          <c:spPr>
            <a:pattFill prst="wdUpDiag">
              <a:fgClr>
                <a:srgbClr val="7F7F7F"/>
              </a:fgClr>
              <a:bgClr>
                <a:srgbClr val="E1F2C3"/>
              </a:bgClr>
            </a:pattFill>
            <a:ln w="19050">
              <a:noFill/>
            </a:ln>
            <a:effectLst/>
          </c:spPr>
          <c:invertIfNegative val="0"/>
          <c:dPt>
            <c:idx val="0"/>
            <c:invertIfNegative val="0"/>
            <c:bubble3D val="0"/>
            <c:spPr>
              <a:pattFill prst="wdUpDiag">
                <a:fgClr>
                  <a:srgbClr val="7F7F7F"/>
                </a:fgClr>
                <a:bgClr>
                  <a:srgbClr val="E1F2C3"/>
                </a:bgClr>
              </a:pattFill>
              <a:ln w="19050">
                <a:noFill/>
              </a:ln>
              <a:effectLst/>
            </c:spPr>
            <c:extLst>
              <c:ext xmlns:c16="http://schemas.microsoft.com/office/drawing/2014/chart" uri="{C3380CC4-5D6E-409C-BE32-E72D297353CC}">
                <c16:uniqueId val="{00000002-F435-41B7-A564-F9226B6C6AD5}"/>
              </c:ext>
            </c:extLst>
          </c:dPt>
          <c:dPt>
            <c:idx val="1"/>
            <c:invertIfNegative val="0"/>
            <c:bubble3D val="0"/>
            <c:spPr>
              <a:pattFill prst="wdUpDiag">
                <a:fgClr>
                  <a:srgbClr val="7F7F7F"/>
                </a:fgClr>
                <a:bgClr>
                  <a:srgbClr val="E1F2C3"/>
                </a:bgClr>
              </a:pattFill>
              <a:ln w="19050">
                <a:noFill/>
              </a:ln>
              <a:effectLst/>
            </c:spPr>
            <c:extLst>
              <c:ext xmlns:c16="http://schemas.microsoft.com/office/drawing/2014/chart" uri="{C3380CC4-5D6E-409C-BE32-E72D297353CC}">
                <c16:uniqueId val="{00000004-F435-41B7-A564-F9226B6C6AD5}"/>
              </c:ext>
            </c:extLst>
          </c:dPt>
          <c:dLbls>
            <c:delete val="1"/>
          </c:dLbls>
          <c:cat>
            <c:strRef>
              <c:f>Feuil1!$A$2</c:f>
              <c:strCache>
                <c:ptCount val="1"/>
                <c:pt idx="0">
                  <c:v>SAU en AB</c:v>
                </c:pt>
              </c:strCache>
            </c:strRef>
          </c:cat>
          <c:val>
            <c:numRef>
              <c:f>Feuil1!$C$2</c:f>
              <c:numCache>
                <c:formatCode>0%</c:formatCode>
                <c:ptCount val="1"/>
                <c:pt idx="0">
                  <c:v>0.15</c:v>
                </c:pt>
              </c:numCache>
            </c:numRef>
          </c:val>
          <c:extLst>
            <c:ext xmlns:c16="http://schemas.microsoft.com/office/drawing/2014/chart" uri="{C3380CC4-5D6E-409C-BE32-E72D297353CC}">
              <c16:uniqueId val="{00000005-F435-41B7-A564-F9226B6C6AD5}"/>
            </c:ext>
          </c:extLst>
        </c:ser>
        <c:ser>
          <c:idx val="2"/>
          <c:order val="2"/>
          <c:tx>
            <c:strRef>
              <c:f>Feuil1!$D$1</c:f>
              <c:strCache>
                <c:ptCount val="1"/>
                <c:pt idx="0">
                  <c:v>Nat.</c:v>
                </c:pt>
              </c:strCache>
            </c:strRef>
          </c:tx>
          <c:spPr>
            <a:solidFill>
              <a:srgbClr val="E1F2C3"/>
            </a:solidFill>
            <a:ln w="38100">
              <a:solidFill>
                <a:srgbClr val="7F7F7F"/>
              </a:solidFill>
            </a:ln>
            <a:effectLst/>
          </c:spPr>
          <c:invertIfNegative val="0"/>
          <c:dLbls>
            <c:dLbl>
              <c:idx val="0"/>
              <c:layout>
                <c:manualLayout>
                  <c:x val="1.2329929496103936E-2"/>
                  <c:y val="-2.173247156383100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822-4C93-A07B-AEB43637CC7F}"/>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SAU en AB</c:v>
                </c:pt>
              </c:strCache>
            </c:strRef>
          </c:cat>
          <c:val>
            <c:numRef>
              <c:f>Feuil1!$D$2</c:f>
              <c:numCache>
                <c:formatCode>0%</c:formatCode>
                <c:ptCount val="1"/>
                <c:pt idx="0">
                  <c:v>0.21</c:v>
                </c:pt>
              </c:numCache>
            </c:numRef>
          </c:val>
          <c:extLst>
            <c:ext xmlns:c16="http://schemas.microsoft.com/office/drawing/2014/chart" uri="{C3380CC4-5D6E-409C-BE32-E72D297353CC}">
              <c16:uniqueId val="{00000004-5822-4C93-A07B-AEB43637CC7F}"/>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6844941382225E-3"/>
          <c:w val="0.85613011085286206"/>
          <c:h val="0.72592303860410601"/>
        </c:manualLayout>
      </c:layout>
      <c:barChart>
        <c:barDir val="col"/>
        <c:grouping val="clustered"/>
        <c:varyColors val="0"/>
        <c:ser>
          <c:idx val="0"/>
          <c:order val="0"/>
          <c:tx>
            <c:strRef>
              <c:f>Feuil1!$B$1</c:f>
              <c:strCache>
                <c:ptCount val="1"/>
                <c:pt idx="0">
                  <c:v>2019</c:v>
                </c:pt>
              </c:strCache>
            </c:strRef>
          </c:tx>
          <c:spPr>
            <a:pattFill prst="wdUpDiag">
              <a:fgClr>
                <a:schemeClr val="bg1">
                  <a:lumMod val="85000"/>
                </a:schemeClr>
              </a:fgClr>
              <a:bgClr>
                <a:srgbClr val="EEF0F8"/>
              </a:bgClr>
            </a:pattFill>
            <a:ln>
              <a:noFill/>
            </a:ln>
            <a:effectLst/>
          </c:spPr>
          <c:invertIfNegative val="0"/>
          <c:dLbls>
            <c:delete val="1"/>
          </c:dLbls>
          <c:cat>
            <c:strRef>
              <c:f>Feuil1!$A$2</c:f>
              <c:strCache>
                <c:ptCount val="1"/>
                <c:pt idx="0">
                  <c:v>Réduction des prélèvements</c:v>
                </c:pt>
              </c:strCache>
            </c:strRef>
          </c:cat>
          <c:val>
            <c:numRef>
              <c:f>Feuil1!$B$2</c:f>
              <c:numCache>
                <c:formatCode>0.00%</c:formatCode>
                <c:ptCount val="1"/>
                <c:pt idx="0">
                  <c:v>0.05</c:v>
                </c:pt>
              </c:numCache>
            </c:numRef>
          </c:val>
          <c:extLst>
            <c:ext xmlns:c16="http://schemas.microsoft.com/office/drawing/2014/chart" uri="{C3380CC4-5D6E-409C-BE32-E72D297353CC}">
              <c16:uniqueId val="{00000000-35BC-4053-9E2F-E0439D650A5F}"/>
            </c:ext>
          </c:extLst>
        </c:ser>
        <c:ser>
          <c:idx val="1"/>
          <c:order val="1"/>
          <c:tx>
            <c:strRef>
              <c:f>Feuil1!$C$1</c:f>
              <c:strCache>
                <c:ptCount val="1"/>
                <c:pt idx="0">
                  <c:v>2030</c:v>
                </c:pt>
              </c:strCache>
            </c:strRef>
          </c:tx>
          <c:spPr>
            <a:solidFill>
              <a:srgbClr val="EEF0F8"/>
            </a:solidFill>
            <a:ln w="28575">
              <a:solidFill>
                <a:srgbClr val="7F7F7F"/>
              </a:solidFill>
            </a:ln>
            <a:effectLst/>
          </c:spPr>
          <c:invertIfNegative val="0"/>
          <c:dPt>
            <c:idx val="0"/>
            <c:invertIfNegative val="0"/>
            <c:bubble3D val="0"/>
            <c:spPr>
              <a:solidFill>
                <a:srgbClr val="EEF0F8"/>
              </a:solidFill>
              <a:ln w="28575">
                <a:solidFill>
                  <a:srgbClr val="7F7F7F"/>
                </a:solidFill>
              </a:ln>
              <a:effectLst/>
            </c:spPr>
            <c:extLst>
              <c:ext xmlns:c16="http://schemas.microsoft.com/office/drawing/2014/chart" uri="{C3380CC4-5D6E-409C-BE32-E72D297353CC}">
                <c16:uniqueId val="{00000002-35BC-4053-9E2F-E0439D650A5F}"/>
              </c:ext>
            </c:extLst>
          </c:dPt>
          <c:dPt>
            <c:idx val="1"/>
            <c:invertIfNegative val="0"/>
            <c:bubble3D val="0"/>
            <c:spPr>
              <a:solidFill>
                <a:srgbClr val="EEF0F8"/>
              </a:solidFill>
              <a:ln w="28575">
                <a:solidFill>
                  <a:srgbClr val="7F7F7F"/>
                </a:solidFill>
              </a:ln>
              <a:effectLst/>
            </c:spPr>
            <c:extLst>
              <c:ext xmlns:c16="http://schemas.microsoft.com/office/drawing/2014/chart" uri="{C3380CC4-5D6E-409C-BE32-E72D297353CC}">
                <c16:uniqueId val="{00000004-35BC-4053-9E2F-E0439D650A5F}"/>
              </c:ext>
            </c:extLst>
          </c:dPt>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Réduction des prélèvements</c:v>
                </c:pt>
              </c:strCache>
            </c:strRef>
          </c:cat>
          <c:val>
            <c:numRef>
              <c:f>Feuil1!$C$2</c:f>
              <c:numCache>
                <c:formatCode>0%</c:formatCode>
                <c:ptCount val="1"/>
                <c:pt idx="0">
                  <c:v>0.1</c:v>
                </c:pt>
              </c:numCache>
            </c:numRef>
          </c:val>
          <c:extLst>
            <c:ext xmlns:c16="http://schemas.microsoft.com/office/drawing/2014/chart" uri="{C3380CC4-5D6E-409C-BE32-E72D297353CC}">
              <c16:uniqueId val="{00000005-35BC-4053-9E2F-E0439D650A5F}"/>
            </c:ext>
          </c:extLst>
        </c:ser>
        <c:ser>
          <c:idx val="2"/>
          <c:order val="2"/>
          <c:tx>
            <c:strRef>
              <c:f>Feuil1!$D$1</c:f>
              <c:strCache>
                <c:ptCount val="1"/>
                <c:pt idx="0">
                  <c:v>Bassins</c:v>
                </c:pt>
              </c:strCache>
            </c:strRef>
          </c:tx>
          <c:spPr>
            <a:solidFill>
              <a:schemeClr val="bg1"/>
            </a:solidFill>
            <a:ln w="28575">
              <a:solidFill>
                <a:srgbClr val="7F7F7F"/>
              </a:solidFill>
            </a:ln>
            <a:effectLst/>
          </c:spPr>
          <c:invertIfNegative val="0"/>
          <c:dPt>
            <c:idx val="0"/>
            <c:invertIfNegative val="0"/>
            <c:bubble3D val="0"/>
            <c:spPr>
              <a:solidFill>
                <a:srgbClr val="EEF0F8"/>
              </a:solidFill>
              <a:ln w="28575">
                <a:solidFill>
                  <a:srgbClr val="7F7F7F"/>
                </a:solidFill>
              </a:ln>
              <a:effectLst/>
            </c:spPr>
            <c:extLst>
              <c:ext xmlns:c16="http://schemas.microsoft.com/office/drawing/2014/chart" uri="{C3380CC4-5D6E-409C-BE32-E72D297353CC}">
                <c16:uniqueId val="{00000005-4806-467C-B5A6-A67708AB2E10}"/>
              </c:ext>
            </c:extLst>
          </c:dPt>
          <c:dLbls>
            <c:dLbl>
              <c:idx val="0"/>
              <c:layout>
                <c:manualLayout>
                  <c:x val="-5.4965415924338456E-17"/>
                  <c:y val="-5.7704475207846065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0.25628171072921574"/>
                      <c:h val="0.16792167562722995"/>
                    </c:manualLayout>
                  </c15:layout>
                </c:ext>
                <c:ext xmlns:c16="http://schemas.microsoft.com/office/drawing/2014/chart" uri="{C3380CC4-5D6E-409C-BE32-E72D297353CC}">
                  <c16:uniqueId val="{00000005-4806-467C-B5A6-A67708AB2E10}"/>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Réduction des prélèvements</c:v>
                </c:pt>
              </c:strCache>
            </c:strRef>
          </c:cat>
          <c:val>
            <c:numRef>
              <c:f>Feuil1!$D$2</c:f>
              <c:numCache>
                <c:formatCode>0%</c:formatCode>
                <c:ptCount val="1"/>
                <c:pt idx="0">
                  <c:v>0.1</c:v>
                </c:pt>
              </c:numCache>
            </c:numRef>
          </c:val>
          <c:extLst>
            <c:ext xmlns:c16="http://schemas.microsoft.com/office/drawing/2014/chart" uri="{C3380CC4-5D6E-409C-BE32-E72D297353CC}">
              <c16:uniqueId val="{00000004-4806-467C-B5A6-A67708AB2E10}"/>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0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solidFill>
      <a:srgbClr val="EEF0F8"/>
    </a:solidFill>
    <a:ln w="57150">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246844941382225E-3"/>
          <c:w val="0.79448046337234235"/>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Captages prioritaires dotés d'un PGSSE - en #</c:v>
                </c:pt>
              </c:strCache>
            </c:strRef>
          </c:cat>
          <c:val>
            <c:numRef>
              <c:f>Feuil1!$B$2</c:f>
              <c:numCache>
                <c:formatCode>0</c:formatCode>
                <c:ptCount val="1"/>
                <c:pt idx="0">
                  <c:v>0</c:v>
                </c:pt>
              </c:numCache>
            </c:numRef>
          </c:val>
          <c:extLst>
            <c:ext xmlns:c16="http://schemas.microsoft.com/office/drawing/2014/chart" uri="{C3380CC4-5D6E-409C-BE32-E72D297353CC}">
              <c16:uniqueId val="{00000000-9456-4728-B389-C53EA3244AB5}"/>
            </c:ext>
          </c:extLst>
        </c:ser>
        <c:ser>
          <c:idx val="1"/>
          <c:order val="1"/>
          <c:tx>
            <c:strRef>
              <c:f>Feuil1!$C$1</c:f>
              <c:strCache>
                <c:ptCount val="1"/>
                <c:pt idx="0">
                  <c:v>2030</c:v>
                </c:pt>
              </c:strCache>
            </c:strRef>
          </c:tx>
          <c:spPr>
            <a:solidFill>
              <a:schemeClr val="accent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9456-4728-B389-C53EA3244AB5}"/>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9456-4728-B389-C53EA3244AB5}"/>
              </c:ext>
            </c:extLst>
          </c:dPt>
          <c:dLbls>
            <c:dLbl>
              <c:idx val="0"/>
              <c:layout>
                <c:manualLayout>
                  <c:x val="0.21586667258427159"/>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456-4728-B389-C53EA3244AB5}"/>
                </c:ext>
              </c:extLst>
            </c:dLbl>
            <c:spPr>
              <a:noFill/>
              <a:ln>
                <a:noFill/>
              </a:ln>
              <a:effectLst/>
            </c:spPr>
            <c:txPr>
              <a:bodyPr rot="0" spcFirstLastPara="1" vertOverflow="ellipsis" horzOverflow="clip"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Captages prioritaires dotés d'un PGSSE - en #</c:v>
                </c:pt>
              </c:strCache>
            </c:strRef>
          </c:cat>
          <c:val>
            <c:numRef>
              <c:f>Feuil1!$C$2</c:f>
              <c:numCache>
                <c:formatCode>0</c:formatCode>
                <c:ptCount val="1"/>
                <c:pt idx="0">
                  <c:v>30</c:v>
                </c:pt>
              </c:numCache>
            </c:numRef>
          </c:val>
          <c:extLst>
            <c:ext xmlns:c16="http://schemas.microsoft.com/office/drawing/2014/chart" uri="{C3380CC4-5D6E-409C-BE32-E72D297353CC}">
              <c16:uniqueId val="{00000005-9456-4728-B389-C53EA3244AB5}"/>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43184193331873E-2"/>
          <c:y val="3.1246844941382225E-3"/>
          <c:w val="0.84025088705987494"/>
          <c:h val="0.69372620456769818"/>
        </c:manualLayout>
      </c:layout>
      <c:barChart>
        <c:barDir val="col"/>
        <c:grouping val="clustered"/>
        <c:varyColors val="0"/>
        <c:ser>
          <c:idx val="0"/>
          <c:order val="0"/>
          <c:tx>
            <c:strRef>
              <c:f>Feuil1!$B$1</c:f>
              <c:strCache>
                <c:ptCount val="1"/>
                <c:pt idx="0">
                  <c:v>2019</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Forêts pub sous DGD</c:v>
                </c:pt>
              </c:strCache>
            </c:strRef>
          </c:cat>
          <c:val>
            <c:numRef>
              <c:f>Feuil1!$B$2</c:f>
              <c:numCache>
                <c:formatCode>0%</c:formatCode>
                <c:ptCount val="1"/>
                <c:pt idx="0">
                  <c:v>0.7</c:v>
                </c:pt>
              </c:numCache>
            </c:numRef>
          </c:val>
          <c:extLst>
            <c:ext xmlns:c16="http://schemas.microsoft.com/office/drawing/2014/chart" uri="{C3380CC4-5D6E-409C-BE32-E72D297353CC}">
              <c16:uniqueId val="{00000000-05C4-46B8-A391-B8EA39D50EF0}"/>
            </c:ext>
          </c:extLst>
        </c:ser>
        <c:ser>
          <c:idx val="1"/>
          <c:order val="1"/>
          <c:tx>
            <c:strRef>
              <c:f>Feuil1!$C$1</c:f>
              <c:strCache>
                <c:ptCount val="1"/>
                <c:pt idx="0">
                  <c:v>2030</c:v>
                </c:pt>
              </c:strCache>
            </c:strRef>
          </c:tx>
          <c:spPr>
            <a:solidFill>
              <a:srgbClr val="7F7F7F"/>
            </a:solidFill>
            <a:ln w="38100">
              <a:solidFill>
                <a:srgbClr val="7F7F7F"/>
              </a:solidFill>
            </a:ln>
            <a:effectLst/>
          </c:spPr>
          <c:invertIfNegative val="0"/>
          <c:dPt>
            <c:idx val="0"/>
            <c:invertIfNegative val="0"/>
            <c:bubble3D val="0"/>
            <c:extLst>
              <c:ext xmlns:c16="http://schemas.microsoft.com/office/drawing/2014/chart" uri="{C3380CC4-5D6E-409C-BE32-E72D297353CC}">
                <c16:uniqueId val="{00000001-05C4-46B8-A391-B8EA39D50EF0}"/>
              </c:ext>
            </c:extLst>
          </c:dPt>
          <c:dPt>
            <c:idx val="1"/>
            <c:invertIfNegative val="0"/>
            <c:bubble3D val="0"/>
            <c:extLst>
              <c:ext xmlns:c16="http://schemas.microsoft.com/office/drawing/2014/chart" uri="{C3380CC4-5D6E-409C-BE32-E72D297353CC}">
                <c16:uniqueId val="{00000002-05C4-46B8-A391-B8EA39D50EF0}"/>
              </c:ext>
            </c:extLst>
          </c:dPt>
          <c:dLbls>
            <c:spPr>
              <a:noFill/>
              <a:ln>
                <a:noFill/>
              </a:ln>
              <a:effectLst/>
            </c:spPr>
            <c:txPr>
              <a:bodyPr rot="0" spcFirstLastPara="1" vertOverflow="ellipsis" vert="horz" wrap="non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Forêts pub sous DGD</c:v>
                </c:pt>
              </c:strCache>
            </c:strRef>
          </c:cat>
          <c:val>
            <c:numRef>
              <c:f>Feuil1!$C$2</c:f>
              <c:numCache>
                <c:formatCode>0%</c:formatCode>
                <c:ptCount val="1"/>
                <c:pt idx="0">
                  <c:v>1</c:v>
                </c:pt>
              </c:numCache>
            </c:numRef>
          </c:val>
          <c:extLst>
            <c:ext xmlns:c16="http://schemas.microsoft.com/office/drawing/2014/chart" uri="{C3380CC4-5D6E-409C-BE32-E72D297353CC}">
              <c16:uniqueId val="{00000003-05C4-46B8-A391-B8EA39D50EF0}"/>
            </c:ext>
          </c:extLst>
        </c:ser>
        <c:dLbls>
          <c:dLblPos val="outEnd"/>
          <c:showLegendKey val="0"/>
          <c:showVal val="1"/>
          <c:showCatName val="0"/>
          <c:showSerName val="0"/>
          <c:showPercent val="0"/>
          <c:showBubbleSize val="0"/>
        </c:dLbls>
        <c:gapWidth val="219"/>
        <c:overlap val="-27"/>
        <c:axId val="893526335"/>
        <c:axId val="893523007"/>
      </c:barChart>
      <c:catAx>
        <c:axId val="893526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893523007"/>
        <c:crosses val="autoZero"/>
        <c:auto val="1"/>
        <c:lblAlgn val="ctr"/>
        <c:lblOffset val="100"/>
        <c:noMultiLvlLbl val="0"/>
      </c:catAx>
      <c:valAx>
        <c:axId val="893523007"/>
        <c:scaling>
          <c:orientation val="minMax"/>
          <c:min val="0"/>
        </c:scaling>
        <c:delete val="1"/>
        <c:axPos val="l"/>
        <c:numFmt formatCode="0%" sourceLinked="1"/>
        <c:majorTickMark val="out"/>
        <c:minorTickMark val="none"/>
        <c:tickLblPos val="nextTo"/>
        <c:crossAx val="8935263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Feuil1!$A$2:$B$32</cx:f>
        <cx:lvl ptCount="31">
          <cx:pt idx="0">Baisse des déplacements </cx:pt>
          <cx:pt idx="1">Covoiturage</cx:pt>
          <cx:pt idx="2">Vélo et transport en commun</cx:pt>
          <cx:pt idx="3">Voitures électriques </cx:pt>
          <cx:pt idx="4">Efficacité et carburants décarbonés des voitures</cx:pt>
          <cx:pt idx="5">Bus</cx:pt>
          <cx:pt idx="6">Fret décarboné et multimodalité </cx:pt>
          <cx:pt idx="7">Efficacité et sobriété logistique</cx:pt>
          <cx:pt idx="8">Sobriété et isolation des bâtiments</cx:pt>
          <cx:pt idx="9">Changement de chaudière fioul</cx:pt>
          <cx:pt idx="10">Changement de chaudière  gaz </cx:pt>
          <cx:pt idx="11">Sobriété et isolation des bâtiments </cx:pt>
          <cx:pt idx="12">Changement de chaudière  fioul </cx:pt>
          <cx:pt idx="13">Changement de chaudière gaz </cx:pt>
          <cx:pt idx="14">Elec. EnR</cx:pt>
          <cx:pt idx="15">Biogaz</cx:pt>
          <cx:pt idx="16">Réseaux de chaleur</cx:pt>
          <cx:pt idx="17">Industrie diffuse</cx:pt>
          <cx:pt idx="18">Grands sites industriels</cx:pt>
          <cx:pt idx="19">Produits bois</cx:pt>
          <cx:pt idx="20">Captage de méthane</cx:pt>
          <cx:pt idx="21">Valorisation matière</cx:pt>
          <cx:pt idx="22">Sobriété matière</cx:pt>
          <cx:pt idx="23">Gestion des forêts </cx:pt>
          <cx:pt idx="24">Fertilisation azotée</cx:pt>
          <cx:pt idx="25">Elevage durable</cx:pt>
          <cx:pt idx="26">Haies</cx:pt>
          <cx:pt idx="27">Bâtiments &amp; machines </cx:pt>
          <cx:pt idx="28">Gestion des prairies</cx:pt>
          <cx:pt idx="29">Prat. stockantes</cx:pt>
          <cx:pt idx="30">Sobriété foncière</cx:pt>
        </cx:lvl>
        <cx:lvl ptCount="31">
          <cx:pt idx="0">Transport</cx:pt>
          <cx:pt idx="1">Transport</cx:pt>
          <cx:pt idx="2">Transport</cx:pt>
          <cx:pt idx="3">Transport</cx:pt>
          <cx:pt idx="4">Transport</cx:pt>
          <cx:pt idx="5">Transport</cx:pt>
          <cx:pt idx="6">Transport</cx:pt>
          <cx:pt idx="7">Transport</cx:pt>
          <cx:pt idx="8">Résidentiel</cx:pt>
          <cx:pt idx="9">Résidentiel</cx:pt>
          <cx:pt idx="10">Résidentiel</cx:pt>
          <cx:pt idx="11">Tertiaire</cx:pt>
          <cx:pt idx="12">Tertiaire</cx:pt>
          <cx:pt idx="13">Tertiaire</cx:pt>
          <cx:pt idx="14">Energie</cx:pt>
          <cx:pt idx="15">Energie</cx:pt>
          <cx:pt idx="16">Energie</cx:pt>
          <cx:pt idx="17">Industrie</cx:pt>
          <cx:pt idx="18">Industrie</cx:pt>
          <cx:pt idx="19">Industrie</cx:pt>
          <cx:pt idx="20">Déchet</cx:pt>
          <cx:pt idx="21">Déchet</cx:pt>
          <cx:pt idx="22">Déchet</cx:pt>
          <cx:pt idx="23">Agriculture, Forêts et Sols</cx:pt>
          <cx:pt idx="24">Agriculture, Forêts et Sols</cx:pt>
          <cx:pt idx="25">Agriculture, Forêts et Sols</cx:pt>
          <cx:pt idx="26">Agriculture, Forêts et Sols</cx:pt>
          <cx:pt idx="27">Agriculture, Forêts et Sols</cx:pt>
          <cx:pt idx="28">Agriculture, Forêts et Sols</cx:pt>
          <cx:pt idx="29">Agriculture, Forêts et Sols</cx:pt>
          <cx:pt idx="30">Agriculture, Forêts et Sols</cx:pt>
        </cx:lvl>
      </cx:strDim>
      <cx:numDim type="size">
        <cx:f>Feuil1!$C$2:$C$32</cx:f>
        <cx:lvl ptCount="31" formatCode="0">
          <cx:pt idx="0">3000</cx:pt>
          <cx:pt idx="1">3000</cx:pt>
          <cx:pt idx="2">5000</cx:pt>
          <cx:pt idx="3">11000</cx:pt>
          <cx:pt idx="4">6000</cx:pt>
          <cx:pt idx="5">800</cx:pt>
          <cx:pt idx="6">12000</cx:pt>
          <cx:pt idx="7">16000</cx:pt>
          <cx:pt idx="8">6000</cx:pt>
          <cx:pt idx="9">9000</cx:pt>
          <cx:pt idx="10">8000</cx:pt>
          <cx:pt idx="11">10000</cx:pt>
          <cx:pt idx="12">7000</cx:pt>
          <cx:pt idx="13">4000</cx:pt>
          <cx:pt idx="14">4800</cx:pt>
          <cx:pt idx="15">6500</cx:pt>
          <cx:pt idx="16">3700</cx:pt>
          <cx:pt idx="17">11125</cx:pt>
          <cx:pt idx="18">26875</cx:pt>
          <cx:pt idx="19">6000</cx:pt>
          <cx:pt idx="20">5600</cx:pt>
          <cx:pt idx="21">3100</cx:pt>
          <cx:pt idx="22">600</cx:pt>
          <cx:pt idx="23">10000</cx:pt>
          <cx:pt idx="24">6000</cx:pt>
          <cx:pt idx="25">5000</cx:pt>
          <cx:pt idx="26">1500</cx:pt>
          <cx:pt idx="27">2000</cx:pt>
          <cx:pt idx="28">2200</cx:pt>
          <cx:pt idx="29">1300</cx:pt>
          <cx:pt idx="30">3900</cx:pt>
        </cx:lvl>
      </cx:numDim>
    </cx:data>
  </cx:chartData>
  <cx:chart>
    <cx:plotArea>
      <cx:plotAreaRegion>
        <cx:series layoutId="treemap" uniqueId="{34D53EBF-4901-4269-944E-5C02117658E6}">
          <cx:tx>
            <cx:txData>
              <cx:f>Feuil1!$C$1</cx:f>
              <cx:v/>
            </cx:txData>
          </cx:tx>
          <cx:spPr>
            <a:solidFill>
              <a:srgbClr val="9FCEEF"/>
            </a:solidFill>
          </cx:spPr>
          <cx:dataPt idx="9">
            <cx:spPr>
              <a:solidFill>
                <a:srgbClr val="FDB462"/>
              </a:solidFill>
            </cx:spPr>
          </cx:dataPt>
          <cx:dataPt idx="13">
            <cx:spPr>
              <a:solidFill>
                <a:srgbClr val="FFED6F"/>
              </a:solidFill>
            </cx:spPr>
          </cx:dataPt>
          <cx:dataPt idx="17">
            <cx:spPr>
              <a:solidFill>
                <a:srgbClr val="D9D9D9"/>
              </a:solidFill>
            </cx:spPr>
          </cx:dataPt>
          <cx:dataPt idx="21">
            <cx:spPr>
              <a:solidFill>
                <a:srgbClr val="FB8072"/>
              </a:solidFill>
            </cx:spPr>
          </cx:dataPt>
          <cx:dataPt idx="25">
            <cx:spPr>
              <a:solidFill>
                <a:srgbClr val="BEBADA"/>
              </a:solidFill>
            </cx:spPr>
          </cx:dataPt>
          <cx:dataPt idx="29">
            <cx:spPr>
              <a:solidFill>
                <a:srgbClr val="B3DE69"/>
              </a:solidFill>
            </cx:spPr>
          </cx:dataPt>
          <cx:dataLabels>
            <cx:numFmt formatCode="# ##0" sourceLinked="0"/>
            <cx:txPr>
              <a:bodyPr spcFirstLastPara="1" vertOverflow="ellipsis" wrap="square" lIns="0" tIns="0" rIns="0" bIns="0" anchor="ctr" anchorCtr="1">
                <a:spAutoFit/>
              </a:bodyPr>
              <a:lstStyle/>
              <a:p>
                <a:pPr>
                  <a:defRPr sz="700">
                    <a:solidFill>
                      <a:schemeClr val="tx1"/>
                    </a:solidFill>
                  </a:defRPr>
                </a:pPr>
                <a:endParaRPr lang="fr-FR" sz="700">
                  <a:solidFill>
                    <a:schemeClr val="tx1"/>
                  </a:solidFill>
                </a:endParaRPr>
              </a:p>
            </cx:txPr>
            <cx:visibility seriesName="0" categoryName="1" value="1"/>
            <cx:separator>
</cx:separator>
            <cx:dataLabelHidden idx="6"/>
            <cx:dataLabelHidden idx="28"/>
            <cx:dataLabelHidden idx="36"/>
          </cx:dataLabels>
          <cx:dataId val="0"/>
          <cx:layoutPr>
            <cx:parentLabelLayout val="none"/>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bg1"/>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3-11-05T19:00:16.918" idx="92">
    <p:pos x="5359" y="3040"/>
    <p:text>Il faut qu'on rebalaye ce tableau demain matin. Il y a quelques ajustements à faire (par exemple ENR a des impacts biodiversité)</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30/11/2023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8613"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19271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336044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392471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173783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dirty="0"/>
          </a:p>
        </p:txBody>
      </p:sp>
    </p:spTree>
    <p:extLst>
      <p:ext uri="{BB962C8B-B14F-4D97-AF65-F5344CB8AC3E}">
        <p14:creationId xmlns:p14="http://schemas.microsoft.com/office/powerpoint/2010/main" val="150291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dirty="0"/>
          </a:p>
        </p:txBody>
      </p:sp>
    </p:spTree>
    <p:extLst>
      <p:ext uri="{BB962C8B-B14F-4D97-AF65-F5344CB8AC3E}">
        <p14:creationId xmlns:p14="http://schemas.microsoft.com/office/powerpoint/2010/main" val="29350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dirty="0"/>
          </a:p>
        </p:txBody>
      </p:sp>
    </p:spTree>
    <p:extLst>
      <p:ext uri="{BB962C8B-B14F-4D97-AF65-F5344CB8AC3E}">
        <p14:creationId xmlns:p14="http://schemas.microsoft.com/office/powerpoint/2010/main" val="113193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391760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420988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11923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281203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33975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C836123C-2BE8-4D85-ACD0-CF590FE07C9F}" type="slidenum">
              <a:rPr lang="en-GB" smtClean="0"/>
              <a:t>11</a:t>
            </a:fld>
            <a:endParaRPr lang="en-GB" dirty="0"/>
          </a:p>
        </p:txBody>
      </p:sp>
    </p:spTree>
    <p:extLst>
      <p:ext uri="{BB962C8B-B14F-4D97-AF65-F5344CB8AC3E}">
        <p14:creationId xmlns:p14="http://schemas.microsoft.com/office/powerpoint/2010/main" val="228513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3530108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48375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2DAB1D32-3375-C444-95E9-040F2289BB58}" type="datetime1">
              <a:rPr lang="fr-FR" cap="all" smtClean="0"/>
              <a:t>30/11/2023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lvl1pPr>
              <a:defRPr b="0"/>
            </a:lvl1p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756372" cy="260505"/>
          </a:xfrm>
          <a:prstGeom prst="rect">
            <a:avLst/>
          </a:prstGeom>
        </p:spPr>
        <p:txBody>
          <a:bodyPr vert="horz" lIns="0" tIns="0" rIns="0" bIns="0" rtlCol="0" anchor="ctr" anchorCtr="0">
            <a:noAutofit/>
          </a:bodyPr>
          <a:lstStyle>
            <a:lvl1pPr algn="l">
              <a:defRPr sz="750" b="0">
                <a:solidFill>
                  <a:schemeClr val="tx1"/>
                </a:solidFill>
              </a:defRPr>
            </a:lvl1pPr>
          </a:lstStyle>
          <a:p>
            <a:fld id="{6A4A60EE-9D13-3442-9796-E718C6343EC1}" type="datetime1">
              <a:rPr lang="fr-FR" cap="all" smtClean="0"/>
              <a:pPr/>
              <a:t>30/11/2023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smtClean="0"/>
              <a:t>[Sous-titre]</a:t>
            </a:r>
            <a:endParaRPr lang="fr-FR" dirty="0"/>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lvl1pPr>
              <a:defRPr/>
            </a:lvl1pPr>
          </a:lstStyle>
          <a:p>
            <a:r>
              <a:rPr lang="fr-FR" dirty="0" smtClean="0"/>
              <a:t>[Titre]</a:t>
            </a:r>
            <a:endParaRPr lang="fr-FR" dirty="0"/>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r>
              <a:rPr lang="fr-FR" smtClean="0"/>
              <a:t>Secrétariat général à la planification écologique </a:t>
            </a:r>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marL="180000" indent="0">
              <a:buNone/>
              <a:defRPr/>
            </a:lvl2pPr>
            <a:lvl3pPr>
              <a:defRPr baseline="0"/>
            </a:lvl3pPr>
            <a:lvl4pPr>
              <a:defRPr/>
            </a:lvl4pPr>
            <a:lvl5pPr>
              <a:defRPr/>
            </a:lvl5pPr>
          </a:lstStyle>
          <a:p>
            <a:pPr lvl="0"/>
            <a:r>
              <a:rPr lang="fr-FR" dirty="0"/>
              <a:t>Texte de </a:t>
            </a:r>
            <a:r>
              <a:rPr lang="fr-FR" dirty="0" smtClean="0"/>
              <a:t>niveau 1</a:t>
            </a:r>
          </a:p>
        </p:txBody>
      </p:sp>
      <p:sp>
        <p:nvSpPr>
          <p:cNvPr id="3" name="Espace réservé du texte 2"/>
          <p:cNvSpPr>
            <a:spLocks noGrp="1"/>
          </p:cNvSpPr>
          <p:nvPr>
            <p:ph type="body" sz="quarter" idx="15" hasCustomPrompt="1"/>
          </p:nvPr>
        </p:nvSpPr>
        <p:spPr>
          <a:xfrm>
            <a:off x="1080223" y="4783500"/>
            <a:ext cx="6318489" cy="274636"/>
          </a:xfrm>
        </p:spPr>
        <p:txBody>
          <a:bodyPr anchor="ctr"/>
          <a:lstStyle>
            <a:lvl1pPr>
              <a:defRPr sz="750" baseline="0">
                <a:solidFill>
                  <a:schemeClr val="tx1">
                    <a:lumMod val="50000"/>
                    <a:lumOff val="50000"/>
                  </a:schemeClr>
                </a:solidFill>
                <a:latin typeface="+mn-lt"/>
              </a:defRPr>
            </a:lvl1pPr>
          </a:lstStyle>
          <a:p>
            <a:pPr lvl="0"/>
            <a:r>
              <a:rPr lang="fr-FR" dirty="0" smtClean="0"/>
              <a:t>Sources des données</a:t>
            </a:r>
            <a:endParaRPr lang="fr-FR" dirty="0"/>
          </a:p>
        </p:txBody>
      </p:sp>
    </p:spTree>
    <p:extLst>
      <p:ext uri="{BB962C8B-B14F-4D97-AF65-F5344CB8AC3E}">
        <p14:creationId xmlns:p14="http://schemas.microsoft.com/office/powerpoint/2010/main" val="40760256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2DAB1D32-3375-C444-95E9-040F2289BB58}" type="datetime1">
              <a:rPr lang="fr-FR" cap="all" smtClean="0"/>
              <a:t>30/11/2023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6774618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2DAB1D32-3375-C444-95E9-040F2289BB58}" type="datetime1">
              <a:rPr lang="fr-FR" cap="all" smtClean="0"/>
              <a:t>30/11/2023</a:t>
            </a:fld>
            <a:endParaRPr lang="fr-FR" cap="all"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347614"/>
            <a:ext cx="8424334" cy="324036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1164750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4D7E238-8FD7-DF4B-ACEF-28420D2A3672}" type="datetime1">
              <a:rPr lang="fr-FR" cap="all" smtClean="0"/>
              <a:t>30/11/2023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27410138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5F5E5BD-70BF-094E-8ED8-B548B15EF631}" type="datetime1">
              <a:rPr lang="fr-FR" cap="all" smtClean="0"/>
              <a:t>30/11/2023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25245512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61DD3E77-7F88-8643-9776-FF179AF9F6AC}" type="datetime1">
              <a:rPr lang="fr-FR" cap="all" smtClean="0"/>
              <a:t>30/11/2023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38952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BFA09DEB-7314-A741-92F6-F3413AC486B6}" type="datetime1">
              <a:rPr lang="fr-FR" cap="all" smtClean="0"/>
              <a:t>30/11/2023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32056163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2B103894-9B42-B644-BF18-41F0A33FB883}" type="datetime1">
              <a:rPr lang="fr-FR" cap="all" smtClean="0"/>
              <a:t>30/11/2023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9"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4377498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60F1ECC3-CCE3-A944-94A4-322F052CBC41}" type="datetime1">
              <a:rPr lang="fr-FR" smtClean="0"/>
              <a:t>30/11/2023</a:t>
            </a:fld>
            <a:endParaRPr lang="fr-FR" dirty="0"/>
          </a:p>
        </p:txBody>
      </p:sp>
      <p:sp>
        <p:nvSpPr>
          <p:cNvPr id="5" name="Espace réservé du pied de page 4"/>
          <p:cNvSpPr>
            <a:spLocks noGrp="1"/>
          </p:cNvSpPr>
          <p:nvPr>
            <p:ph type="ftr" sz="quarter" idx="11"/>
          </p:nvPr>
        </p:nvSpPr>
        <p:spPr bwMode="gray">
          <a:xfrm>
            <a:off x="720000" y="4371949"/>
            <a:ext cx="3557802" cy="447947"/>
          </a:xfrm>
        </p:spPr>
        <p:txBody>
          <a:bodyPr anchor="ctr" anchorCtr="0"/>
          <a:lstStyle>
            <a:lvl1pPr algn="l">
              <a:defRPr sz="1150"/>
            </a:lvl1pPr>
          </a:lstStyle>
          <a:p>
            <a:r>
              <a:rPr lang="fr-FR" dirty="0" smtClean="0"/>
              <a:t>Secrétariat général à la planification écologique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descr="H:\MARQUE DE L'ETAT\01_BLOC-MARQUE\PREMIERE_MINISTRE\jpg\Premiere_ministre_RV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80000"/>
            <a:ext cx="2519792" cy="2749120"/>
          </a:xfrm>
          <a:prstGeom prst="rect">
            <a:avLst/>
          </a:prstGeom>
          <a:noFill/>
          <a:ln>
            <a:noFill/>
          </a:ln>
        </p:spPr>
      </p:pic>
    </p:spTree>
    <p:extLst>
      <p:ext uri="{BB962C8B-B14F-4D97-AF65-F5344CB8AC3E}">
        <p14:creationId xmlns:p14="http://schemas.microsoft.com/office/powerpoint/2010/main" val="36346176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7E6ED7-56EF-4838-8387-12FEFFC05586}" type="datetimeFigureOut">
              <a:rPr lang="fr-FR" smtClean="0"/>
              <a:t>30/11/2023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115246-2038-4D9B-A6C9-42F42E27B12F}" type="slidenum">
              <a:rPr lang="fr-FR" smtClean="0"/>
              <a:t>‹N°›</a:t>
            </a:fld>
            <a:endParaRPr lang="fr-FR"/>
          </a:p>
        </p:txBody>
      </p:sp>
    </p:spTree>
    <p:extLst>
      <p:ext uri="{BB962C8B-B14F-4D97-AF65-F5344CB8AC3E}">
        <p14:creationId xmlns:p14="http://schemas.microsoft.com/office/powerpoint/2010/main" val="2461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2DAB1D32-3375-C444-95E9-040F2289BB58}" type="datetime1">
              <a:rPr lang="fr-FR" cap="all" smtClean="0"/>
              <a:t>30/11/2023</a:t>
            </a:fld>
            <a:endParaRPr lang="fr-FR" cap="all"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347614"/>
            <a:ext cx="8424334" cy="324036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243572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4D7E238-8FD7-DF4B-ACEF-28420D2A3672}" type="datetime1">
              <a:rPr lang="fr-FR" cap="all" smtClean="0"/>
              <a:t>30/11/2023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28881371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5F5E5BD-70BF-094E-8ED8-B548B15EF631}" type="datetime1">
              <a:rPr lang="fr-FR" cap="all" smtClean="0"/>
              <a:t>30/11/2023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691346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61DD3E77-7F88-8643-9776-FF179AF9F6AC}" type="datetime1">
              <a:rPr lang="fr-FR" cap="all" smtClean="0"/>
              <a:t>30/11/2023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20771856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BFA09DEB-7314-A741-92F6-F3413AC486B6}" type="datetime1">
              <a:rPr lang="fr-FR" cap="all" smtClean="0"/>
              <a:t>30/11/2023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2044116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2B103894-9B42-B644-BF18-41F0A33FB883}" type="datetime1">
              <a:rPr lang="fr-FR" cap="all" smtClean="0"/>
              <a:t>30/11/2023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9"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Secrétariat général à la planification écologique</a:t>
            </a:r>
          </a:p>
        </p:txBody>
      </p:sp>
    </p:spTree>
    <p:extLst>
      <p:ext uri="{BB962C8B-B14F-4D97-AF65-F5344CB8AC3E}">
        <p14:creationId xmlns:p14="http://schemas.microsoft.com/office/powerpoint/2010/main" val="10765460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60F1ECC3-CCE3-A944-94A4-322F052CBC41}" type="datetime1">
              <a:rPr lang="fr-FR" smtClean="0"/>
              <a:t>30/11/2023</a:t>
            </a:fld>
            <a:endParaRPr lang="fr-FR" dirty="0"/>
          </a:p>
        </p:txBody>
      </p:sp>
      <p:sp>
        <p:nvSpPr>
          <p:cNvPr id="5" name="Espace réservé du pied de page 4"/>
          <p:cNvSpPr>
            <a:spLocks noGrp="1"/>
          </p:cNvSpPr>
          <p:nvPr>
            <p:ph type="ftr" sz="quarter" idx="11"/>
          </p:nvPr>
        </p:nvSpPr>
        <p:spPr bwMode="gray">
          <a:xfrm>
            <a:off x="720000" y="4371949"/>
            <a:ext cx="3557802" cy="447947"/>
          </a:xfrm>
        </p:spPr>
        <p:txBody>
          <a:bodyPr anchor="ctr" anchorCtr="0"/>
          <a:lstStyle>
            <a:lvl1pPr algn="l">
              <a:defRPr sz="1150"/>
            </a:lvl1pPr>
          </a:lstStyle>
          <a:p>
            <a:r>
              <a:rPr lang="fr-FR" dirty="0" smtClean="0"/>
              <a:t>Secrétariat général à la planification écologique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descr="H:\MARQUE DE L'ETAT\01_BLOC-MARQUE\PREMIERE_MINISTRE\jpg\Premiere_ministre_RV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80000"/>
            <a:ext cx="2519792" cy="2749120"/>
          </a:xfrm>
          <a:prstGeom prst="rect">
            <a:avLst/>
          </a:prstGeom>
          <a:noFill/>
          <a:ln>
            <a:noFill/>
          </a:ln>
        </p:spPr>
      </p:pic>
    </p:spTree>
    <p:extLst>
      <p:ext uri="{BB962C8B-B14F-4D97-AF65-F5344CB8AC3E}">
        <p14:creationId xmlns:p14="http://schemas.microsoft.com/office/powerpoint/2010/main" val="21274075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AFC3BFA-483C-44B2-B6A8-5DBB504C647D}" type="datetimeFigureOut">
              <a:rPr lang="fr-FR" smtClean="0"/>
              <a:t>30/11/2023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C01AB0-8A60-465B-8856-1D1213C80FD6}" type="slidenum">
              <a:rPr lang="fr-FR" smtClean="0"/>
              <a:t>‹N°›</a:t>
            </a:fld>
            <a:endParaRPr lang="fr-FR"/>
          </a:p>
        </p:txBody>
      </p:sp>
    </p:spTree>
    <p:extLst>
      <p:ext uri="{BB962C8B-B14F-4D97-AF65-F5344CB8AC3E}">
        <p14:creationId xmlns:p14="http://schemas.microsoft.com/office/powerpoint/2010/main" val="4020330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oleObject" Target="../embeddings/oleObject1.bin"/><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vmlDrawing" Target="../drawings/vmlDrawing2.vml"/><Relationship Id="rId5" Type="http://schemas.openxmlformats.org/officeDocument/2006/relationships/slideLayout" Target="../slideLayouts/slideLayout15.xml"/><Relationship Id="rId15" Type="http://schemas.openxmlformats.org/officeDocument/2006/relationships/image" Target="../media/image2.jpeg"/><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ECE389-B447-1621-88AF-A7B38DA8828C}"/>
              </a:ext>
            </a:extLst>
          </p:cNvPr>
          <p:cNvGraphicFramePr>
            <a:graphicFrameLocks noChangeAspect="1"/>
          </p:cNvGraphicFramePr>
          <p:nvPr userDrawn="1">
            <p:custDataLst>
              <p:tags r:id="rId13"/>
            </p:custDataLst>
            <p:extLst>
              <p:ext uri="{D42A27DB-BD31-4B8C-83A1-F6EECF244321}">
                <p14:modId xmlns:p14="http://schemas.microsoft.com/office/powerpoint/2010/main" val="2946821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5" name="think-cell Slide" r:id="rId14" imgW="416" imgH="416" progId="TCLayout.ActiveDocument.1">
                  <p:embed/>
                </p:oleObj>
              </mc:Choice>
              <mc:Fallback>
                <p:oleObj name="think-cell Slide" r:id="rId14" imgW="416" imgH="416"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r>
              <a:rPr lang="fr-FR" dirty="0"/>
              <a:t>Secrétariat général à la planification écologique</a:t>
            </a:r>
          </a:p>
        </p:txBody>
      </p:sp>
      <p:pic>
        <p:nvPicPr>
          <p:cNvPr id="11" name="Image 10" descr="H:\MARQUE DE L'ETAT\01_BLOC-MARQUE\PREMIERE_MINISTRE\jpg\Premiere_ministre_RVB.jpg"/>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03628" y="123478"/>
            <a:ext cx="451948" cy="493080"/>
          </a:xfrm>
          <a:prstGeom prst="rect">
            <a:avLst/>
          </a:prstGeom>
          <a:noFill/>
          <a:ln>
            <a:noFill/>
          </a:ln>
        </p:spPr>
      </p:pic>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latin typeface="Marianne" panose="02000000000000000000" pitchFamily="2" charset="0"/>
              </a:defRPr>
            </a:lvl1pPr>
          </a:lstStyle>
          <a:p>
            <a:fld id="{15412B52-41BF-414D-B430-B0BE0CB7DDE3}" type="datetime1">
              <a:rPr lang="fr-FR" cap="all" smtClean="0"/>
              <a:pPr/>
              <a:t>30/11/2023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22" r:id="rId2"/>
    <p:sldLayoutId id="2147483815" r:id="rId3"/>
    <p:sldLayoutId id="2147483816" r:id="rId4"/>
    <p:sldLayoutId id="2147483817" r:id="rId5"/>
    <p:sldLayoutId id="2147483818" r:id="rId6"/>
    <p:sldLayoutId id="2147483820" r:id="rId7"/>
    <p:sldLayoutId id="2147483821" r:id="rId8"/>
    <p:sldLayoutId id="2147483835" r:id="rId9"/>
    <p:sldLayoutId id="2147483836" r:id="rId10"/>
  </p:sldLayoutIdLst>
  <p:timing>
    <p:tnLst>
      <p:par>
        <p:cTn id="1" dur="indefinite" restart="never" nodeType="tmRoot"/>
      </p:par>
    </p:tnLst>
  </p:timing>
  <p:hf hdr="0"/>
  <p:txStyles>
    <p:title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ECE389-B447-1621-88AF-A7B38DA8828C}"/>
              </a:ext>
            </a:extLst>
          </p:cNvPr>
          <p:cNvGraphicFramePr>
            <a:graphicFrameLocks noChangeAspect="1"/>
          </p:cNvGraphicFramePr>
          <p:nvPr userDrawn="1">
            <p:custDataLst>
              <p:tags r:id="rId1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280" name="think-cell Slide" r:id="rId13" imgW="416" imgH="416" progId="TCLayout.ActiveDocument.1">
                  <p:embed/>
                </p:oleObj>
              </mc:Choice>
              <mc:Fallback>
                <p:oleObj name="think-cell Slide" r:id="rId13" imgW="416" imgH="416" progId="TCLayout.ActiveDocument.1">
                  <p:embed/>
                  <p:pic>
                    <p:nvPicPr>
                      <p:cNvPr id="7" name="Object 6" hidden="1">
                        <a:extLst>
                          <a:ext uri="{FF2B5EF4-FFF2-40B4-BE49-F238E27FC236}">
                            <a16:creationId xmlns:a16="http://schemas.microsoft.com/office/drawing/2014/main" id="{E5ECE389-B447-1621-88AF-A7B38DA8828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r>
              <a:rPr lang="fr-FR" dirty="0"/>
              <a:t>Secrétariat général à la planification écologique</a:t>
            </a:r>
          </a:p>
        </p:txBody>
      </p:sp>
      <p:pic>
        <p:nvPicPr>
          <p:cNvPr id="11" name="Image 10" descr="H:\MARQUE DE L'ETAT\01_BLOC-MARQUE\PREMIERE_MINISTRE\jpg\Premiere_ministre_RVB.jp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03628" y="123478"/>
            <a:ext cx="451948" cy="493080"/>
          </a:xfrm>
          <a:prstGeom prst="rect">
            <a:avLst/>
          </a:prstGeom>
          <a:noFill/>
          <a:ln>
            <a:noFill/>
          </a:ln>
        </p:spPr>
      </p:pic>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latin typeface="Marianne" panose="02000000000000000000" pitchFamily="2" charset="0"/>
              </a:defRPr>
            </a:lvl1pPr>
          </a:lstStyle>
          <a:p>
            <a:fld id="{15412B52-41BF-414D-B430-B0BE0CB7DDE3}" type="datetime1">
              <a:rPr lang="fr-FR" cap="all" smtClean="0"/>
              <a:pPr/>
              <a:t>30/11/2023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12695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Lst>
  <p:timing>
    <p:tnLst>
      <p:par>
        <p:cTn id="1" dur="indefinite" restart="never" nodeType="tmRoot"/>
      </p:par>
    </p:tnLst>
  </p:timing>
  <p:hf hdr="0"/>
  <p:txStyles>
    <p:title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70.png"/><Relationship Id="rId5" Type="http://schemas.microsoft.com/office/2014/relationships/chartEx" Target="../charts/chartEx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planification-territoires.ecologie.gouv.fr/" TargetMode="External"/></Relationships>
</file>

<file path=ppt/slides/_rels/slide15.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18" Type="http://schemas.openxmlformats.org/officeDocument/2006/relationships/chart" Target="../charts/chart16.xml"/><Relationship Id="rId3" Type="http://schemas.openxmlformats.org/officeDocument/2006/relationships/chart" Target="../charts/chart1.xml"/><Relationship Id="rId21" Type="http://schemas.openxmlformats.org/officeDocument/2006/relationships/chart" Target="../charts/chart19.xml"/><Relationship Id="rId7" Type="http://schemas.openxmlformats.org/officeDocument/2006/relationships/chart" Target="../charts/chart5.xml"/><Relationship Id="rId12" Type="http://schemas.openxmlformats.org/officeDocument/2006/relationships/chart" Target="../charts/chart10.xml"/><Relationship Id="rId17" Type="http://schemas.openxmlformats.org/officeDocument/2006/relationships/chart" Target="../charts/chart15.xml"/><Relationship Id="rId2" Type="http://schemas.openxmlformats.org/officeDocument/2006/relationships/notesSlide" Target="../notesSlides/notesSlide10.xml"/><Relationship Id="rId16" Type="http://schemas.openxmlformats.org/officeDocument/2006/relationships/chart" Target="../charts/chart14.xml"/><Relationship Id="rId20" Type="http://schemas.openxmlformats.org/officeDocument/2006/relationships/chart" Target="../charts/chart18.xml"/><Relationship Id="rId1" Type="http://schemas.openxmlformats.org/officeDocument/2006/relationships/slideLayout" Target="../slideLayouts/slideLayout10.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5" Type="http://schemas.openxmlformats.org/officeDocument/2006/relationships/chart" Target="../charts/chart13.xml"/><Relationship Id="rId10" Type="http://schemas.openxmlformats.org/officeDocument/2006/relationships/chart" Target="../charts/chart8.xml"/><Relationship Id="rId19" Type="http://schemas.openxmlformats.org/officeDocument/2006/relationships/chart" Target="../charts/chart17.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gouvernement.fr/upload/media/content/0001/07/dc29785bc6c40139f4b49ee2ac75c2a154856323.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DAB1D32-3375-C444-95E9-040F2289BB58}" type="datetime1">
              <a:rPr lang="fr-FR" cap="all" smtClean="0"/>
              <a:t>30/11/2023</a:t>
            </a:fld>
            <a:endParaRPr lang="fr-FR" cap="all" dirty="0"/>
          </a:p>
        </p:txBody>
      </p:sp>
      <p:sp>
        <p:nvSpPr>
          <p:cNvPr id="6" name="Espace réservé du pied de page 5"/>
          <p:cNvSpPr>
            <a:spLocks noGrp="1"/>
          </p:cNvSpPr>
          <p:nvPr>
            <p:ph type="ftr" sz="quarter" idx="11"/>
          </p:nvPr>
        </p:nvSpPr>
        <p:spPr>
          <a:xfrm>
            <a:off x="719999" y="4371949"/>
            <a:ext cx="4443015" cy="447947"/>
          </a:xfrm>
        </p:spPr>
        <p:txBody>
          <a:bodyPr/>
          <a:lstStyle/>
          <a:p>
            <a:r>
              <a:rPr lang="fr-FR" dirty="0"/>
              <a:t>Secrétariat général à la planification écologique</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a:t>
            </a:fld>
            <a:endParaRPr lang="fr-FR" dirty="0"/>
          </a:p>
        </p:txBody>
      </p:sp>
      <p:sp>
        <p:nvSpPr>
          <p:cNvPr id="8" name="Titre 7"/>
          <p:cNvSpPr>
            <a:spLocks noGrp="1"/>
          </p:cNvSpPr>
          <p:nvPr>
            <p:ph type="title"/>
          </p:nvPr>
        </p:nvSpPr>
        <p:spPr/>
        <p:txBody>
          <a:bodyPr/>
          <a:lstStyle/>
          <a:p>
            <a:r>
              <a:rPr lang="fr-FR" dirty="0" smtClean="0"/>
              <a:t>²</a:t>
            </a:r>
            <a:endParaRPr lang="fr-FR" dirty="0"/>
          </a:p>
        </p:txBody>
      </p:sp>
      <p:sp>
        <p:nvSpPr>
          <p:cNvPr id="9" name="ZoneTexte 8"/>
          <p:cNvSpPr txBox="1"/>
          <p:nvPr/>
        </p:nvSpPr>
        <p:spPr>
          <a:xfrm>
            <a:off x="794979" y="2894621"/>
            <a:ext cx="7488238" cy="1077218"/>
          </a:xfrm>
          <a:prstGeom prst="rect">
            <a:avLst/>
          </a:prstGeom>
          <a:noFill/>
        </p:spPr>
        <p:txBody>
          <a:bodyPr wrap="square" rtlCol="0">
            <a:spAutoFit/>
          </a:bodyPr>
          <a:lstStyle/>
          <a:p>
            <a:pPr algn="ctr"/>
            <a:r>
              <a:rPr lang="fr-FR" sz="2400" b="1" dirty="0" smtClean="0"/>
              <a:t>COP Régionales</a:t>
            </a:r>
          </a:p>
          <a:p>
            <a:pPr algn="ctr"/>
            <a:r>
              <a:rPr lang="fr-FR" sz="2000" dirty="0" smtClean="0"/>
              <a:t>Rapide présentation et</a:t>
            </a:r>
          </a:p>
          <a:p>
            <a:pPr algn="ctr"/>
            <a:r>
              <a:rPr lang="fr-FR" sz="2000" dirty="0" smtClean="0"/>
              <a:t>Mode opératoire pour la phase de diagnostic</a:t>
            </a:r>
            <a:endParaRPr lang="fr-FR"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01" y="498737"/>
            <a:ext cx="2994613" cy="1526976"/>
          </a:xfrm>
          <a:prstGeom prst="rect">
            <a:avLst/>
          </a:prstGeom>
        </p:spPr>
      </p:pic>
    </p:spTree>
    <p:extLst>
      <p:ext uri="{BB962C8B-B14F-4D97-AF65-F5344CB8AC3E}">
        <p14:creationId xmlns:p14="http://schemas.microsoft.com/office/powerpoint/2010/main" val="293235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5" name="Espace réservé du pied de page 4"/>
          <p:cNvSpPr>
            <a:spLocks noGrp="1"/>
          </p:cNvSpPr>
          <p:nvPr>
            <p:ph type="ftr" sz="quarter" idx="3"/>
          </p:nvPr>
        </p:nvSpPr>
        <p:spPr/>
        <p:txBody>
          <a:bodyPr/>
          <a:lstStyle/>
          <a:p>
            <a:r>
              <a:rPr lang="fr-FR" smtClean="0"/>
              <a:t>Secrétariat général à la planification écologique</a:t>
            </a:r>
            <a:endParaRPr lang="fr-FR" dirty="0"/>
          </a:p>
        </p:txBody>
      </p:sp>
      <p:sp>
        <p:nvSpPr>
          <p:cNvPr id="7" name="Espace réservé du texte 9"/>
          <p:cNvSpPr txBox="1">
            <a:spLocks/>
          </p:cNvSpPr>
          <p:nvPr/>
        </p:nvSpPr>
        <p:spPr>
          <a:xfrm>
            <a:off x="779166" y="1494429"/>
            <a:ext cx="3382930" cy="2899195"/>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fr-FR" b="1" dirty="0" smtClean="0"/>
              <a:t>Panorama des leviers de </a:t>
            </a:r>
            <a:r>
              <a:rPr lang="fr-FR" b="1" dirty="0" err="1" smtClean="0"/>
              <a:t>décarbonation</a:t>
            </a:r>
            <a:endParaRPr lang="fr-FR" b="1" dirty="0"/>
          </a:p>
        </p:txBody>
      </p:sp>
      <p:sp>
        <p:nvSpPr>
          <p:cNvPr id="8" name="Espace réservé du texte 9"/>
          <p:cNvSpPr txBox="1">
            <a:spLocks/>
          </p:cNvSpPr>
          <p:nvPr/>
        </p:nvSpPr>
        <p:spPr>
          <a:xfrm>
            <a:off x="5230367" y="1494429"/>
            <a:ext cx="3686104" cy="2899195"/>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fr-FR" b="1" dirty="0" smtClean="0"/>
              <a:t>Panorama des leviers de préservation de la biodiversité et gestion des ressources </a:t>
            </a:r>
            <a:endParaRPr lang="fr-FR" b="1" dirty="0"/>
          </a:p>
        </p:txBody>
      </p:sp>
      <p:pic>
        <p:nvPicPr>
          <p:cNvPr id="10" name="Image 9"/>
          <p:cNvPicPr>
            <a:picLocks noChangeAspect="1"/>
          </p:cNvPicPr>
          <p:nvPr/>
        </p:nvPicPr>
        <p:blipFill>
          <a:blip r:embed="rId2"/>
          <a:stretch>
            <a:fillRect/>
          </a:stretch>
        </p:blipFill>
        <p:spPr>
          <a:xfrm>
            <a:off x="323850" y="2310900"/>
            <a:ext cx="4072595" cy="1738615"/>
          </a:xfrm>
          <a:prstGeom prst="rect">
            <a:avLst/>
          </a:prstGeom>
        </p:spPr>
      </p:pic>
      <p:pic>
        <p:nvPicPr>
          <p:cNvPr id="12" name="Image 11"/>
          <p:cNvPicPr>
            <a:picLocks noChangeAspect="1"/>
          </p:cNvPicPr>
          <p:nvPr/>
        </p:nvPicPr>
        <p:blipFill>
          <a:blip r:embed="rId3"/>
          <a:stretch>
            <a:fillRect/>
          </a:stretch>
        </p:blipFill>
        <p:spPr>
          <a:xfrm>
            <a:off x="4694699" y="2407836"/>
            <a:ext cx="3802916" cy="1588338"/>
          </a:xfrm>
          <a:prstGeom prst="rect">
            <a:avLst/>
          </a:prstGeom>
        </p:spPr>
      </p:pic>
      <p:sp>
        <p:nvSpPr>
          <p:cNvPr id="11" name="Titre 6"/>
          <p:cNvSpPr>
            <a:spLocks noGrp="1"/>
          </p:cNvSpPr>
          <p:nvPr>
            <p:ph type="title"/>
          </p:nvPr>
        </p:nvSpPr>
        <p:spPr>
          <a:xfrm>
            <a:off x="323850" y="682801"/>
            <a:ext cx="8424863" cy="539991"/>
          </a:xfrm>
        </p:spPr>
        <p:txBody>
          <a:bodyPr>
            <a:noAutofit/>
          </a:bodyPr>
          <a:lstStyle/>
          <a:p>
            <a:r>
              <a:rPr lang="fr-FR" sz="2100" u="sng" dirty="0" smtClean="0"/>
              <a:t>Deux panoramas des leviers</a:t>
            </a:r>
            <a:r>
              <a:rPr lang="fr-FR" sz="2100" dirty="0" smtClean="0"/>
              <a:t> : le premier sur la </a:t>
            </a:r>
            <a:r>
              <a:rPr lang="fr-FR" sz="2100" dirty="0" err="1" smtClean="0"/>
              <a:t>décarbonation</a:t>
            </a:r>
            <a:r>
              <a:rPr lang="fr-FR" sz="2100" dirty="0" smtClean="0"/>
              <a:t>, le second sur la biodiversité et gestion des ressources</a:t>
            </a:r>
            <a:endParaRPr lang="fr-FR" sz="2100" dirty="0"/>
          </a:p>
        </p:txBody>
      </p:sp>
      <p:sp>
        <p:nvSpPr>
          <p:cNvPr id="4" name="ZoneTexte 3"/>
          <p:cNvSpPr txBox="1"/>
          <p:nvPr/>
        </p:nvSpPr>
        <p:spPr>
          <a:xfrm>
            <a:off x="256714" y="1461371"/>
            <a:ext cx="373820" cy="584775"/>
          </a:xfrm>
          <a:prstGeom prst="rect">
            <a:avLst/>
          </a:prstGeom>
          <a:noFill/>
        </p:spPr>
        <p:txBody>
          <a:bodyPr wrap="none" rtlCol="0">
            <a:spAutoFit/>
          </a:bodyPr>
          <a:lstStyle/>
          <a:p>
            <a:r>
              <a:rPr lang="fr-FR" sz="3200" dirty="0" smtClean="0"/>
              <a:t>1</a:t>
            </a:r>
            <a:endParaRPr lang="fr-FR" sz="3200" dirty="0"/>
          </a:p>
        </p:txBody>
      </p:sp>
      <p:sp>
        <p:nvSpPr>
          <p:cNvPr id="6" name="Rectangle 5"/>
          <p:cNvSpPr/>
          <p:nvPr/>
        </p:nvSpPr>
        <p:spPr>
          <a:xfrm flipH="1">
            <a:off x="675570" y="1545485"/>
            <a:ext cx="45719" cy="472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694699" y="1461371"/>
            <a:ext cx="431528" cy="584775"/>
          </a:xfrm>
          <a:prstGeom prst="rect">
            <a:avLst/>
          </a:prstGeom>
          <a:noFill/>
        </p:spPr>
        <p:txBody>
          <a:bodyPr wrap="none" rtlCol="0">
            <a:spAutoFit/>
          </a:bodyPr>
          <a:lstStyle/>
          <a:p>
            <a:r>
              <a:rPr lang="fr-FR" sz="3200" dirty="0" smtClean="0"/>
              <a:t>2</a:t>
            </a:r>
            <a:endParaRPr lang="fr-FR" sz="3200" dirty="0"/>
          </a:p>
        </p:txBody>
      </p:sp>
      <p:sp>
        <p:nvSpPr>
          <p:cNvPr id="14" name="Rectangle 13"/>
          <p:cNvSpPr/>
          <p:nvPr/>
        </p:nvSpPr>
        <p:spPr>
          <a:xfrm flipH="1">
            <a:off x="5113555" y="1545485"/>
            <a:ext cx="45719" cy="472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352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60B065F-3F37-D76D-0CFE-318376EDCEC8}"/>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40" name="think-cell Slide" r:id="rId5" imgW="592" imgH="595" progId="TCLayout.ActiveDocument.1">
                  <p:embed/>
                </p:oleObj>
              </mc:Choice>
              <mc:Fallback>
                <p:oleObj name="think-cell Slide" r:id="rId5" imgW="592" imgH="595" progId="TCLayout.ActiveDocument.1">
                  <p:embed/>
                  <p:pic>
                    <p:nvPicPr>
                      <p:cNvPr id="15" name="Object 14" hidden="1">
                        <a:extLst>
                          <a:ext uri="{FF2B5EF4-FFF2-40B4-BE49-F238E27FC236}">
                            <a16:creationId xmlns:a16="http://schemas.microsoft.com/office/drawing/2014/main" id="{360B065F-3F37-D76D-0CFE-318376EDCE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7" name="Espace réservé du numéro de diapositive 1">
            <a:extLst>
              <a:ext uri="{FF2B5EF4-FFF2-40B4-BE49-F238E27FC236}">
                <a16:creationId xmlns:a16="http://schemas.microsoft.com/office/drawing/2014/main" id="{FBBE627C-BEA7-5246-AC1C-78BC257407F7}"/>
              </a:ext>
            </a:extLst>
          </p:cNvPr>
          <p:cNvSpPr>
            <a:spLocks noGrp="1"/>
          </p:cNvSpPr>
          <p:nvPr>
            <p:ph type="sldNum" sz="quarter" idx="12"/>
          </p:nvPr>
        </p:nvSpPr>
        <p:spPr>
          <a:xfrm>
            <a:off x="7398713" y="4783500"/>
            <a:ext cx="1350000" cy="360000"/>
          </a:xfrm>
        </p:spPr>
        <p:txBody>
          <a:bodyPr/>
          <a:lstStyle/>
          <a:p>
            <a:r>
              <a:rPr lang="fr-FR" dirty="0"/>
              <a:t>5</a:t>
            </a:r>
          </a:p>
        </p:txBody>
      </p:sp>
      <p:sp>
        <p:nvSpPr>
          <p:cNvPr id="7" name="Rectangle 6"/>
          <p:cNvSpPr/>
          <p:nvPr/>
        </p:nvSpPr>
        <p:spPr>
          <a:xfrm>
            <a:off x="336419" y="1298607"/>
            <a:ext cx="8424863" cy="646331"/>
          </a:xfrm>
          <a:prstGeom prst="rect">
            <a:avLst/>
          </a:prstGeom>
        </p:spPr>
        <p:txBody>
          <a:bodyPr wrap="square">
            <a:spAutoFit/>
          </a:bodyPr>
          <a:lstStyle/>
          <a:p>
            <a:endParaRPr lang="fr-FR" sz="1200" dirty="0" smtClean="0"/>
          </a:p>
          <a:p>
            <a:r>
              <a:rPr lang="fr-FR" sz="1200" dirty="0" smtClean="0"/>
              <a:t>Le SGPE a élaboré un modèle pour calculer les objectifs différenciés territorialement compatibles avec les objectifs nationaux, pour servir de base de discussion</a:t>
            </a:r>
            <a:endParaRPr lang="fr-FR" sz="1200" dirty="0"/>
          </a:p>
        </p:txBody>
      </p:sp>
      <p:sp>
        <p:nvSpPr>
          <p:cNvPr id="11" name="Title 3">
            <a:extLst>
              <a:ext uri="{FF2B5EF4-FFF2-40B4-BE49-F238E27FC236}">
                <a16:creationId xmlns:a16="http://schemas.microsoft.com/office/drawing/2014/main" id="{02B38C4B-9308-6B31-5793-BAB46BBE1ECA}"/>
              </a:ext>
            </a:extLst>
          </p:cNvPr>
          <p:cNvSpPr>
            <a:spLocks noGrp="1"/>
          </p:cNvSpPr>
          <p:nvPr>
            <p:ph type="title"/>
          </p:nvPr>
        </p:nvSpPr>
        <p:spPr>
          <a:xfrm>
            <a:off x="336419" y="687675"/>
            <a:ext cx="8578981" cy="539991"/>
          </a:xfrm>
        </p:spPr>
        <p:txBody>
          <a:bodyPr vert="horz">
            <a:noAutofit/>
          </a:bodyPr>
          <a:lstStyle/>
          <a:p>
            <a:r>
              <a:rPr lang="fr-FR" sz="2100" dirty="0" smtClean="0"/>
              <a:t>Une déclinaison régionale du panorama des leviers national a été établie par le SGPE, comme base de discussion pour la COP</a:t>
            </a:r>
            <a:endParaRPr lang="fr-FR" sz="2100" u="sng" dirty="0"/>
          </a:p>
        </p:txBody>
      </p:sp>
      <p:pic>
        <p:nvPicPr>
          <p:cNvPr id="3" name="Image 2"/>
          <p:cNvPicPr>
            <a:picLocks noChangeAspect="1"/>
          </p:cNvPicPr>
          <p:nvPr/>
        </p:nvPicPr>
        <p:blipFill rotWithShape="1">
          <a:blip r:embed="rId7"/>
          <a:srcRect t="5448"/>
          <a:stretch/>
        </p:blipFill>
        <p:spPr>
          <a:xfrm>
            <a:off x="442028" y="2675467"/>
            <a:ext cx="3966931" cy="1799065"/>
          </a:xfrm>
          <a:prstGeom prst="rect">
            <a:avLst/>
          </a:prstGeom>
        </p:spPr>
      </p:pic>
      <p:pic>
        <p:nvPicPr>
          <p:cNvPr id="5" name="Image 4"/>
          <p:cNvPicPr>
            <a:picLocks noChangeAspect="1"/>
          </p:cNvPicPr>
          <p:nvPr/>
        </p:nvPicPr>
        <p:blipFill rotWithShape="1">
          <a:blip r:embed="rId8"/>
          <a:srcRect t="6442"/>
          <a:stretch/>
        </p:blipFill>
        <p:spPr>
          <a:xfrm>
            <a:off x="4738509" y="2692399"/>
            <a:ext cx="4010204" cy="1835379"/>
          </a:xfrm>
          <a:prstGeom prst="rect">
            <a:avLst/>
          </a:prstGeom>
        </p:spPr>
      </p:pic>
      <p:cxnSp>
        <p:nvCxnSpPr>
          <p:cNvPr id="13" name="Connecteur droit avec flèche 12"/>
          <p:cNvCxnSpPr/>
          <p:nvPr/>
        </p:nvCxnSpPr>
        <p:spPr>
          <a:xfrm>
            <a:off x="4089022" y="3598311"/>
            <a:ext cx="92894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05348" y="2040937"/>
            <a:ext cx="3640289" cy="523220"/>
          </a:xfrm>
          <a:prstGeom prst="rect">
            <a:avLst/>
          </a:prstGeom>
          <a:noFill/>
        </p:spPr>
        <p:txBody>
          <a:bodyPr wrap="square" rtlCol="0">
            <a:spAutoFit/>
          </a:bodyPr>
          <a:lstStyle/>
          <a:p>
            <a:r>
              <a:rPr lang="fr-FR" sz="1400" dirty="0" smtClean="0"/>
              <a:t>Panorama des leviers </a:t>
            </a:r>
            <a:r>
              <a:rPr lang="fr-FR" sz="1400" u="sng" dirty="0"/>
              <a:t>n</a:t>
            </a:r>
            <a:r>
              <a:rPr lang="fr-FR" sz="1400" u="sng" dirty="0" smtClean="0"/>
              <a:t>ational</a:t>
            </a:r>
            <a:r>
              <a:rPr lang="fr-FR" sz="1400" dirty="0" smtClean="0"/>
              <a:t> en  ktCO</a:t>
            </a:r>
            <a:r>
              <a:rPr lang="fr-FR" sz="1400" baseline="-25000" dirty="0" smtClean="0"/>
              <a:t>2</a:t>
            </a:r>
            <a:r>
              <a:rPr lang="fr-FR" sz="1400" dirty="0" smtClean="0"/>
              <a:t>e évitées entre 2019 et 2030</a:t>
            </a:r>
            <a:endParaRPr lang="fr-FR" sz="1400" dirty="0"/>
          </a:p>
        </p:txBody>
      </p:sp>
      <p:sp>
        <p:nvSpPr>
          <p:cNvPr id="14" name="ZoneTexte 13"/>
          <p:cNvSpPr txBox="1"/>
          <p:nvPr/>
        </p:nvSpPr>
        <p:spPr>
          <a:xfrm>
            <a:off x="4864082" y="2040937"/>
            <a:ext cx="3640289" cy="523220"/>
          </a:xfrm>
          <a:prstGeom prst="rect">
            <a:avLst/>
          </a:prstGeom>
          <a:noFill/>
        </p:spPr>
        <p:txBody>
          <a:bodyPr wrap="square" rtlCol="0">
            <a:spAutoFit/>
          </a:bodyPr>
          <a:lstStyle/>
          <a:p>
            <a:r>
              <a:rPr lang="fr-FR" sz="1400" dirty="0" smtClean="0"/>
              <a:t>Panorama des leviers </a:t>
            </a:r>
            <a:r>
              <a:rPr lang="fr-FR" sz="1400" u="sng" dirty="0" smtClean="0"/>
              <a:t>régional</a:t>
            </a:r>
            <a:r>
              <a:rPr lang="fr-FR" sz="1400" dirty="0" smtClean="0"/>
              <a:t> en  ktCO</a:t>
            </a:r>
            <a:r>
              <a:rPr lang="fr-FR" sz="1400" baseline="-25000" dirty="0" smtClean="0"/>
              <a:t>2</a:t>
            </a:r>
            <a:r>
              <a:rPr lang="fr-FR" sz="1400" dirty="0" smtClean="0"/>
              <a:t>e évitées entre 2019 et 2030</a:t>
            </a:r>
            <a:endParaRPr lang="fr-FR" sz="1400" dirty="0"/>
          </a:p>
        </p:txBody>
      </p:sp>
      <p:sp>
        <p:nvSpPr>
          <p:cNvPr id="16" name="ZoneTexte 15"/>
          <p:cNvSpPr txBox="1"/>
          <p:nvPr/>
        </p:nvSpPr>
        <p:spPr>
          <a:xfrm>
            <a:off x="733792" y="301122"/>
            <a:ext cx="279244" cy="338554"/>
          </a:xfrm>
          <a:prstGeom prst="rect">
            <a:avLst/>
          </a:prstGeom>
          <a:noFill/>
        </p:spPr>
        <p:txBody>
          <a:bodyPr wrap="none" rtlCol="0">
            <a:spAutoFit/>
          </a:bodyPr>
          <a:lstStyle/>
          <a:p>
            <a:r>
              <a:rPr lang="fr-FR" sz="1600" dirty="0" smtClean="0"/>
              <a:t>1</a:t>
            </a:r>
            <a:endParaRPr lang="fr-FR" sz="1600" dirty="0"/>
          </a:p>
        </p:txBody>
      </p:sp>
      <p:sp>
        <p:nvSpPr>
          <p:cNvPr id="17" name="Rectangle 16"/>
          <p:cNvSpPr/>
          <p:nvPr/>
        </p:nvSpPr>
        <p:spPr>
          <a:xfrm>
            <a:off x="946281" y="377721"/>
            <a:ext cx="18000" cy="1903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9"/>
          <p:cNvSpPr txBox="1">
            <a:spLocks/>
          </p:cNvSpPr>
          <p:nvPr/>
        </p:nvSpPr>
        <p:spPr>
          <a:xfrm>
            <a:off x="946281" y="377721"/>
            <a:ext cx="3382930" cy="190357"/>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fr-FR" sz="800" b="1" dirty="0" smtClean="0"/>
              <a:t>Panorama des leviers de </a:t>
            </a:r>
            <a:r>
              <a:rPr lang="fr-FR" sz="800" b="1" dirty="0" err="1" smtClean="0"/>
              <a:t>décarbonation</a:t>
            </a:r>
            <a:endParaRPr lang="fr-FR" sz="800" b="1" dirty="0"/>
          </a:p>
        </p:txBody>
      </p:sp>
    </p:spTree>
    <p:extLst>
      <p:ext uri="{BB962C8B-B14F-4D97-AF65-F5344CB8AC3E}">
        <p14:creationId xmlns:p14="http://schemas.microsoft.com/office/powerpoint/2010/main" val="3452714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3">
            <a:extLst>
              <a:ext uri="{FF2B5EF4-FFF2-40B4-BE49-F238E27FC236}">
                <a16:creationId xmlns:a16="http://schemas.microsoft.com/office/drawing/2014/main" id="{02B38C4B-9308-6B31-5793-BAB46BBE1ECA}"/>
              </a:ext>
            </a:extLst>
          </p:cNvPr>
          <p:cNvSpPr txBox="1">
            <a:spLocks/>
          </p:cNvSpPr>
          <p:nvPr/>
        </p:nvSpPr>
        <p:spPr>
          <a:xfrm>
            <a:off x="323850" y="666899"/>
            <a:ext cx="8424863" cy="539991"/>
          </a:xfrm>
          <a:prstGeom prst="rect">
            <a:avLst/>
          </a:prstGeom>
        </p:spPr>
        <p:txBody>
          <a:bodyPr vert="horz" lIns="91440" tIns="45720" rIns="91440" bIns="45720" rtlCol="0" anchor="t">
            <a:noAutofit/>
          </a:bodyPr>
          <a:lstStyle>
            <a:lvl1pPr marL="14288" indent="0" algn="ctr" defTabSz="914400" rtl="0" eaLnBrk="1" latinLnBrk="0" hangingPunct="1">
              <a:lnSpc>
                <a:spcPct val="90000"/>
              </a:lnSpc>
              <a:spcBef>
                <a:spcPct val="0"/>
              </a:spcBef>
              <a:buNone/>
              <a:tabLst/>
              <a:defRPr sz="4500" b="1" kern="1200">
                <a:solidFill>
                  <a:schemeClr val="tx1"/>
                </a:solidFill>
                <a:latin typeface="Marianne" panose="02000000000000000000" pitchFamily="2" charset="0"/>
                <a:ea typeface="+mj-ea"/>
                <a:cs typeface="+mj-cs"/>
              </a:defRPr>
            </a:lvl1pPr>
          </a:lstStyle>
          <a:p>
            <a:pPr algn="l"/>
            <a:r>
              <a:rPr lang="fr-FR" sz="2100" dirty="0" smtClean="0"/>
              <a:t>Pour rappel : panorama des leviers </a:t>
            </a:r>
            <a:r>
              <a:rPr lang="fr-FR" sz="2100" u="sng" dirty="0" smtClean="0"/>
              <a:t>national</a:t>
            </a:r>
            <a:r>
              <a:rPr lang="fr-FR" sz="2100" dirty="0" smtClean="0"/>
              <a:t> </a:t>
            </a:r>
            <a:endParaRPr lang="fr-FR" sz="2100" u="sng" dirty="0"/>
          </a:p>
        </p:txBody>
      </p:sp>
      <p:pic>
        <p:nvPicPr>
          <p:cNvPr id="88" name="Image 87"/>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445421" y="4566484"/>
            <a:ext cx="5383666" cy="268096"/>
          </a:xfrm>
          <a:prstGeom prst="rect">
            <a:avLst/>
          </a:prstGeom>
        </p:spPr>
      </p:pic>
      <mc:AlternateContent xmlns:mc="http://schemas.openxmlformats.org/markup-compatibility/2006" xmlns:cx1="http://schemas.microsoft.com/office/drawing/2015/9/8/chartex">
        <mc:Choice Requires="cx1">
          <p:graphicFrame>
            <p:nvGraphicFramePr>
              <p:cNvPr id="89" name="Graphique 88"/>
              <p:cNvGraphicFramePr/>
              <p:nvPr>
                <p:extLst/>
              </p:nvPr>
            </p:nvGraphicFramePr>
            <p:xfrm>
              <a:off x="236482" y="1271281"/>
              <a:ext cx="8592605" cy="3380958"/>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89" name="Graphique 88"/>
              <p:cNvPicPr>
                <a:picLocks noGrp="1" noRot="1" noChangeAspect="1" noMove="1" noResize="1" noEditPoints="1" noAdjustHandles="1" noChangeArrowheads="1" noChangeShapeType="1"/>
              </p:cNvPicPr>
              <p:nvPr/>
            </p:nvPicPr>
            <p:blipFill>
              <a:blip r:embed="rId6"/>
              <a:stretch>
                <a:fillRect/>
              </a:stretch>
            </p:blipFill>
            <p:spPr>
              <a:xfrm>
                <a:off x="236482" y="1271281"/>
                <a:ext cx="8592605" cy="3380958"/>
              </a:xfrm>
              <a:prstGeom prst="rect">
                <a:avLst/>
              </a:prstGeom>
            </p:spPr>
          </p:pic>
        </mc:Fallback>
      </mc:AlternateContent>
      <p:sp>
        <p:nvSpPr>
          <p:cNvPr id="90" name="ZoneTexte 89"/>
          <p:cNvSpPr txBox="1"/>
          <p:nvPr/>
        </p:nvSpPr>
        <p:spPr>
          <a:xfrm>
            <a:off x="236482" y="1130502"/>
            <a:ext cx="5889754" cy="230832"/>
          </a:xfrm>
          <a:prstGeom prst="rect">
            <a:avLst/>
          </a:prstGeom>
          <a:noFill/>
        </p:spPr>
        <p:txBody>
          <a:bodyPr wrap="none" rtlCol="0">
            <a:spAutoFit/>
          </a:bodyPr>
          <a:lstStyle/>
          <a:p>
            <a:r>
              <a:rPr lang="fr-FR" sz="900" dirty="0" smtClean="0"/>
              <a:t>Répartition des leviers de réduction de gaz à effet de serre, en ktCO</a:t>
            </a:r>
            <a:r>
              <a:rPr lang="fr-FR" sz="900" baseline="-25000" dirty="0" smtClean="0"/>
              <a:t>2</a:t>
            </a:r>
            <a:r>
              <a:rPr lang="fr-FR" sz="900" dirty="0" smtClean="0"/>
              <a:t>e économisés entre 2019 et 2030</a:t>
            </a:r>
            <a:endParaRPr lang="fr-FR" sz="900" dirty="0"/>
          </a:p>
        </p:txBody>
      </p:sp>
      <p:sp>
        <p:nvSpPr>
          <p:cNvPr id="7" name="ZoneTexte 6"/>
          <p:cNvSpPr txBox="1"/>
          <p:nvPr/>
        </p:nvSpPr>
        <p:spPr>
          <a:xfrm>
            <a:off x="236482" y="4793018"/>
            <a:ext cx="3871573" cy="200055"/>
          </a:xfrm>
          <a:prstGeom prst="rect">
            <a:avLst/>
          </a:prstGeom>
          <a:noFill/>
        </p:spPr>
        <p:txBody>
          <a:bodyPr wrap="none" rtlCol="0">
            <a:spAutoFit/>
          </a:bodyPr>
          <a:lstStyle/>
          <a:p>
            <a:r>
              <a:rPr lang="fr-FR" sz="700" dirty="0" smtClean="0"/>
              <a:t>(1) Bus et cars </a:t>
            </a:r>
            <a:r>
              <a:rPr lang="fr-FR" sz="700" dirty="0" err="1" smtClean="0"/>
              <a:t>décarbonés</a:t>
            </a:r>
            <a:r>
              <a:rPr lang="fr-FR" sz="700" dirty="0" smtClean="0"/>
              <a:t> 800 (2) Pratiques </a:t>
            </a:r>
            <a:r>
              <a:rPr lang="fr-FR" sz="700" dirty="0" err="1" smtClean="0"/>
              <a:t>stockantes</a:t>
            </a:r>
            <a:r>
              <a:rPr lang="fr-FR" sz="700" dirty="0" smtClean="0"/>
              <a:t> 1300 (3) Sobriété matière 600</a:t>
            </a:r>
            <a:endParaRPr lang="fr-FR" sz="700" dirty="0"/>
          </a:p>
        </p:txBody>
      </p:sp>
      <p:sp>
        <p:nvSpPr>
          <p:cNvPr id="8" name="ZoneTexte 7"/>
          <p:cNvSpPr txBox="1"/>
          <p:nvPr/>
        </p:nvSpPr>
        <p:spPr>
          <a:xfrm>
            <a:off x="2483068" y="4347741"/>
            <a:ext cx="284052" cy="200055"/>
          </a:xfrm>
          <a:prstGeom prst="rect">
            <a:avLst/>
          </a:prstGeom>
          <a:noFill/>
        </p:spPr>
        <p:txBody>
          <a:bodyPr wrap="none" rtlCol="0">
            <a:spAutoFit/>
          </a:bodyPr>
          <a:lstStyle/>
          <a:p>
            <a:r>
              <a:rPr lang="fr-FR" sz="700" dirty="0" smtClean="0"/>
              <a:t>(1)</a:t>
            </a:r>
            <a:endParaRPr lang="fr-FR" sz="700" dirty="0"/>
          </a:p>
        </p:txBody>
      </p:sp>
      <p:sp>
        <p:nvSpPr>
          <p:cNvPr id="9" name="ZoneTexte 8"/>
          <p:cNvSpPr txBox="1"/>
          <p:nvPr/>
        </p:nvSpPr>
        <p:spPr>
          <a:xfrm>
            <a:off x="5439102" y="4347741"/>
            <a:ext cx="296876" cy="200055"/>
          </a:xfrm>
          <a:prstGeom prst="rect">
            <a:avLst/>
          </a:prstGeom>
          <a:noFill/>
        </p:spPr>
        <p:txBody>
          <a:bodyPr wrap="none" rtlCol="0">
            <a:spAutoFit/>
          </a:bodyPr>
          <a:lstStyle/>
          <a:p>
            <a:r>
              <a:rPr lang="fr-FR" sz="700" dirty="0" smtClean="0"/>
              <a:t>(2)</a:t>
            </a:r>
            <a:endParaRPr lang="fr-FR" sz="700" dirty="0"/>
          </a:p>
        </p:txBody>
      </p:sp>
      <p:sp>
        <p:nvSpPr>
          <p:cNvPr id="10" name="ZoneTexte 9"/>
          <p:cNvSpPr txBox="1"/>
          <p:nvPr/>
        </p:nvSpPr>
        <p:spPr>
          <a:xfrm>
            <a:off x="8515109" y="4347741"/>
            <a:ext cx="296876" cy="200055"/>
          </a:xfrm>
          <a:prstGeom prst="rect">
            <a:avLst/>
          </a:prstGeom>
          <a:noFill/>
        </p:spPr>
        <p:txBody>
          <a:bodyPr wrap="none" rtlCol="0">
            <a:spAutoFit/>
          </a:bodyPr>
          <a:lstStyle/>
          <a:p>
            <a:r>
              <a:rPr lang="fr-FR" sz="700" dirty="0" smtClean="0"/>
              <a:t>(3)</a:t>
            </a:r>
            <a:endParaRPr lang="fr-FR" sz="700" dirty="0"/>
          </a:p>
        </p:txBody>
      </p:sp>
      <p:sp>
        <p:nvSpPr>
          <p:cNvPr id="2" name="Rectangle 1"/>
          <p:cNvSpPr/>
          <p:nvPr/>
        </p:nvSpPr>
        <p:spPr>
          <a:xfrm>
            <a:off x="3626069" y="-1"/>
            <a:ext cx="5517931" cy="236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PRELIMINAIRE ET EN COURS DE REVISION (travaux SNBC)</a:t>
            </a:r>
            <a:endParaRPr lang="fr-FR" sz="1400" dirty="0"/>
          </a:p>
        </p:txBody>
      </p:sp>
      <p:sp>
        <p:nvSpPr>
          <p:cNvPr id="11" name="ZoneTexte 10"/>
          <p:cNvSpPr txBox="1"/>
          <p:nvPr/>
        </p:nvSpPr>
        <p:spPr>
          <a:xfrm>
            <a:off x="733792" y="301122"/>
            <a:ext cx="279244" cy="338554"/>
          </a:xfrm>
          <a:prstGeom prst="rect">
            <a:avLst/>
          </a:prstGeom>
          <a:noFill/>
        </p:spPr>
        <p:txBody>
          <a:bodyPr wrap="none" rtlCol="0">
            <a:spAutoFit/>
          </a:bodyPr>
          <a:lstStyle/>
          <a:p>
            <a:r>
              <a:rPr lang="fr-FR" sz="1600" dirty="0" smtClean="0"/>
              <a:t>1</a:t>
            </a:r>
            <a:endParaRPr lang="fr-FR" sz="1600" dirty="0"/>
          </a:p>
        </p:txBody>
      </p:sp>
      <p:sp>
        <p:nvSpPr>
          <p:cNvPr id="12" name="Rectangle 11"/>
          <p:cNvSpPr/>
          <p:nvPr/>
        </p:nvSpPr>
        <p:spPr>
          <a:xfrm>
            <a:off x="946281" y="377721"/>
            <a:ext cx="18000" cy="1903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9"/>
          <p:cNvSpPr txBox="1">
            <a:spLocks/>
          </p:cNvSpPr>
          <p:nvPr/>
        </p:nvSpPr>
        <p:spPr>
          <a:xfrm>
            <a:off x="946281" y="377721"/>
            <a:ext cx="3382930" cy="190357"/>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fr-FR" sz="800" b="1" dirty="0" smtClean="0"/>
              <a:t>Panorama des leviers de </a:t>
            </a:r>
            <a:r>
              <a:rPr lang="fr-FR" sz="800" b="1" dirty="0" err="1" smtClean="0"/>
              <a:t>décarbonation</a:t>
            </a:r>
            <a:endParaRPr lang="fr-FR" sz="800" b="1" dirty="0"/>
          </a:p>
        </p:txBody>
      </p:sp>
    </p:spTree>
    <p:extLst>
      <p:ext uri="{BB962C8B-B14F-4D97-AF65-F5344CB8AC3E}">
        <p14:creationId xmlns:p14="http://schemas.microsoft.com/office/powerpoint/2010/main" val="503844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7C01AB0-8A60-465B-8856-1D1213C80FD6}" type="slidenum">
              <a:rPr lang="fr-FR" smtClean="0"/>
              <a:t>13</a:t>
            </a:fld>
            <a:endParaRPr lang="fr-FR"/>
          </a:p>
        </p:txBody>
      </p:sp>
      <p:sp>
        <p:nvSpPr>
          <p:cNvPr id="8" name="Espace réservé du texte 7"/>
          <p:cNvSpPr>
            <a:spLocks noGrp="1"/>
          </p:cNvSpPr>
          <p:nvPr>
            <p:ph type="body" sz="quarter" idx="13"/>
          </p:nvPr>
        </p:nvSpPr>
        <p:spPr>
          <a:xfrm>
            <a:off x="323528" y="1977107"/>
            <a:ext cx="2520000" cy="2880320"/>
          </a:xfrm>
        </p:spPr>
        <p:txBody>
          <a:bodyPr/>
          <a:lstStyle/>
          <a:p>
            <a:pPr marL="0" indent="0">
              <a:buNone/>
            </a:pPr>
            <a:r>
              <a:rPr lang="fr-FR" dirty="0" smtClean="0"/>
              <a:t>Région 1</a:t>
            </a:r>
            <a:endParaRPr lang="fr-FR" dirty="0"/>
          </a:p>
        </p:txBody>
      </p:sp>
      <p:sp>
        <p:nvSpPr>
          <p:cNvPr id="9" name="Espace réservé du texte 8"/>
          <p:cNvSpPr>
            <a:spLocks noGrp="1"/>
          </p:cNvSpPr>
          <p:nvPr>
            <p:ph type="body" sz="quarter" idx="14"/>
          </p:nvPr>
        </p:nvSpPr>
        <p:spPr>
          <a:xfrm>
            <a:off x="3312000" y="1977107"/>
            <a:ext cx="2520000" cy="2860762"/>
          </a:xfrm>
        </p:spPr>
        <p:txBody>
          <a:bodyPr/>
          <a:lstStyle/>
          <a:p>
            <a:pPr marL="0" indent="0">
              <a:buNone/>
            </a:pPr>
            <a:r>
              <a:rPr lang="fr-FR" dirty="0" smtClean="0"/>
              <a:t>Région 2</a:t>
            </a:r>
            <a:endParaRPr lang="fr-FR" dirty="0"/>
          </a:p>
        </p:txBody>
      </p:sp>
      <p:sp>
        <p:nvSpPr>
          <p:cNvPr id="10" name="Espace réservé du texte 9"/>
          <p:cNvSpPr>
            <a:spLocks noGrp="1"/>
          </p:cNvSpPr>
          <p:nvPr>
            <p:ph type="body" sz="quarter" idx="15"/>
          </p:nvPr>
        </p:nvSpPr>
        <p:spPr>
          <a:xfrm>
            <a:off x="6263999" y="1977107"/>
            <a:ext cx="2520000" cy="2860762"/>
          </a:xfrm>
        </p:spPr>
        <p:txBody>
          <a:bodyPr/>
          <a:lstStyle/>
          <a:p>
            <a:pPr marL="0" indent="0">
              <a:buNone/>
            </a:pPr>
            <a:r>
              <a:rPr lang="fr-FR" dirty="0" smtClean="0"/>
              <a:t>Région 3</a:t>
            </a:r>
            <a:endParaRPr lang="fr-FR" dirty="0"/>
          </a:p>
        </p:txBody>
      </p:sp>
      <p:sp>
        <p:nvSpPr>
          <p:cNvPr id="7" name="Titre 6"/>
          <p:cNvSpPr>
            <a:spLocks noGrp="1"/>
          </p:cNvSpPr>
          <p:nvPr>
            <p:ph type="title"/>
          </p:nvPr>
        </p:nvSpPr>
        <p:spPr/>
        <p:txBody>
          <a:bodyPr>
            <a:noAutofit/>
          </a:bodyPr>
          <a:lstStyle/>
          <a:p>
            <a:r>
              <a:rPr lang="fr-FR" sz="2100" dirty="0"/>
              <a:t>Visualisation d’exemples de </a:t>
            </a:r>
            <a:r>
              <a:rPr lang="fr-FR" sz="2100" dirty="0" smtClean="0"/>
              <a:t>trois</a:t>
            </a:r>
            <a:r>
              <a:rPr lang="fr-FR" sz="2100" dirty="0"/>
              <a:t> panoramas des leviers </a:t>
            </a:r>
            <a:r>
              <a:rPr lang="fr-FR" sz="2100" dirty="0" smtClean="0"/>
              <a:t>régionaux</a:t>
            </a:r>
            <a:endParaRPr lang="fr-FR" sz="2100" dirty="0"/>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1899" t="2225" r="2725" b="93273"/>
          <a:stretch/>
        </p:blipFill>
        <p:spPr>
          <a:xfrm>
            <a:off x="221156" y="4541175"/>
            <a:ext cx="7852557" cy="164666"/>
          </a:xfrm>
          <a:prstGeom prst="rect">
            <a:avLst/>
          </a:prstGeom>
        </p:spPr>
      </p:pic>
      <p:pic>
        <p:nvPicPr>
          <p:cNvPr id="12" name="Image 11"/>
          <p:cNvPicPr>
            <a:picLocks noChangeAspect="1"/>
          </p:cNvPicPr>
          <p:nvPr/>
        </p:nvPicPr>
        <p:blipFill>
          <a:blip r:embed="rId3"/>
          <a:stretch>
            <a:fillRect/>
          </a:stretch>
        </p:blipFill>
        <p:spPr>
          <a:xfrm>
            <a:off x="323528" y="2315477"/>
            <a:ext cx="2619417" cy="1101790"/>
          </a:xfrm>
          <a:prstGeom prst="rect">
            <a:avLst/>
          </a:prstGeom>
        </p:spPr>
      </p:pic>
      <p:pic>
        <p:nvPicPr>
          <p:cNvPr id="13" name="Image 12"/>
          <p:cNvPicPr>
            <a:picLocks noChangeAspect="1"/>
          </p:cNvPicPr>
          <p:nvPr/>
        </p:nvPicPr>
        <p:blipFill>
          <a:blip r:embed="rId4"/>
          <a:stretch>
            <a:fillRect/>
          </a:stretch>
        </p:blipFill>
        <p:spPr>
          <a:xfrm>
            <a:off x="3275526" y="2322513"/>
            <a:ext cx="2623145" cy="1094754"/>
          </a:xfrm>
          <a:prstGeom prst="rect">
            <a:avLst/>
          </a:prstGeom>
        </p:spPr>
      </p:pic>
      <p:pic>
        <p:nvPicPr>
          <p:cNvPr id="14" name="Image 13"/>
          <p:cNvPicPr>
            <a:picLocks noChangeAspect="1"/>
          </p:cNvPicPr>
          <p:nvPr/>
        </p:nvPicPr>
        <p:blipFill>
          <a:blip r:embed="rId5"/>
          <a:stretch>
            <a:fillRect/>
          </a:stretch>
        </p:blipFill>
        <p:spPr>
          <a:xfrm>
            <a:off x="6263999" y="2315477"/>
            <a:ext cx="2657257" cy="1101790"/>
          </a:xfrm>
          <a:prstGeom prst="rect">
            <a:avLst/>
          </a:prstGeom>
        </p:spPr>
      </p:pic>
      <p:sp>
        <p:nvSpPr>
          <p:cNvPr id="15" name="ZoneTexte 14"/>
          <p:cNvSpPr txBox="1"/>
          <p:nvPr/>
        </p:nvSpPr>
        <p:spPr>
          <a:xfrm>
            <a:off x="733792" y="301122"/>
            <a:ext cx="279244" cy="338554"/>
          </a:xfrm>
          <a:prstGeom prst="rect">
            <a:avLst/>
          </a:prstGeom>
          <a:noFill/>
        </p:spPr>
        <p:txBody>
          <a:bodyPr wrap="none" rtlCol="0">
            <a:spAutoFit/>
          </a:bodyPr>
          <a:lstStyle/>
          <a:p>
            <a:r>
              <a:rPr lang="fr-FR" sz="1600" dirty="0" smtClean="0"/>
              <a:t>1</a:t>
            </a:r>
            <a:endParaRPr lang="fr-FR" sz="1600" dirty="0"/>
          </a:p>
        </p:txBody>
      </p:sp>
      <p:sp>
        <p:nvSpPr>
          <p:cNvPr id="16" name="Rectangle 15"/>
          <p:cNvSpPr/>
          <p:nvPr/>
        </p:nvSpPr>
        <p:spPr>
          <a:xfrm>
            <a:off x="946281" y="377721"/>
            <a:ext cx="18000" cy="1903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9"/>
          <p:cNvSpPr txBox="1">
            <a:spLocks/>
          </p:cNvSpPr>
          <p:nvPr/>
        </p:nvSpPr>
        <p:spPr>
          <a:xfrm>
            <a:off x="946281" y="377721"/>
            <a:ext cx="3382930" cy="190357"/>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fr-FR" sz="800" b="1" dirty="0" smtClean="0"/>
              <a:t>Panorama des leviers de </a:t>
            </a:r>
            <a:r>
              <a:rPr lang="fr-FR" sz="800" b="1" dirty="0" err="1" smtClean="0"/>
              <a:t>décarbonation</a:t>
            </a:r>
            <a:endParaRPr lang="fr-FR" sz="800" b="1" dirty="0"/>
          </a:p>
        </p:txBody>
      </p:sp>
    </p:spTree>
    <p:extLst>
      <p:ext uri="{BB962C8B-B14F-4D97-AF65-F5344CB8AC3E}">
        <p14:creationId xmlns:p14="http://schemas.microsoft.com/office/powerpoint/2010/main" val="1335383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4" name="Titre 3"/>
          <p:cNvSpPr>
            <a:spLocks noGrp="1"/>
          </p:cNvSpPr>
          <p:nvPr>
            <p:ph type="title"/>
          </p:nvPr>
        </p:nvSpPr>
        <p:spPr>
          <a:xfrm>
            <a:off x="323850" y="682801"/>
            <a:ext cx="8711757" cy="539991"/>
          </a:xfrm>
        </p:spPr>
        <p:txBody>
          <a:bodyPr>
            <a:noAutofit/>
          </a:bodyPr>
          <a:lstStyle/>
          <a:p>
            <a:r>
              <a:rPr lang="fr-FR" sz="2100" dirty="0" smtClean="0"/>
              <a:t>Un simulateur, outil d’animation, du panorama des leviers régionalisé vous accompagnera tout au long de la COP</a:t>
            </a:r>
            <a:endParaRPr lang="fr-FR" sz="2100" dirty="0"/>
          </a:p>
        </p:txBody>
      </p:sp>
      <p:sp>
        <p:nvSpPr>
          <p:cNvPr id="5" name="Espace réservé du pied de page 4"/>
          <p:cNvSpPr>
            <a:spLocks noGrp="1"/>
          </p:cNvSpPr>
          <p:nvPr>
            <p:ph type="ftr" sz="quarter" idx="3"/>
          </p:nvPr>
        </p:nvSpPr>
        <p:spPr/>
        <p:txBody>
          <a:bodyPr/>
          <a:lstStyle/>
          <a:p>
            <a:r>
              <a:rPr lang="fr-FR" dirty="0" smtClean="0"/>
              <a:t>Secrétariat général à la planification écologique</a:t>
            </a:r>
            <a:endParaRPr lang="fr-FR" dirty="0"/>
          </a:p>
        </p:txBody>
      </p:sp>
      <p:sp>
        <p:nvSpPr>
          <p:cNvPr id="15" name="ZoneTexte 14"/>
          <p:cNvSpPr txBox="1"/>
          <p:nvPr/>
        </p:nvSpPr>
        <p:spPr>
          <a:xfrm>
            <a:off x="386913" y="1609918"/>
            <a:ext cx="2958388" cy="498598"/>
          </a:xfrm>
          <a:prstGeom prst="rect">
            <a:avLst/>
          </a:prstGeom>
          <a:noFill/>
          <a:ln>
            <a:solidFill>
              <a:srgbClr val="002060"/>
            </a:solidFill>
          </a:ln>
        </p:spPr>
        <p:txBody>
          <a:bodyPr wrap="square" rtlCol="0">
            <a:spAutoFit/>
          </a:bodyPr>
          <a:lstStyle/>
          <a:p>
            <a:pPr algn="ctr">
              <a:lnSpc>
                <a:spcPct val="110000"/>
              </a:lnSpc>
            </a:pPr>
            <a:r>
              <a:rPr lang="fr-FR" sz="1200" b="1" dirty="0" smtClean="0">
                <a:solidFill>
                  <a:srgbClr val="002060"/>
                </a:solidFill>
                <a:latin typeface="Marianne" panose="02000000000000000000" pitchFamily="50" charset="0"/>
              </a:rPr>
              <a:t>Visualisation de la déclinaison régionale du panorama des leviers</a:t>
            </a:r>
            <a:endParaRPr lang="fr-FR" sz="1050" dirty="0">
              <a:latin typeface="Marianne" panose="02000000000000000000" pitchFamily="50" charset="0"/>
            </a:endParaRPr>
          </a:p>
        </p:txBody>
      </p:sp>
      <p:sp>
        <p:nvSpPr>
          <p:cNvPr id="16" name="ZoneTexte 15"/>
          <p:cNvSpPr txBox="1"/>
          <p:nvPr/>
        </p:nvSpPr>
        <p:spPr>
          <a:xfrm>
            <a:off x="3633911" y="1609918"/>
            <a:ext cx="2957722" cy="498598"/>
          </a:xfrm>
          <a:prstGeom prst="rect">
            <a:avLst/>
          </a:prstGeom>
          <a:noFill/>
          <a:ln>
            <a:solidFill>
              <a:srgbClr val="002060"/>
            </a:solidFill>
          </a:ln>
        </p:spPr>
        <p:txBody>
          <a:bodyPr wrap="square" lIns="72000" rIns="72000" rtlCol="0">
            <a:spAutoFit/>
          </a:bodyPr>
          <a:lstStyle/>
          <a:p>
            <a:pPr algn="ctr">
              <a:lnSpc>
                <a:spcPct val="110000"/>
              </a:lnSpc>
            </a:pPr>
            <a:r>
              <a:rPr lang="fr-FR" sz="1200" b="1" dirty="0" smtClean="0">
                <a:solidFill>
                  <a:srgbClr val="002060"/>
                </a:solidFill>
                <a:latin typeface="Marianne" panose="02000000000000000000" pitchFamily="50" charset="0"/>
              </a:rPr>
              <a:t>Traduction en ordres de grandeur physiques</a:t>
            </a:r>
            <a:endParaRPr lang="fr-FR" sz="1050" dirty="0">
              <a:latin typeface="Marianne" panose="02000000000000000000" pitchFamily="50" charset="0"/>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31" y="2209850"/>
            <a:ext cx="3026152" cy="2135286"/>
          </a:xfrm>
          <a:prstGeom prst="rect">
            <a:avLst/>
          </a:prstGeom>
        </p:spPr>
      </p:pic>
      <p:sp>
        <p:nvSpPr>
          <p:cNvPr id="19" name="Espace réservé du texte 10"/>
          <p:cNvSpPr>
            <a:spLocks noGrp="1"/>
          </p:cNvSpPr>
          <p:nvPr>
            <p:ph type="body" sz="quarter" idx="14"/>
          </p:nvPr>
        </p:nvSpPr>
        <p:spPr>
          <a:xfrm>
            <a:off x="6782463" y="1609918"/>
            <a:ext cx="2146852" cy="2735218"/>
          </a:xfrm>
          <a:solidFill>
            <a:schemeClr val="bg1">
              <a:lumMod val="95000"/>
            </a:schemeClr>
          </a:solidFill>
        </p:spPr>
        <p:txBody>
          <a:bodyPr rIns="72000"/>
          <a:lstStyle/>
          <a:p>
            <a:pPr marL="377825" indent="-285750">
              <a:buFont typeface="Wingdings" panose="05000000000000000000" pitchFamily="2" charset="2"/>
              <a:buChar char="Ø"/>
            </a:pPr>
            <a:endParaRPr lang="fr-FR" dirty="0" smtClean="0"/>
          </a:p>
          <a:p>
            <a:pPr marL="377825" indent="-285750">
              <a:buFont typeface="Wingdings" panose="05000000000000000000" pitchFamily="2" charset="2"/>
              <a:buChar char="Ø"/>
            </a:pPr>
            <a:r>
              <a:rPr lang="fr-FR" dirty="0" smtClean="0"/>
              <a:t>Outil permettant d’illustrer des choix stratégiques </a:t>
            </a:r>
          </a:p>
          <a:p>
            <a:pPr marL="377825" indent="-285750">
              <a:buFont typeface="Wingdings" panose="05000000000000000000" pitchFamily="2" charset="2"/>
              <a:buChar char="Ø"/>
            </a:pPr>
            <a:endParaRPr lang="fr-FR" dirty="0"/>
          </a:p>
          <a:p>
            <a:pPr marL="377825" indent="-285750">
              <a:buFont typeface="Wingdings" panose="05000000000000000000" pitchFamily="2" charset="2"/>
              <a:buChar char="Ø"/>
            </a:pPr>
            <a:r>
              <a:rPr lang="fr-FR" dirty="0" smtClean="0"/>
              <a:t>Outil permettant de visualiser les répercussions des choix sur les leviers </a:t>
            </a:r>
          </a:p>
          <a:p>
            <a:pPr marL="263525" indent="-171450">
              <a:buFont typeface="Wingdings" panose="05000000000000000000" pitchFamily="2" charset="2"/>
              <a:buChar char="Ø"/>
            </a:pPr>
            <a:endParaRPr lang="fr-FR" sz="800" dirty="0"/>
          </a:p>
        </p:txBody>
      </p:sp>
      <p:sp>
        <p:nvSpPr>
          <p:cNvPr id="8" name="ZoneTexte 7"/>
          <p:cNvSpPr txBox="1"/>
          <p:nvPr/>
        </p:nvSpPr>
        <p:spPr>
          <a:xfrm>
            <a:off x="3506525" y="1439592"/>
            <a:ext cx="5468526" cy="3039534"/>
          </a:xfrm>
          <a:prstGeom prst="rect">
            <a:avLst/>
          </a:prstGeom>
          <a:noFill/>
          <a:ln w="28575">
            <a:solidFill>
              <a:schemeClr val="bg2"/>
            </a:solidFill>
          </a:ln>
        </p:spPr>
        <p:txBody>
          <a:bodyPr wrap="square" rtlCol="0">
            <a:spAutoFit/>
          </a:bodyPr>
          <a:lstStyle/>
          <a:p>
            <a:endParaRPr lang="fr-FR" dirty="0"/>
          </a:p>
        </p:txBody>
      </p:sp>
      <p:sp>
        <p:nvSpPr>
          <p:cNvPr id="14" name="ZoneTexte 13">
            <a:hlinkClick r:id="rId4"/>
          </p:cNvPr>
          <p:cNvSpPr txBox="1"/>
          <p:nvPr/>
        </p:nvSpPr>
        <p:spPr>
          <a:xfrm>
            <a:off x="4266718" y="4477453"/>
            <a:ext cx="3600217" cy="307777"/>
          </a:xfrm>
          <a:prstGeom prst="rect">
            <a:avLst/>
          </a:prstGeom>
          <a:noFill/>
        </p:spPr>
        <p:txBody>
          <a:bodyPr wrap="square" rtlCol="0">
            <a:spAutoFit/>
          </a:bodyPr>
          <a:lstStyle/>
          <a:p>
            <a:r>
              <a:rPr lang="fr-FR" sz="1400" b="1" dirty="0" smtClean="0">
                <a:solidFill>
                  <a:srgbClr val="FF0000"/>
                </a:solidFill>
                <a:hlinkClick r:id="rId4"/>
              </a:rPr>
              <a:t>Simulateur </a:t>
            </a:r>
            <a:r>
              <a:rPr lang="fr-FR" sz="1400" b="1" dirty="0">
                <a:solidFill>
                  <a:srgbClr val="FF0000"/>
                </a:solidFill>
                <a:hlinkClick r:id="rId4"/>
              </a:rPr>
              <a:t>territorial (ecologie.gouv.fr</a:t>
            </a:r>
            <a:r>
              <a:rPr lang="fr-FR" sz="1400" b="1" dirty="0" smtClean="0">
                <a:hlinkClick r:id="rId4"/>
              </a:rPr>
              <a:t>)</a:t>
            </a:r>
            <a:endParaRPr lang="fr-FR" sz="1400" b="1" dirty="0" smtClean="0"/>
          </a:p>
        </p:txBody>
      </p:sp>
      <p:sp>
        <p:nvSpPr>
          <p:cNvPr id="13" name="ZoneTexte 12"/>
          <p:cNvSpPr txBox="1"/>
          <p:nvPr/>
        </p:nvSpPr>
        <p:spPr>
          <a:xfrm>
            <a:off x="733792" y="301122"/>
            <a:ext cx="279244" cy="338554"/>
          </a:xfrm>
          <a:prstGeom prst="rect">
            <a:avLst/>
          </a:prstGeom>
          <a:noFill/>
        </p:spPr>
        <p:txBody>
          <a:bodyPr wrap="none" rtlCol="0">
            <a:spAutoFit/>
          </a:bodyPr>
          <a:lstStyle/>
          <a:p>
            <a:r>
              <a:rPr lang="fr-FR" sz="1600" dirty="0" smtClean="0"/>
              <a:t>1</a:t>
            </a:r>
            <a:endParaRPr lang="fr-FR" sz="1600" dirty="0"/>
          </a:p>
        </p:txBody>
      </p:sp>
      <p:sp>
        <p:nvSpPr>
          <p:cNvPr id="17" name="Rectangle 16"/>
          <p:cNvSpPr/>
          <p:nvPr/>
        </p:nvSpPr>
        <p:spPr>
          <a:xfrm>
            <a:off x="946281" y="377721"/>
            <a:ext cx="18000" cy="1903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9"/>
          <p:cNvSpPr txBox="1">
            <a:spLocks/>
          </p:cNvSpPr>
          <p:nvPr/>
        </p:nvSpPr>
        <p:spPr>
          <a:xfrm>
            <a:off x="946281" y="377721"/>
            <a:ext cx="3382930" cy="190357"/>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fr-FR" sz="800" b="1" dirty="0" smtClean="0"/>
              <a:t>Panorama des leviers de </a:t>
            </a:r>
            <a:r>
              <a:rPr lang="fr-FR" sz="800" b="1" dirty="0" err="1" smtClean="0"/>
              <a:t>décarbonation</a:t>
            </a:r>
            <a:endParaRPr lang="fr-FR" sz="800" b="1" dirty="0"/>
          </a:p>
        </p:txBody>
      </p:sp>
      <p:pic>
        <p:nvPicPr>
          <p:cNvPr id="20" name="Image 19"/>
          <p:cNvPicPr>
            <a:picLocks noChangeAspect="1"/>
          </p:cNvPicPr>
          <p:nvPr/>
        </p:nvPicPr>
        <p:blipFill>
          <a:blip r:embed="rId5"/>
          <a:stretch>
            <a:fillRect/>
          </a:stretch>
        </p:blipFill>
        <p:spPr>
          <a:xfrm>
            <a:off x="3633911" y="2286150"/>
            <a:ext cx="2763866" cy="1818894"/>
          </a:xfrm>
          <a:prstGeom prst="rect">
            <a:avLst/>
          </a:prstGeom>
        </p:spPr>
      </p:pic>
    </p:spTree>
    <p:extLst>
      <p:ext uri="{BB962C8B-B14F-4D97-AF65-F5344CB8AC3E}">
        <p14:creationId xmlns:p14="http://schemas.microsoft.com/office/powerpoint/2010/main" val="3192082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4773" y="3642693"/>
            <a:ext cx="6248312" cy="1132277"/>
          </a:xfrm>
          <a:prstGeom prst="rect">
            <a:avLst/>
          </a:prstGeom>
          <a:solidFill>
            <a:srgbClr val="DDE2F2">
              <a:alpha val="50196"/>
            </a:srgb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325986" y="3637928"/>
            <a:ext cx="2076251" cy="1137042"/>
          </a:xfrm>
          <a:prstGeom prst="rect">
            <a:avLst/>
          </a:prstGeom>
          <a:solidFill>
            <a:srgbClr val="FFC6CA">
              <a:alpha val="50196"/>
            </a:srgbClr>
          </a:solid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25986" y="3646093"/>
            <a:ext cx="2070073" cy="165258"/>
          </a:xfrm>
          <a:prstGeom prst="rect">
            <a:avLst/>
          </a:prstGeom>
          <a:solidFill>
            <a:srgbClr val="FFC6CA"/>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Alimentation</a:t>
            </a:r>
            <a:endParaRPr lang="fr-FR" sz="1000" dirty="0">
              <a:solidFill>
                <a:schemeClr val="tx1"/>
              </a:solidFill>
            </a:endParaRPr>
          </a:p>
        </p:txBody>
      </p:sp>
      <p:graphicFrame>
        <p:nvGraphicFramePr>
          <p:cNvPr id="51" name="Graphique 50"/>
          <p:cNvGraphicFramePr/>
          <p:nvPr>
            <p:extLst/>
          </p:nvPr>
        </p:nvGraphicFramePr>
        <p:xfrm>
          <a:off x="437623" y="4110800"/>
          <a:ext cx="1030014" cy="584379"/>
        </p:xfrm>
        <a:graphic>
          <a:graphicData uri="http://schemas.openxmlformats.org/drawingml/2006/chart">
            <c:chart xmlns:c="http://schemas.openxmlformats.org/drawingml/2006/chart" xmlns:r="http://schemas.openxmlformats.org/officeDocument/2006/relationships" r:id="rId3"/>
          </a:graphicData>
        </a:graphic>
      </p:graphicFrame>
      <p:sp>
        <p:nvSpPr>
          <p:cNvPr id="52" name="ZoneTexte 51"/>
          <p:cNvSpPr txBox="1"/>
          <p:nvPr/>
        </p:nvSpPr>
        <p:spPr>
          <a:xfrm>
            <a:off x="1326532" y="4149158"/>
            <a:ext cx="1069527" cy="400110"/>
          </a:xfrm>
          <a:prstGeom prst="rect">
            <a:avLst/>
          </a:prstGeom>
          <a:noFill/>
        </p:spPr>
        <p:txBody>
          <a:bodyPr wrap="square" rtlCol="0">
            <a:spAutoFit/>
          </a:bodyPr>
          <a:lstStyle/>
          <a:p>
            <a:pPr algn="ctr"/>
            <a:r>
              <a:rPr lang="fr-FR" sz="500" i="1" dirty="0" smtClean="0"/>
              <a:t>NB : </a:t>
            </a:r>
          </a:p>
          <a:p>
            <a:pPr algn="ctr"/>
            <a:r>
              <a:rPr lang="fr-FR" sz="500" i="1" dirty="0" smtClean="0"/>
              <a:t>Seules ~30% des cantines au niveau national sont enregistrées sur ma-cantine.fr</a:t>
            </a:r>
            <a:endParaRPr lang="fr-FR" sz="500" i="1" dirty="0"/>
          </a:p>
        </p:txBody>
      </p:sp>
      <p:sp>
        <p:nvSpPr>
          <p:cNvPr id="53" name="ZoneTexte 52"/>
          <p:cNvSpPr txBox="1"/>
          <p:nvPr/>
        </p:nvSpPr>
        <p:spPr>
          <a:xfrm>
            <a:off x="376795" y="3841690"/>
            <a:ext cx="1984516" cy="338554"/>
          </a:xfrm>
          <a:prstGeom prst="rect">
            <a:avLst/>
          </a:prstGeom>
          <a:noFill/>
        </p:spPr>
        <p:txBody>
          <a:bodyPr wrap="square" rtlCol="0">
            <a:spAutoFit/>
          </a:bodyPr>
          <a:lstStyle/>
          <a:p>
            <a:pPr algn="ctr"/>
            <a:r>
              <a:rPr lang="fr-FR" sz="800" dirty="0" smtClean="0"/>
              <a:t>Part des cantines respectant les critères </a:t>
            </a:r>
            <a:r>
              <a:rPr lang="fr-FR" sz="800" dirty="0" err="1" smtClean="0"/>
              <a:t>Egalim</a:t>
            </a:r>
            <a:endParaRPr lang="fr-FR" sz="800" dirty="0"/>
          </a:p>
        </p:txBody>
      </p:sp>
      <p:cxnSp>
        <p:nvCxnSpPr>
          <p:cNvPr id="55" name="Connecteur droit 54"/>
          <p:cNvCxnSpPr/>
          <p:nvPr/>
        </p:nvCxnSpPr>
        <p:spPr>
          <a:xfrm>
            <a:off x="325986" y="3973043"/>
            <a:ext cx="0" cy="675295"/>
          </a:xfrm>
          <a:prstGeom prst="line">
            <a:avLst/>
          </a:prstGeom>
          <a:solidFill>
            <a:srgbClr val="FFC6CA">
              <a:alpha val="50196"/>
            </a:srgbClr>
          </a:solidFill>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850" y="1229708"/>
            <a:ext cx="8419235" cy="1137042"/>
          </a:xfrm>
          <a:prstGeom prst="rect">
            <a:avLst/>
          </a:prstGeom>
          <a:noFill/>
          <a:ln w="9525">
            <a:solidFill>
              <a:srgbClr val="B3D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23850" y="1243458"/>
            <a:ext cx="3925610" cy="2346686"/>
          </a:xfrm>
          <a:prstGeom prst="rect">
            <a:avLst/>
          </a:prstGeom>
          <a:solidFill>
            <a:srgbClr val="B3DE6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4215225" y="1352553"/>
            <a:ext cx="4532572" cy="1013653"/>
          </a:xfrm>
          <a:prstGeom prst="rect">
            <a:avLst/>
          </a:prstGeom>
          <a:solidFill>
            <a:srgbClr val="B3DE6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323851" y="1365632"/>
            <a:ext cx="3973460" cy="2210762"/>
            <a:chOff x="323851" y="1365632"/>
            <a:chExt cx="3973460" cy="2210762"/>
          </a:xfrm>
        </p:grpSpPr>
        <p:sp>
          <p:nvSpPr>
            <p:cNvPr id="116" name="Rectangle 115"/>
            <p:cNvSpPr/>
            <p:nvPr/>
          </p:nvSpPr>
          <p:spPr>
            <a:xfrm>
              <a:off x="323851" y="1382107"/>
              <a:ext cx="3925609" cy="2194287"/>
            </a:xfrm>
            <a:prstGeom prst="rect">
              <a:avLst/>
            </a:prstGeom>
            <a:noFill/>
            <a:ln w="9525">
              <a:solidFill>
                <a:srgbClr val="B3D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p:cNvSpPr/>
            <p:nvPr/>
          </p:nvSpPr>
          <p:spPr>
            <a:xfrm>
              <a:off x="4214319" y="1365632"/>
              <a:ext cx="82992" cy="995555"/>
            </a:xfrm>
            <a:prstGeom prst="rect">
              <a:avLst/>
            </a:prstGeom>
            <a:solidFill>
              <a:srgbClr val="E1F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Titre 4"/>
          <p:cNvSpPr>
            <a:spLocks noGrp="1"/>
          </p:cNvSpPr>
          <p:nvPr>
            <p:ph type="title"/>
          </p:nvPr>
        </p:nvSpPr>
        <p:spPr>
          <a:xfrm>
            <a:off x="323850" y="633817"/>
            <a:ext cx="8424863" cy="539991"/>
          </a:xfrm>
        </p:spPr>
        <p:txBody>
          <a:bodyPr>
            <a:noAutofit/>
          </a:bodyPr>
          <a:lstStyle/>
          <a:p>
            <a:r>
              <a:rPr lang="fr-FR" sz="2100" dirty="0" smtClean="0"/>
              <a:t>Exemple </a:t>
            </a:r>
            <a:r>
              <a:rPr lang="fr-FR" sz="2100" dirty="0"/>
              <a:t>de </a:t>
            </a:r>
            <a:r>
              <a:rPr lang="fr-FR" sz="2100" dirty="0" smtClean="0"/>
              <a:t>panorama </a:t>
            </a:r>
            <a:r>
              <a:rPr lang="fr-FR" sz="2100" dirty="0"/>
              <a:t>des </a:t>
            </a:r>
            <a:r>
              <a:rPr lang="fr-FR" sz="2100" dirty="0" smtClean="0"/>
              <a:t>leviers de préservation de la biodiversité ou gestion des ressources pour une région </a:t>
            </a:r>
            <a:endParaRPr lang="fr-FR" sz="2100" i="1" u="sng" dirty="0"/>
          </a:p>
        </p:txBody>
      </p:sp>
      <p:sp>
        <p:nvSpPr>
          <p:cNvPr id="6" name="Espace réservé du pied de page 5"/>
          <p:cNvSpPr>
            <a:spLocks noGrp="1"/>
          </p:cNvSpPr>
          <p:nvPr>
            <p:ph type="ftr" sz="quarter" idx="3"/>
          </p:nvPr>
        </p:nvSpPr>
        <p:spPr/>
        <p:txBody>
          <a:bodyPr/>
          <a:lstStyle/>
          <a:p>
            <a:r>
              <a:rPr lang="fr-FR" dirty="0" smtClean="0"/>
              <a:t>Secrétariat général à la planification écologique </a:t>
            </a:r>
            <a:endParaRPr lang="fr-FR" dirty="0"/>
          </a:p>
        </p:txBody>
      </p:sp>
      <p:sp>
        <p:nvSpPr>
          <p:cNvPr id="28" name="Rectangle 27"/>
          <p:cNvSpPr/>
          <p:nvPr/>
        </p:nvSpPr>
        <p:spPr>
          <a:xfrm>
            <a:off x="323850" y="1229708"/>
            <a:ext cx="8419235" cy="165541"/>
          </a:xfrm>
          <a:prstGeom prst="rect">
            <a:avLst/>
          </a:prstGeom>
          <a:solidFill>
            <a:srgbClr val="B3DE69"/>
          </a:solidFill>
          <a:ln>
            <a:solidFill>
              <a:srgbClr val="B3D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Préservation des espaces naturels</a:t>
            </a:r>
            <a:endParaRPr lang="fr-FR" sz="1000" dirty="0">
              <a:solidFill>
                <a:schemeClr val="tx1"/>
              </a:solidFill>
            </a:endParaRPr>
          </a:p>
        </p:txBody>
      </p:sp>
      <p:graphicFrame>
        <p:nvGraphicFramePr>
          <p:cNvPr id="31" name="Graphique 30"/>
          <p:cNvGraphicFramePr/>
          <p:nvPr>
            <p:extLst/>
          </p:nvPr>
        </p:nvGraphicFramePr>
        <p:xfrm>
          <a:off x="323850" y="1729298"/>
          <a:ext cx="902738" cy="652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Graphique 31"/>
          <p:cNvGraphicFramePr/>
          <p:nvPr>
            <p:extLst/>
          </p:nvPr>
        </p:nvGraphicFramePr>
        <p:xfrm>
          <a:off x="1190669" y="1802371"/>
          <a:ext cx="677713" cy="584379"/>
        </p:xfrm>
        <a:graphic>
          <a:graphicData uri="http://schemas.openxmlformats.org/drawingml/2006/chart">
            <c:chart xmlns:c="http://schemas.openxmlformats.org/drawingml/2006/chart" xmlns:r="http://schemas.openxmlformats.org/officeDocument/2006/relationships" r:id="rId5"/>
          </a:graphicData>
        </a:graphic>
      </p:graphicFrame>
      <p:sp>
        <p:nvSpPr>
          <p:cNvPr id="36" name="ZoneTexte 35"/>
          <p:cNvSpPr txBox="1"/>
          <p:nvPr/>
        </p:nvSpPr>
        <p:spPr>
          <a:xfrm>
            <a:off x="3521976" y="1454108"/>
            <a:ext cx="1534394" cy="215444"/>
          </a:xfrm>
          <a:prstGeom prst="rect">
            <a:avLst/>
          </a:prstGeom>
          <a:noFill/>
        </p:spPr>
        <p:txBody>
          <a:bodyPr wrap="none" rtlCol="0">
            <a:spAutoFit/>
          </a:bodyPr>
          <a:lstStyle/>
          <a:p>
            <a:r>
              <a:rPr lang="fr-FR" sz="800" dirty="0" smtClean="0"/>
              <a:t>Forêts sous gestion durable</a:t>
            </a:r>
            <a:endParaRPr lang="fr-FR" sz="800" dirty="0"/>
          </a:p>
        </p:txBody>
      </p:sp>
      <p:graphicFrame>
        <p:nvGraphicFramePr>
          <p:cNvPr id="38" name="Graphique 37"/>
          <p:cNvGraphicFramePr/>
          <p:nvPr>
            <p:extLst/>
          </p:nvPr>
        </p:nvGraphicFramePr>
        <p:xfrm>
          <a:off x="4383796" y="1723470"/>
          <a:ext cx="933615" cy="605490"/>
        </p:xfrm>
        <a:graphic>
          <a:graphicData uri="http://schemas.openxmlformats.org/drawingml/2006/chart">
            <c:chart xmlns:c="http://schemas.openxmlformats.org/drawingml/2006/chart" xmlns:r="http://schemas.openxmlformats.org/officeDocument/2006/relationships" r:id="rId6"/>
          </a:graphicData>
        </a:graphic>
      </p:graphicFrame>
      <p:sp>
        <p:nvSpPr>
          <p:cNvPr id="47" name="ZoneTexte 46"/>
          <p:cNvSpPr txBox="1"/>
          <p:nvPr/>
        </p:nvSpPr>
        <p:spPr>
          <a:xfrm>
            <a:off x="2190633" y="2453041"/>
            <a:ext cx="1712328" cy="215444"/>
          </a:xfrm>
          <a:prstGeom prst="rect">
            <a:avLst/>
          </a:prstGeom>
          <a:noFill/>
        </p:spPr>
        <p:txBody>
          <a:bodyPr wrap="none" rtlCol="0">
            <a:spAutoFit/>
          </a:bodyPr>
          <a:lstStyle/>
          <a:p>
            <a:r>
              <a:rPr lang="fr-FR" sz="800" dirty="0" smtClean="0"/>
              <a:t>Développement du bio et HVE</a:t>
            </a:r>
            <a:endParaRPr lang="fr-FR" sz="800" dirty="0"/>
          </a:p>
        </p:txBody>
      </p:sp>
      <p:graphicFrame>
        <p:nvGraphicFramePr>
          <p:cNvPr id="49" name="Graphique 48"/>
          <p:cNvGraphicFramePr/>
          <p:nvPr>
            <p:extLst/>
          </p:nvPr>
        </p:nvGraphicFramePr>
        <p:xfrm>
          <a:off x="3164776" y="2731415"/>
          <a:ext cx="1086524" cy="683634"/>
        </p:xfrm>
        <a:graphic>
          <a:graphicData uri="http://schemas.openxmlformats.org/drawingml/2006/chart">
            <c:chart xmlns:c="http://schemas.openxmlformats.org/drawingml/2006/chart" xmlns:r="http://schemas.openxmlformats.org/officeDocument/2006/relationships" r:id="rId7"/>
          </a:graphicData>
        </a:graphic>
      </p:graphicFrame>
      <p:sp>
        <p:nvSpPr>
          <p:cNvPr id="76" name="ZoneTexte 75"/>
          <p:cNvSpPr txBox="1"/>
          <p:nvPr/>
        </p:nvSpPr>
        <p:spPr>
          <a:xfrm>
            <a:off x="5513791" y="1434538"/>
            <a:ext cx="1491114" cy="215444"/>
          </a:xfrm>
          <a:prstGeom prst="rect">
            <a:avLst/>
          </a:prstGeom>
          <a:noFill/>
        </p:spPr>
        <p:txBody>
          <a:bodyPr wrap="none" rtlCol="0">
            <a:spAutoFit/>
          </a:bodyPr>
          <a:lstStyle/>
          <a:p>
            <a:r>
              <a:rPr lang="fr-FR" sz="800" dirty="0" smtClean="0"/>
              <a:t>Résorption de points noirs</a:t>
            </a:r>
            <a:endParaRPr lang="fr-FR" sz="800" dirty="0"/>
          </a:p>
        </p:txBody>
      </p:sp>
      <p:sp>
        <p:nvSpPr>
          <p:cNvPr id="91" name="Rectangle 90"/>
          <p:cNvSpPr/>
          <p:nvPr/>
        </p:nvSpPr>
        <p:spPr>
          <a:xfrm>
            <a:off x="5051556" y="4932495"/>
            <a:ext cx="187015" cy="71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ZoneTexte 91"/>
          <p:cNvSpPr txBox="1"/>
          <p:nvPr/>
        </p:nvSpPr>
        <p:spPr>
          <a:xfrm>
            <a:off x="5280144" y="4836442"/>
            <a:ext cx="1273595" cy="276999"/>
          </a:xfrm>
          <a:prstGeom prst="rect">
            <a:avLst/>
          </a:prstGeom>
          <a:noFill/>
        </p:spPr>
        <p:txBody>
          <a:bodyPr wrap="square" rtlCol="0">
            <a:spAutoFit/>
          </a:bodyPr>
          <a:lstStyle/>
          <a:p>
            <a:r>
              <a:rPr lang="fr-FR" sz="600" dirty="0" smtClean="0"/>
              <a:t>Dernière donnée régionale réalisée (2020, 21 ou 22)</a:t>
            </a:r>
            <a:endParaRPr lang="fr-FR" sz="600" dirty="0"/>
          </a:p>
        </p:txBody>
      </p:sp>
      <p:sp>
        <p:nvSpPr>
          <p:cNvPr id="93" name="Rectangle 92"/>
          <p:cNvSpPr/>
          <p:nvPr/>
        </p:nvSpPr>
        <p:spPr>
          <a:xfrm>
            <a:off x="6587860" y="4939160"/>
            <a:ext cx="187015" cy="7156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ZoneTexte 93"/>
          <p:cNvSpPr txBox="1"/>
          <p:nvPr/>
        </p:nvSpPr>
        <p:spPr>
          <a:xfrm>
            <a:off x="6774876" y="4836442"/>
            <a:ext cx="925490" cy="276999"/>
          </a:xfrm>
          <a:prstGeom prst="rect">
            <a:avLst/>
          </a:prstGeom>
          <a:noFill/>
        </p:spPr>
        <p:txBody>
          <a:bodyPr wrap="square" rtlCol="0">
            <a:spAutoFit/>
          </a:bodyPr>
          <a:lstStyle/>
          <a:p>
            <a:r>
              <a:rPr lang="fr-FR" sz="600" dirty="0" smtClean="0"/>
              <a:t>Objectif régionalisé </a:t>
            </a:r>
            <a:r>
              <a:rPr lang="fr-FR" sz="600" u="sng" dirty="0" smtClean="0"/>
              <a:t>indicatif en 2030</a:t>
            </a:r>
            <a:endParaRPr lang="fr-FR" sz="600" u="sng" dirty="0"/>
          </a:p>
        </p:txBody>
      </p:sp>
      <p:graphicFrame>
        <p:nvGraphicFramePr>
          <p:cNvPr id="81" name="Graphique 80"/>
          <p:cNvGraphicFramePr/>
          <p:nvPr>
            <p:extLst/>
          </p:nvPr>
        </p:nvGraphicFramePr>
        <p:xfrm>
          <a:off x="1843874" y="2653021"/>
          <a:ext cx="1319899" cy="789655"/>
        </p:xfrm>
        <a:graphic>
          <a:graphicData uri="http://schemas.openxmlformats.org/drawingml/2006/chart">
            <c:chart xmlns:c="http://schemas.openxmlformats.org/drawingml/2006/chart" xmlns:r="http://schemas.openxmlformats.org/officeDocument/2006/relationships" r:id="rId8"/>
          </a:graphicData>
        </a:graphic>
      </p:graphicFrame>
      <p:sp>
        <p:nvSpPr>
          <p:cNvPr id="80" name="Rectangle 79"/>
          <p:cNvSpPr/>
          <p:nvPr/>
        </p:nvSpPr>
        <p:spPr>
          <a:xfrm>
            <a:off x="4600532" y="1655270"/>
            <a:ext cx="761389"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500" i="1" dirty="0" smtClean="0">
                <a:solidFill>
                  <a:schemeClr val="bg1">
                    <a:lumMod val="50000"/>
                  </a:schemeClr>
                </a:solidFill>
              </a:rPr>
              <a:t>A compléter pendant la COP</a:t>
            </a:r>
          </a:p>
        </p:txBody>
      </p:sp>
      <p:sp>
        <p:nvSpPr>
          <p:cNvPr id="57" name="Rectangle 56"/>
          <p:cNvSpPr/>
          <p:nvPr/>
        </p:nvSpPr>
        <p:spPr>
          <a:xfrm>
            <a:off x="2494773" y="3656121"/>
            <a:ext cx="6240412" cy="15666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Ressource en eau</a:t>
            </a:r>
            <a:endParaRPr lang="fr-FR" sz="1000" dirty="0">
              <a:solidFill>
                <a:schemeClr val="tx1"/>
              </a:solidFill>
            </a:endParaRPr>
          </a:p>
        </p:txBody>
      </p:sp>
      <p:sp>
        <p:nvSpPr>
          <p:cNvPr id="58" name="ZoneTexte 57"/>
          <p:cNvSpPr txBox="1"/>
          <p:nvPr/>
        </p:nvSpPr>
        <p:spPr>
          <a:xfrm>
            <a:off x="2866853" y="3843599"/>
            <a:ext cx="1481965" cy="215444"/>
          </a:xfrm>
          <a:prstGeom prst="rect">
            <a:avLst/>
          </a:prstGeom>
          <a:noFill/>
        </p:spPr>
        <p:txBody>
          <a:bodyPr wrap="none" rtlCol="0">
            <a:spAutoFit/>
          </a:bodyPr>
          <a:lstStyle/>
          <a:p>
            <a:r>
              <a:rPr lang="fr-FR" sz="800" dirty="0" smtClean="0"/>
              <a:t>Sobriété dans l’utilisation</a:t>
            </a:r>
            <a:endParaRPr lang="fr-FR" sz="800" dirty="0"/>
          </a:p>
        </p:txBody>
      </p:sp>
      <p:sp>
        <p:nvSpPr>
          <p:cNvPr id="59" name="ZoneTexte 58"/>
          <p:cNvSpPr txBox="1"/>
          <p:nvPr/>
        </p:nvSpPr>
        <p:spPr>
          <a:xfrm>
            <a:off x="4689975" y="3843599"/>
            <a:ext cx="1854435" cy="215444"/>
          </a:xfrm>
          <a:prstGeom prst="rect">
            <a:avLst/>
          </a:prstGeom>
          <a:noFill/>
        </p:spPr>
        <p:txBody>
          <a:bodyPr wrap="none" rtlCol="0">
            <a:spAutoFit/>
          </a:bodyPr>
          <a:lstStyle/>
          <a:p>
            <a:r>
              <a:rPr lang="fr-FR" sz="800" dirty="0" smtClean="0"/>
              <a:t>Protection des zones de captage</a:t>
            </a:r>
            <a:endParaRPr lang="fr-FR" sz="800" dirty="0"/>
          </a:p>
        </p:txBody>
      </p:sp>
      <p:graphicFrame>
        <p:nvGraphicFramePr>
          <p:cNvPr id="61" name="Graphique 60"/>
          <p:cNvGraphicFramePr/>
          <p:nvPr>
            <p:extLst/>
          </p:nvPr>
        </p:nvGraphicFramePr>
        <p:xfrm>
          <a:off x="2582053" y="4040431"/>
          <a:ext cx="1928740" cy="6644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Graphique 61"/>
          <p:cNvGraphicFramePr/>
          <p:nvPr>
            <p:extLst/>
          </p:nvPr>
        </p:nvGraphicFramePr>
        <p:xfrm>
          <a:off x="4769175" y="4113920"/>
          <a:ext cx="1058987" cy="584379"/>
        </p:xfrm>
        <a:graphic>
          <a:graphicData uri="http://schemas.openxmlformats.org/drawingml/2006/chart">
            <c:chart xmlns:c="http://schemas.openxmlformats.org/drawingml/2006/chart" xmlns:r="http://schemas.openxmlformats.org/officeDocument/2006/relationships" r:id="rId10"/>
          </a:graphicData>
        </a:graphic>
      </p:graphicFrame>
      <p:sp>
        <p:nvSpPr>
          <p:cNvPr id="63" name="ZoneTexte 62"/>
          <p:cNvSpPr txBox="1"/>
          <p:nvPr/>
        </p:nvSpPr>
        <p:spPr>
          <a:xfrm>
            <a:off x="5808747" y="4145549"/>
            <a:ext cx="872333" cy="477054"/>
          </a:xfrm>
          <a:prstGeom prst="rect">
            <a:avLst/>
          </a:prstGeom>
          <a:noFill/>
        </p:spPr>
        <p:txBody>
          <a:bodyPr wrap="square" rtlCol="0">
            <a:spAutoFit/>
          </a:bodyPr>
          <a:lstStyle/>
          <a:p>
            <a:pPr algn="ctr"/>
            <a:r>
              <a:rPr lang="fr-FR" sz="500" i="1" dirty="0" smtClean="0"/>
              <a:t>NB : </a:t>
            </a:r>
          </a:p>
          <a:p>
            <a:pPr algn="ctr"/>
            <a:r>
              <a:rPr lang="fr-FR" sz="500" i="1" dirty="0" smtClean="0"/>
              <a:t>les PGSSE concernent les captages sensibles, dont la définition est à venir</a:t>
            </a:r>
            <a:endParaRPr lang="fr-FR" sz="500" i="1" dirty="0"/>
          </a:p>
        </p:txBody>
      </p:sp>
      <p:graphicFrame>
        <p:nvGraphicFramePr>
          <p:cNvPr id="77" name="Graphique 76"/>
          <p:cNvGraphicFramePr/>
          <p:nvPr>
            <p:extLst/>
          </p:nvPr>
        </p:nvGraphicFramePr>
        <p:xfrm>
          <a:off x="3462577" y="1606012"/>
          <a:ext cx="883760" cy="79021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8" name="Graphique 77"/>
          <p:cNvGraphicFramePr/>
          <p:nvPr>
            <p:extLst/>
          </p:nvPr>
        </p:nvGraphicFramePr>
        <p:xfrm>
          <a:off x="5335497" y="1734635"/>
          <a:ext cx="1030014" cy="58437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8" name="Graphique 97"/>
          <p:cNvGraphicFramePr/>
          <p:nvPr>
            <p:extLst/>
          </p:nvPr>
        </p:nvGraphicFramePr>
        <p:xfrm>
          <a:off x="6345761" y="1589952"/>
          <a:ext cx="944257" cy="790219"/>
        </p:xfrm>
        <a:graphic>
          <a:graphicData uri="http://schemas.openxmlformats.org/drawingml/2006/chart">
            <c:chart xmlns:c="http://schemas.openxmlformats.org/drawingml/2006/chart" xmlns:r="http://schemas.openxmlformats.org/officeDocument/2006/relationships" r:id="rId13"/>
          </a:graphicData>
        </a:graphic>
      </p:graphicFrame>
      <p:sp>
        <p:nvSpPr>
          <p:cNvPr id="100" name="Rectangle 99"/>
          <p:cNvSpPr/>
          <p:nvPr/>
        </p:nvSpPr>
        <p:spPr>
          <a:xfrm>
            <a:off x="5391879" y="1666107"/>
            <a:ext cx="783236"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500" i="1" dirty="0" smtClean="0">
                <a:solidFill>
                  <a:schemeClr val="bg1">
                    <a:lumMod val="50000"/>
                  </a:schemeClr>
                </a:solidFill>
              </a:rPr>
              <a:t>A compléter pendant la COP</a:t>
            </a:r>
          </a:p>
        </p:txBody>
      </p:sp>
      <p:sp>
        <p:nvSpPr>
          <p:cNvPr id="113" name="Rectangle 112"/>
          <p:cNvSpPr/>
          <p:nvPr/>
        </p:nvSpPr>
        <p:spPr>
          <a:xfrm>
            <a:off x="2219179" y="2634420"/>
            <a:ext cx="609106"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500" i="1" dirty="0" smtClean="0">
                <a:solidFill>
                  <a:schemeClr val="bg1">
                    <a:lumMod val="50000"/>
                  </a:schemeClr>
                </a:solidFill>
              </a:rPr>
              <a:t>A compléter pendant la COP</a:t>
            </a:r>
          </a:p>
        </p:txBody>
      </p:sp>
      <p:cxnSp>
        <p:nvCxnSpPr>
          <p:cNvPr id="115" name="Connecteur droit 114"/>
          <p:cNvCxnSpPr/>
          <p:nvPr/>
        </p:nvCxnSpPr>
        <p:spPr>
          <a:xfrm>
            <a:off x="1799694" y="1402732"/>
            <a:ext cx="0" cy="2163728"/>
          </a:xfrm>
          <a:prstGeom prst="line">
            <a:avLst/>
          </a:prstGeom>
          <a:ln>
            <a:solidFill>
              <a:srgbClr val="B3DE69"/>
            </a:solidFill>
          </a:ln>
        </p:spPr>
        <p:style>
          <a:lnRef idx="1">
            <a:schemeClr val="accent1"/>
          </a:lnRef>
          <a:fillRef idx="0">
            <a:schemeClr val="accent1"/>
          </a:fillRef>
          <a:effectRef idx="0">
            <a:schemeClr val="accent1"/>
          </a:effectRef>
          <a:fontRef idx="minor">
            <a:schemeClr val="tx1"/>
          </a:fontRef>
        </p:style>
      </p:cxnSp>
      <p:sp>
        <p:nvSpPr>
          <p:cNvPr id="119" name="ZoneTexte 118"/>
          <p:cNvSpPr txBox="1"/>
          <p:nvPr/>
        </p:nvSpPr>
        <p:spPr>
          <a:xfrm>
            <a:off x="6991492" y="3843599"/>
            <a:ext cx="1353256" cy="215444"/>
          </a:xfrm>
          <a:prstGeom prst="rect">
            <a:avLst/>
          </a:prstGeom>
          <a:noFill/>
        </p:spPr>
        <p:txBody>
          <a:bodyPr wrap="none" rtlCol="0">
            <a:spAutoFit/>
          </a:bodyPr>
          <a:lstStyle/>
          <a:p>
            <a:r>
              <a:rPr lang="fr-FR" sz="800" dirty="0" smtClean="0"/>
              <a:t>Désimperméabilisation </a:t>
            </a:r>
            <a:endParaRPr lang="fr-FR" sz="800" dirty="0"/>
          </a:p>
        </p:txBody>
      </p:sp>
      <p:graphicFrame>
        <p:nvGraphicFramePr>
          <p:cNvPr id="120" name="Graphique 119"/>
          <p:cNvGraphicFramePr/>
          <p:nvPr>
            <p:extLst/>
          </p:nvPr>
        </p:nvGraphicFramePr>
        <p:xfrm>
          <a:off x="6890415" y="4120515"/>
          <a:ext cx="1682944" cy="584379"/>
        </p:xfrm>
        <a:graphic>
          <a:graphicData uri="http://schemas.openxmlformats.org/drawingml/2006/chart">
            <c:chart xmlns:c="http://schemas.openxmlformats.org/drawingml/2006/chart" xmlns:r="http://schemas.openxmlformats.org/officeDocument/2006/relationships" r:id="rId14"/>
          </a:graphicData>
        </a:graphic>
      </p:graphicFrame>
      <p:sp>
        <p:nvSpPr>
          <p:cNvPr id="122" name="Rectangle 121"/>
          <p:cNvSpPr/>
          <p:nvPr/>
        </p:nvSpPr>
        <p:spPr>
          <a:xfrm>
            <a:off x="7209716" y="4062258"/>
            <a:ext cx="1068246"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500" i="1" dirty="0" smtClean="0">
                <a:solidFill>
                  <a:schemeClr val="bg1">
                    <a:lumMod val="50000"/>
                  </a:schemeClr>
                </a:solidFill>
              </a:rPr>
              <a:t>A compléter pendant la COP</a:t>
            </a:r>
          </a:p>
        </p:txBody>
      </p:sp>
      <p:sp>
        <p:nvSpPr>
          <p:cNvPr id="95" name="Rectangle 94"/>
          <p:cNvSpPr/>
          <p:nvPr/>
        </p:nvSpPr>
        <p:spPr>
          <a:xfrm>
            <a:off x="7725589" y="4939160"/>
            <a:ext cx="187015" cy="7156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ZoneTexte 95"/>
          <p:cNvSpPr txBox="1"/>
          <p:nvPr/>
        </p:nvSpPr>
        <p:spPr>
          <a:xfrm>
            <a:off x="7887380" y="4836442"/>
            <a:ext cx="1069527" cy="276999"/>
          </a:xfrm>
          <a:prstGeom prst="rect">
            <a:avLst/>
          </a:prstGeom>
          <a:noFill/>
        </p:spPr>
        <p:txBody>
          <a:bodyPr wrap="square" rtlCol="0">
            <a:spAutoFit/>
          </a:bodyPr>
          <a:lstStyle/>
          <a:p>
            <a:r>
              <a:rPr lang="fr-FR" sz="600" dirty="0" smtClean="0"/>
              <a:t>Objectif national ou </a:t>
            </a:r>
            <a:r>
              <a:rPr lang="fr-FR" sz="600" dirty="0" err="1" smtClean="0"/>
              <a:t>supra-régional</a:t>
            </a:r>
            <a:endParaRPr lang="fr-FR" sz="600" u="sng" dirty="0"/>
          </a:p>
        </p:txBody>
      </p:sp>
      <p:cxnSp>
        <p:nvCxnSpPr>
          <p:cNvPr id="97" name="Connecteur droit 96"/>
          <p:cNvCxnSpPr/>
          <p:nvPr/>
        </p:nvCxnSpPr>
        <p:spPr>
          <a:xfrm>
            <a:off x="5316130" y="1394811"/>
            <a:ext cx="0" cy="968699"/>
          </a:xfrm>
          <a:prstGeom prst="line">
            <a:avLst/>
          </a:prstGeom>
          <a:ln>
            <a:solidFill>
              <a:srgbClr val="B3DE69"/>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a:off x="7167750" y="1402732"/>
            <a:ext cx="0" cy="968699"/>
          </a:xfrm>
          <a:prstGeom prst="line">
            <a:avLst/>
          </a:prstGeom>
          <a:ln>
            <a:solidFill>
              <a:srgbClr val="B3DE69"/>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6297029" y="1716046"/>
            <a:ext cx="499922"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500" i="1" dirty="0" smtClean="0">
                <a:solidFill>
                  <a:schemeClr val="bg1">
                    <a:lumMod val="50000"/>
                  </a:schemeClr>
                </a:solidFill>
              </a:rPr>
              <a:t>A compléter pendant la COP</a:t>
            </a:r>
          </a:p>
        </p:txBody>
      </p:sp>
      <p:sp>
        <p:nvSpPr>
          <p:cNvPr id="24" name="ZoneTexte 23"/>
          <p:cNvSpPr txBox="1"/>
          <p:nvPr/>
        </p:nvSpPr>
        <p:spPr>
          <a:xfrm rot="2700000">
            <a:off x="3562032" y="4310654"/>
            <a:ext cx="410690" cy="184666"/>
          </a:xfrm>
          <a:prstGeom prst="rect">
            <a:avLst/>
          </a:prstGeom>
          <a:noFill/>
          <a:ln>
            <a:noFill/>
          </a:ln>
        </p:spPr>
        <p:txBody>
          <a:bodyPr wrap="none" rtlCol="0">
            <a:spAutoFit/>
          </a:bodyPr>
          <a:lstStyle/>
          <a:p>
            <a:r>
              <a:rPr lang="fr-FR" sz="600" dirty="0" smtClean="0"/>
              <a:t>Bassin</a:t>
            </a:r>
            <a:endParaRPr lang="fr-FR" sz="600" dirty="0"/>
          </a:p>
        </p:txBody>
      </p:sp>
      <p:sp>
        <p:nvSpPr>
          <p:cNvPr id="110" name="ZoneTexte 109"/>
          <p:cNvSpPr txBox="1"/>
          <p:nvPr/>
        </p:nvSpPr>
        <p:spPr>
          <a:xfrm rot="2700000">
            <a:off x="3240957" y="4305942"/>
            <a:ext cx="344966" cy="184666"/>
          </a:xfrm>
          <a:prstGeom prst="rect">
            <a:avLst/>
          </a:prstGeom>
          <a:noFill/>
          <a:ln>
            <a:noFill/>
          </a:ln>
        </p:spPr>
        <p:txBody>
          <a:bodyPr wrap="none" rtlCol="0">
            <a:spAutoFit/>
          </a:bodyPr>
          <a:lstStyle/>
          <a:p>
            <a:r>
              <a:rPr lang="fr-FR" sz="600" dirty="0" smtClean="0"/>
              <a:t>Nat.</a:t>
            </a:r>
            <a:endParaRPr lang="fr-FR" sz="600" dirty="0"/>
          </a:p>
        </p:txBody>
      </p:sp>
      <p:sp>
        <p:nvSpPr>
          <p:cNvPr id="121" name="Rectangle 120"/>
          <p:cNvSpPr/>
          <p:nvPr/>
        </p:nvSpPr>
        <p:spPr>
          <a:xfrm>
            <a:off x="2621487" y="4119748"/>
            <a:ext cx="708364"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500" i="1" dirty="0" smtClean="0">
                <a:solidFill>
                  <a:schemeClr val="bg1">
                    <a:lumMod val="50000"/>
                  </a:schemeClr>
                </a:solidFill>
              </a:rPr>
              <a:t>A compléter pendant la COP</a:t>
            </a:r>
          </a:p>
        </p:txBody>
      </p:sp>
      <p:cxnSp>
        <p:nvCxnSpPr>
          <p:cNvPr id="125" name="Connecteur droit 124"/>
          <p:cNvCxnSpPr/>
          <p:nvPr/>
        </p:nvCxnSpPr>
        <p:spPr>
          <a:xfrm>
            <a:off x="4513144" y="3811351"/>
            <a:ext cx="0" cy="968699"/>
          </a:xfrm>
          <a:prstGeom prst="line">
            <a:avLst/>
          </a:prstGeom>
          <a:ln>
            <a:solidFill>
              <a:srgbClr val="DDE2F2"/>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4536281" y="3796372"/>
            <a:ext cx="0" cy="968699"/>
          </a:xfrm>
          <a:prstGeom prst="line">
            <a:avLst/>
          </a:prstGeom>
          <a:ln>
            <a:solidFill>
              <a:srgbClr val="DDE2F2"/>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6717412" y="3740671"/>
            <a:ext cx="0" cy="968699"/>
          </a:xfrm>
          <a:prstGeom prst="line">
            <a:avLst/>
          </a:prstGeom>
          <a:ln>
            <a:solidFill>
              <a:srgbClr val="DDE2F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75626" y="1510383"/>
            <a:ext cx="635110" cy="215444"/>
          </a:xfrm>
          <a:prstGeom prst="rect">
            <a:avLst/>
          </a:prstGeom>
        </p:spPr>
        <p:txBody>
          <a:bodyPr wrap="none">
            <a:spAutoFit/>
          </a:bodyPr>
          <a:lstStyle/>
          <a:p>
            <a:r>
              <a:rPr lang="fr-FR" sz="800" dirty="0" smtClean="0"/>
              <a:t>Terrestre</a:t>
            </a:r>
            <a:endParaRPr lang="fr-FR" sz="800" dirty="0"/>
          </a:p>
        </p:txBody>
      </p:sp>
      <p:graphicFrame>
        <p:nvGraphicFramePr>
          <p:cNvPr id="89" name="Graphique 88"/>
          <p:cNvGraphicFramePr/>
          <p:nvPr>
            <p:extLst/>
          </p:nvPr>
        </p:nvGraphicFramePr>
        <p:xfrm>
          <a:off x="1877984" y="1737000"/>
          <a:ext cx="902738" cy="65274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90" name="Graphique 89"/>
          <p:cNvGraphicFramePr/>
          <p:nvPr>
            <p:extLst/>
          </p:nvPr>
        </p:nvGraphicFramePr>
        <p:xfrm>
          <a:off x="2744803" y="1810073"/>
          <a:ext cx="677713" cy="584379"/>
        </p:xfrm>
        <a:graphic>
          <a:graphicData uri="http://schemas.openxmlformats.org/drawingml/2006/chart">
            <c:chart xmlns:c="http://schemas.openxmlformats.org/drawingml/2006/chart" xmlns:r="http://schemas.openxmlformats.org/officeDocument/2006/relationships" r:id="rId16"/>
          </a:graphicData>
        </a:graphic>
      </p:graphicFrame>
      <p:sp>
        <p:nvSpPr>
          <p:cNvPr id="131" name="Rectangle 130"/>
          <p:cNvSpPr/>
          <p:nvPr/>
        </p:nvSpPr>
        <p:spPr>
          <a:xfrm>
            <a:off x="2787130" y="1809859"/>
            <a:ext cx="816009"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500" i="1" dirty="0" smtClean="0">
                <a:solidFill>
                  <a:schemeClr val="bg1">
                    <a:lumMod val="50000"/>
                  </a:schemeClr>
                </a:solidFill>
              </a:rPr>
              <a:t>min. avant 2027</a:t>
            </a:r>
          </a:p>
        </p:txBody>
      </p:sp>
      <p:sp>
        <p:nvSpPr>
          <p:cNvPr id="7" name="Rectangle 6"/>
          <p:cNvSpPr/>
          <p:nvPr/>
        </p:nvSpPr>
        <p:spPr>
          <a:xfrm>
            <a:off x="503695" y="1454108"/>
            <a:ext cx="3106565" cy="117665"/>
          </a:xfrm>
          <a:prstGeom prst="rect">
            <a:avLst/>
          </a:prstGeom>
          <a:solidFill>
            <a:srgbClr val="E1F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274327" y="1367507"/>
            <a:ext cx="1404552" cy="215444"/>
          </a:xfrm>
          <a:prstGeom prst="rect">
            <a:avLst/>
          </a:prstGeom>
          <a:noFill/>
        </p:spPr>
        <p:txBody>
          <a:bodyPr wrap="none" rtlCol="0">
            <a:spAutoFit/>
          </a:bodyPr>
          <a:lstStyle/>
          <a:p>
            <a:r>
              <a:rPr lang="fr-FR" sz="800" dirty="0" smtClean="0"/>
              <a:t>Surface en aire protégée</a:t>
            </a:r>
            <a:endParaRPr lang="fr-FR" sz="800" dirty="0"/>
          </a:p>
        </p:txBody>
      </p:sp>
      <p:cxnSp>
        <p:nvCxnSpPr>
          <p:cNvPr id="82" name="Connecteur droit 81"/>
          <p:cNvCxnSpPr/>
          <p:nvPr/>
        </p:nvCxnSpPr>
        <p:spPr>
          <a:xfrm>
            <a:off x="3456271" y="1378514"/>
            <a:ext cx="0" cy="968699"/>
          </a:xfrm>
          <a:prstGeom prst="line">
            <a:avLst/>
          </a:prstGeom>
          <a:ln>
            <a:solidFill>
              <a:srgbClr val="B3DE69"/>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410875" y="1520282"/>
            <a:ext cx="492443" cy="215444"/>
          </a:xfrm>
          <a:prstGeom prst="rect">
            <a:avLst/>
          </a:prstGeom>
        </p:spPr>
        <p:txBody>
          <a:bodyPr wrap="none">
            <a:spAutoFit/>
          </a:bodyPr>
          <a:lstStyle/>
          <a:p>
            <a:pPr algn="ctr"/>
            <a:r>
              <a:rPr lang="fr-FR" sz="800" dirty="0" smtClean="0"/>
              <a:t>Marin </a:t>
            </a:r>
          </a:p>
        </p:txBody>
      </p:sp>
      <p:grpSp>
        <p:nvGrpSpPr>
          <p:cNvPr id="88" name="Groupe 87"/>
          <p:cNvGrpSpPr/>
          <p:nvPr/>
        </p:nvGrpSpPr>
        <p:grpSpPr>
          <a:xfrm>
            <a:off x="353348" y="2501168"/>
            <a:ext cx="1490786" cy="1034752"/>
            <a:chOff x="353348" y="2501168"/>
            <a:chExt cx="1490786" cy="1034752"/>
          </a:xfrm>
        </p:grpSpPr>
        <p:sp>
          <p:nvSpPr>
            <p:cNvPr id="102" name="ZoneTexte 101"/>
            <p:cNvSpPr txBox="1"/>
            <p:nvPr/>
          </p:nvSpPr>
          <p:spPr>
            <a:xfrm>
              <a:off x="377066" y="2501168"/>
              <a:ext cx="1467068" cy="215444"/>
            </a:xfrm>
            <a:prstGeom prst="rect">
              <a:avLst/>
            </a:prstGeom>
            <a:noFill/>
          </p:spPr>
          <p:txBody>
            <a:bodyPr wrap="none" rtlCol="0">
              <a:spAutoFit/>
            </a:bodyPr>
            <a:lstStyle/>
            <a:p>
              <a:r>
                <a:rPr lang="fr-FR" sz="800" dirty="0" smtClean="0"/>
                <a:t>Usage des phytosanitaires</a:t>
              </a:r>
              <a:endParaRPr lang="fr-FR" sz="800" dirty="0"/>
            </a:p>
          </p:txBody>
        </p:sp>
        <p:graphicFrame>
          <p:nvGraphicFramePr>
            <p:cNvPr id="105" name="Graphique 104"/>
            <p:cNvGraphicFramePr/>
            <p:nvPr>
              <p:extLst/>
            </p:nvPr>
          </p:nvGraphicFramePr>
          <p:xfrm>
            <a:off x="353348" y="2731416"/>
            <a:ext cx="1030014" cy="796340"/>
          </p:xfrm>
          <a:graphic>
            <a:graphicData uri="http://schemas.openxmlformats.org/drawingml/2006/chart">
              <c:chart xmlns:c="http://schemas.openxmlformats.org/drawingml/2006/chart" xmlns:r="http://schemas.openxmlformats.org/officeDocument/2006/relationships" r:id="rId17"/>
            </a:graphicData>
          </a:graphic>
        </p:graphicFrame>
        <p:sp>
          <p:nvSpPr>
            <p:cNvPr id="111" name="Rectangle 110"/>
            <p:cNvSpPr/>
            <p:nvPr/>
          </p:nvSpPr>
          <p:spPr>
            <a:xfrm>
              <a:off x="831313" y="2831452"/>
              <a:ext cx="499922"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fr-FR" sz="500" i="1" dirty="0" smtClean="0">
                  <a:solidFill>
                    <a:schemeClr val="bg1">
                      <a:lumMod val="50000"/>
                    </a:schemeClr>
                  </a:solidFill>
                </a:rPr>
                <a:t>A compléter via </a:t>
              </a:r>
              <a:r>
                <a:rPr lang="fr-FR" sz="500" i="1" dirty="0" err="1" smtClean="0">
                  <a:solidFill>
                    <a:schemeClr val="bg1">
                      <a:lumMod val="50000"/>
                    </a:schemeClr>
                  </a:solidFill>
                </a:rPr>
                <a:t>Ecophyto</a:t>
              </a:r>
              <a:endParaRPr lang="fr-FR" sz="500" i="1" dirty="0" smtClean="0">
                <a:solidFill>
                  <a:schemeClr val="bg1">
                    <a:lumMod val="50000"/>
                  </a:schemeClr>
                </a:solidFill>
              </a:endParaRPr>
            </a:p>
          </p:txBody>
        </p:sp>
        <p:sp>
          <p:nvSpPr>
            <p:cNvPr id="112" name="ZoneTexte 111"/>
            <p:cNvSpPr txBox="1"/>
            <p:nvPr/>
          </p:nvSpPr>
          <p:spPr>
            <a:xfrm>
              <a:off x="1227136" y="2895084"/>
              <a:ext cx="575158" cy="553998"/>
            </a:xfrm>
            <a:prstGeom prst="rect">
              <a:avLst/>
            </a:prstGeom>
            <a:noFill/>
          </p:spPr>
          <p:txBody>
            <a:bodyPr wrap="square" rtlCol="0">
              <a:spAutoFit/>
            </a:bodyPr>
            <a:lstStyle/>
            <a:p>
              <a:pPr algn="ctr"/>
              <a:r>
                <a:rPr lang="fr-FR" sz="500" i="1" dirty="0" smtClean="0"/>
                <a:t>NB : </a:t>
              </a:r>
            </a:p>
            <a:p>
              <a:pPr algn="ctr"/>
              <a:r>
                <a:rPr lang="fr-FR" sz="500" i="1" dirty="0" smtClean="0"/>
                <a:t>Objectif national de -50% en 2030 vs. </a:t>
              </a:r>
              <a:r>
                <a:rPr lang="fr-FR" sz="500" i="1" dirty="0" err="1"/>
                <a:t>m</a:t>
              </a:r>
              <a:r>
                <a:rPr lang="fr-FR" sz="500" i="1" dirty="0" err="1" smtClean="0"/>
                <a:t>oy</a:t>
              </a:r>
              <a:r>
                <a:rPr lang="fr-FR" sz="500" i="1" dirty="0" smtClean="0"/>
                <a:t> 2015-17</a:t>
              </a:r>
              <a:endParaRPr lang="fr-FR" sz="500" i="1" dirty="0"/>
            </a:p>
          </p:txBody>
        </p:sp>
        <p:sp>
          <p:nvSpPr>
            <p:cNvPr id="123" name="ZoneTexte 122"/>
            <p:cNvSpPr txBox="1"/>
            <p:nvPr/>
          </p:nvSpPr>
          <p:spPr>
            <a:xfrm>
              <a:off x="440064" y="3265927"/>
              <a:ext cx="309700" cy="153888"/>
            </a:xfrm>
            <a:prstGeom prst="rect">
              <a:avLst/>
            </a:prstGeom>
            <a:noFill/>
          </p:spPr>
          <p:txBody>
            <a:bodyPr wrap="none" rtlCol="0">
              <a:spAutoFit/>
            </a:bodyPr>
            <a:lstStyle/>
            <a:p>
              <a:r>
                <a:rPr lang="fr-FR" sz="400" dirty="0" smtClean="0">
                  <a:solidFill>
                    <a:schemeClr val="tx1">
                      <a:lumMod val="75000"/>
                      <a:lumOff val="25000"/>
                    </a:schemeClr>
                  </a:solidFill>
                </a:rPr>
                <a:t>15-17</a:t>
              </a:r>
              <a:endParaRPr lang="fr-FR" sz="400" dirty="0">
                <a:solidFill>
                  <a:schemeClr val="tx1">
                    <a:lumMod val="75000"/>
                    <a:lumOff val="25000"/>
                  </a:schemeClr>
                </a:solidFill>
              </a:endParaRPr>
            </a:p>
          </p:txBody>
        </p:sp>
        <p:sp>
          <p:nvSpPr>
            <p:cNvPr id="124" name="ZoneTexte 123"/>
            <p:cNvSpPr txBox="1"/>
            <p:nvPr/>
          </p:nvSpPr>
          <p:spPr>
            <a:xfrm>
              <a:off x="687008" y="3265927"/>
              <a:ext cx="239168" cy="153888"/>
            </a:xfrm>
            <a:prstGeom prst="rect">
              <a:avLst/>
            </a:prstGeom>
            <a:noFill/>
          </p:spPr>
          <p:txBody>
            <a:bodyPr wrap="none" rtlCol="0">
              <a:spAutoFit/>
            </a:bodyPr>
            <a:lstStyle/>
            <a:p>
              <a:r>
                <a:rPr lang="fr-FR" sz="400" dirty="0" smtClean="0">
                  <a:solidFill>
                    <a:schemeClr val="tx1">
                      <a:lumMod val="75000"/>
                      <a:lumOff val="25000"/>
                    </a:schemeClr>
                  </a:solidFill>
                </a:rPr>
                <a:t>21</a:t>
              </a:r>
              <a:endParaRPr lang="fr-FR" sz="400" dirty="0">
                <a:solidFill>
                  <a:schemeClr val="tx1">
                    <a:lumMod val="75000"/>
                    <a:lumOff val="25000"/>
                  </a:schemeClr>
                </a:solidFill>
              </a:endParaRPr>
            </a:p>
          </p:txBody>
        </p:sp>
        <p:sp>
          <p:nvSpPr>
            <p:cNvPr id="143" name="ZoneTexte 142"/>
            <p:cNvSpPr txBox="1"/>
            <p:nvPr/>
          </p:nvSpPr>
          <p:spPr>
            <a:xfrm>
              <a:off x="872146" y="3265927"/>
              <a:ext cx="245580" cy="153888"/>
            </a:xfrm>
            <a:prstGeom prst="rect">
              <a:avLst/>
            </a:prstGeom>
            <a:noFill/>
          </p:spPr>
          <p:txBody>
            <a:bodyPr wrap="none" rtlCol="0">
              <a:spAutoFit/>
            </a:bodyPr>
            <a:lstStyle/>
            <a:p>
              <a:r>
                <a:rPr lang="fr-FR" sz="400" dirty="0" smtClean="0">
                  <a:solidFill>
                    <a:schemeClr val="tx1">
                      <a:lumMod val="75000"/>
                      <a:lumOff val="25000"/>
                    </a:schemeClr>
                  </a:solidFill>
                </a:rPr>
                <a:t>30</a:t>
              </a:r>
              <a:endParaRPr lang="fr-FR" sz="400" dirty="0">
                <a:solidFill>
                  <a:schemeClr val="tx1">
                    <a:lumMod val="75000"/>
                    <a:lumOff val="25000"/>
                  </a:schemeClr>
                </a:solidFill>
              </a:endParaRPr>
            </a:p>
          </p:txBody>
        </p:sp>
        <p:sp>
          <p:nvSpPr>
            <p:cNvPr id="144" name="ZoneTexte 143"/>
            <p:cNvSpPr txBox="1"/>
            <p:nvPr/>
          </p:nvSpPr>
          <p:spPr>
            <a:xfrm>
              <a:off x="431291" y="3351254"/>
              <a:ext cx="787395" cy="184666"/>
            </a:xfrm>
            <a:prstGeom prst="rect">
              <a:avLst/>
            </a:prstGeom>
            <a:noFill/>
          </p:spPr>
          <p:txBody>
            <a:bodyPr wrap="none" rtlCol="0">
              <a:spAutoFit/>
            </a:bodyPr>
            <a:lstStyle/>
            <a:p>
              <a:r>
                <a:rPr lang="fr-FR" sz="600" dirty="0" smtClean="0">
                  <a:solidFill>
                    <a:schemeClr val="tx1">
                      <a:lumMod val="75000"/>
                      <a:lumOff val="25000"/>
                    </a:schemeClr>
                  </a:solidFill>
                </a:rPr>
                <a:t>NODU – en </a:t>
              </a:r>
              <a:r>
                <a:rPr lang="fr-FR" sz="600" dirty="0" err="1" smtClean="0">
                  <a:solidFill>
                    <a:schemeClr val="tx1">
                      <a:lumMod val="75000"/>
                      <a:lumOff val="25000"/>
                    </a:schemeClr>
                  </a:solidFill>
                </a:rPr>
                <a:t>Mha</a:t>
              </a:r>
              <a:endParaRPr lang="fr-FR" sz="600" dirty="0">
                <a:solidFill>
                  <a:schemeClr val="tx1">
                    <a:lumMod val="75000"/>
                    <a:lumOff val="25000"/>
                  </a:schemeClr>
                </a:solidFill>
              </a:endParaRPr>
            </a:p>
          </p:txBody>
        </p:sp>
      </p:grpSp>
      <p:grpSp>
        <p:nvGrpSpPr>
          <p:cNvPr id="145" name="Groupe 144"/>
          <p:cNvGrpSpPr/>
          <p:nvPr/>
        </p:nvGrpSpPr>
        <p:grpSpPr>
          <a:xfrm>
            <a:off x="4369943" y="2436936"/>
            <a:ext cx="4378770" cy="1181738"/>
            <a:chOff x="4369943" y="2460183"/>
            <a:chExt cx="4378770" cy="1181738"/>
          </a:xfrm>
        </p:grpSpPr>
        <p:sp>
          <p:nvSpPr>
            <p:cNvPr id="146" name="Rectangle 145"/>
            <p:cNvSpPr/>
            <p:nvPr/>
          </p:nvSpPr>
          <p:spPr>
            <a:xfrm>
              <a:off x="4380813" y="2460183"/>
              <a:ext cx="4367900" cy="1145634"/>
            </a:xfrm>
            <a:prstGeom prst="rect">
              <a:avLst/>
            </a:prstGeom>
            <a:solidFill>
              <a:srgbClr val="EDE1DE">
                <a:alpha val="50196"/>
              </a:srgbClr>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ZoneTexte 146"/>
            <p:cNvSpPr txBox="1"/>
            <p:nvPr/>
          </p:nvSpPr>
          <p:spPr>
            <a:xfrm>
              <a:off x="4608571" y="2701360"/>
              <a:ext cx="986167" cy="215444"/>
            </a:xfrm>
            <a:prstGeom prst="rect">
              <a:avLst/>
            </a:prstGeom>
            <a:noFill/>
          </p:spPr>
          <p:txBody>
            <a:bodyPr wrap="none" rtlCol="0">
              <a:spAutoFit/>
            </a:bodyPr>
            <a:lstStyle/>
            <a:p>
              <a:r>
                <a:rPr lang="fr-FR" sz="800" dirty="0" smtClean="0"/>
                <a:t>Déchets enfouis</a:t>
              </a:r>
              <a:endParaRPr lang="fr-FR" sz="800" dirty="0"/>
            </a:p>
          </p:txBody>
        </p:sp>
        <p:sp>
          <p:nvSpPr>
            <p:cNvPr id="148" name="Rectangle 147"/>
            <p:cNvSpPr/>
            <p:nvPr/>
          </p:nvSpPr>
          <p:spPr>
            <a:xfrm>
              <a:off x="4369943" y="2468409"/>
              <a:ext cx="4367900" cy="17012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Economie circulaire</a:t>
              </a:r>
              <a:endParaRPr lang="fr-FR" sz="1000" dirty="0">
                <a:solidFill>
                  <a:schemeClr val="tx1"/>
                </a:solidFill>
              </a:endParaRPr>
            </a:p>
          </p:txBody>
        </p:sp>
        <p:sp>
          <p:nvSpPr>
            <p:cNvPr id="149" name="ZoneTexte 148"/>
            <p:cNvSpPr txBox="1"/>
            <p:nvPr/>
          </p:nvSpPr>
          <p:spPr>
            <a:xfrm>
              <a:off x="6226581" y="2701360"/>
              <a:ext cx="2230659" cy="215444"/>
            </a:xfrm>
            <a:prstGeom prst="rect">
              <a:avLst/>
            </a:prstGeom>
            <a:noFill/>
          </p:spPr>
          <p:txBody>
            <a:bodyPr wrap="square" rtlCol="0">
              <a:spAutoFit/>
            </a:bodyPr>
            <a:lstStyle/>
            <a:p>
              <a:r>
                <a:rPr lang="fr-FR" sz="800" dirty="0" smtClean="0"/>
                <a:t>Collecte des </a:t>
              </a:r>
              <a:r>
                <a:rPr lang="fr-FR" sz="800" dirty="0" err="1" smtClean="0"/>
                <a:t>biodéchets</a:t>
              </a:r>
              <a:r>
                <a:rPr lang="fr-FR" sz="800" dirty="0" smtClean="0"/>
                <a:t> et bouteilles</a:t>
              </a:r>
              <a:endParaRPr lang="fr-FR" sz="800" dirty="0"/>
            </a:p>
          </p:txBody>
        </p:sp>
        <p:graphicFrame>
          <p:nvGraphicFramePr>
            <p:cNvPr id="150" name="Graphique 149"/>
            <p:cNvGraphicFramePr/>
            <p:nvPr>
              <p:extLst/>
            </p:nvPr>
          </p:nvGraphicFramePr>
          <p:xfrm>
            <a:off x="6225801" y="2940977"/>
            <a:ext cx="1080533" cy="694334"/>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51" name="Graphique 150"/>
            <p:cNvGraphicFramePr/>
            <p:nvPr>
              <p:extLst/>
            </p:nvPr>
          </p:nvGraphicFramePr>
          <p:xfrm>
            <a:off x="7397676" y="2961663"/>
            <a:ext cx="1080533" cy="680258"/>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52" name="Graphique 151"/>
            <p:cNvGraphicFramePr/>
            <p:nvPr>
              <p:extLst/>
            </p:nvPr>
          </p:nvGraphicFramePr>
          <p:xfrm>
            <a:off x="4682581" y="2888777"/>
            <a:ext cx="1080533" cy="694334"/>
          </p:xfrm>
          <a:graphic>
            <a:graphicData uri="http://schemas.openxmlformats.org/drawingml/2006/chart">
              <c:chart xmlns:c="http://schemas.openxmlformats.org/drawingml/2006/chart" xmlns:r="http://schemas.openxmlformats.org/officeDocument/2006/relationships" r:id="rId20"/>
            </a:graphicData>
          </a:graphic>
        </p:graphicFrame>
      </p:grpSp>
      <p:cxnSp>
        <p:nvCxnSpPr>
          <p:cNvPr id="153" name="Connecteur droit 152"/>
          <p:cNvCxnSpPr/>
          <p:nvPr/>
        </p:nvCxnSpPr>
        <p:spPr>
          <a:xfrm>
            <a:off x="5956579" y="2537796"/>
            <a:ext cx="0" cy="968699"/>
          </a:xfrm>
          <a:prstGeom prst="line">
            <a:avLst/>
          </a:prstGeom>
          <a:ln>
            <a:solidFill>
              <a:srgbClr val="EDE1DE"/>
            </a:solidFill>
          </a:ln>
        </p:spPr>
        <p:style>
          <a:lnRef idx="1">
            <a:schemeClr val="accent1"/>
          </a:lnRef>
          <a:fillRef idx="0">
            <a:schemeClr val="accent1"/>
          </a:fillRef>
          <a:effectRef idx="0">
            <a:schemeClr val="accent1"/>
          </a:effectRef>
          <a:fontRef idx="minor">
            <a:schemeClr val="tx1"/>
          </a:fontRef>
        </p:style>
      </p:cxnSp>
      <p:sp>
        <p:nvSpPr>
          <p:cNvPr id="101" name="ZoneTexte 103"/>
          <p:cNvSpPr txBox="1"/>
          <p:nvPr/>
        </p:nvSpPr>
        <p:spPr>
          <a:xfrm>
            <a:off x="7152870" y="1425762"/>
            <a:ext cx="1569476"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00" dirty="0" smtClean="0"/>
              <a:t>Restauration des habitats dégradés</a:t>
            </a:r>
            <a:endParaRPr lang="fr-FR" sz="800" dirty="0"/>
          </a:p>
        </p:txBody>
      </p:sp>
      <p:graphicFrame>
        <p:nvGraphicFramePr>
          <p:cNvPr id="103" name="Graphique 102"/>
          <p:cNvGraphicFramePr/>
          <p:nvPr>
            <p:extLst/>
          </p:nvPr>
        </p:nvGraphicFramePr>
        <p:xfrm>
          <a:off x="7272638" y="1752067"/>
          <a:ext cx="1030014" cy="584379"/>
        </p:xfrm>
        <a:graphic>
          <a:graphicData uri="http://schemas.openxmlformats.org/drawingml/2006/chart">
            <c:chart xmlns:c="http://schemas.openxmlformats.org/drawingml/2006/chart" xmlns:r="http://schemas.openxmlformats.org/officeDocument/2006/relationships" r:id="rId21"/>
          </a:graphicData>
        </a:graphic>
      </p:graphicFrame>
      <p:sp>
        <p:nvSpPr>
          <p:cNvPr id="108" name="Rectangle 107"/>
          <p:cNvSpPr/>
          <p:nvPr/>
        </p:nvSpPr>
        <p:spPr>
          <a:xfrm>
            <a:off x="7998070" y="1753595"/>
            <a:ext cx="764600" cy="3219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fr-FR"/>
            </a:defPPr>
            <a:lvl1pPr marL="0" algn="l"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accent5"/>
                </a:solidFill>
                <a:latin typeface="+mn-lt"/>
                <a:ea typeface="+mn-ea"/>
                <a:cs typeface="+mn-cs"/>
              </a:defRPr>
            </a:lvl2pPr>
            <a:lvl3pPr marL="914400" algn="l" defTabSz="914400" rtl="0" eaLnBrk="1" latinLnBrk="0" hangingPunct="1">
              <a:defRPr sz="1800" kern="1200">
                <a:solidFill>
                  <a:schemeClr val="accent5"/>
                </a:solidFill>
                <a:latin typeface="+mn-lt"/>
                <a:ea typeface="+mn-ea"/>
                <a:cs typeface="+mn-cs"/>
              </a:defRPr>
            </a:lvl3pPr>
            <a:lvl4pPr marL="1371600" algn="l" defTabSz="914400" rtl="0" eaLnBrk="1" latinLnBrk="0" hangingPunct="1">
              <a:defRPr sz="1800" kern="1200">
                <a:solidFill>
                  <a:schemeClr val="accent5"/>
                </a:solidFill>
                <a:latin typeface="+mn-lt"/>
                <a:ea typeface="+mn-ea"/>
                <a:cs typeface="+mn-cs"/>
              </a:defRPr>
            </a:lvl4pPr>
            <a:lvl5pPr marL="1828800" algn="l" defTabSz="914400" rtl="0" eaLnBrk="1" latinLnBrk="0" hangingPunct="1">
              <a:defRPr sz="1800" kern="1200">
                <a:solidFill>
                  <a:schemeClr val="accent5"/>
                </a:solidFill>
                <a:latin typeface="+mn-lt"/>
                <a:ea typeface="+mn-ea"/>
                <a:cs typeface="+mn-cs"/>
              </a:defRPr>
            </a:lvl5pPr>
            <a:lvl6pPr marL="2286000" algn="l" defTabSz="914400" rtl="0" eaLnBrk="1" latinLnBrk="0" hangingPunct="1">
              <a:defRPr sz="1800" kern="1200">
                <a:solidFill>
                  <a:schemeClr val="accent5"/>
                </a:solidFill>
                <a:latin typeface="+mn-lt"/>
                <a:ea typeface="+mn-ea"/>
                <a:cs typeface="+mn-cs"/>
              </a:defRPr>
            </a:lvl6pPr>
            <a:lvl7pPr marL="2743200" algn="l" defTabSz="914400" rtl="0" eaLnBrk="1" latinLnBrk="0" hangingPunct="1">
              <a:defRPr sz="1800" kern="1200">
                <a:solidFill>
                  <a:schemeClr val="accent5"/>
                </a:solidFill>
                <a:latin typeface="+mn-lt"/>
                <a:ea typeface="+mn-ea"/>
                <a:cs typeface="+mn-cs"/>
              </a:defRPr>
            </a:lvl7pPr>
            <a:lvl8pPr marL="3200400" algn="l" defTabSz="914400" rtl="0" eaLnBrk="1" latinLnBrk="0" hangingPunct="1">
              <a:defRPr sz="1800" kern="1200">
                <a:solidFill>
                  <a:schemeClr val="accent5"/>
                </a:solidFill>
                <a:latin typeface="+mn-lt"/>
                <a:ea typeface="+mn-ea"/>
                <a:cs typeface="+mn-cs"/>
              </a:defRPr>
            </a:lvl8pPr>
            <a:lvl9pPr marL="3657600" algn="l" defTabSz="914400" rtl="0" eaLnBrk="1" latinLnBrk="0" hangingPunct="1">
              <a:defRPr sz="1800" kern="1200">
                <a:solidFill>
                  <a:schemeClr val="accent5"/>
                </a:solidFill>
                <a:latin typeface="+mn-lt"/>
                <a:ea typeface="+mn-ea"/>
                <a:cs typeface="+mn-cs"/>
              </a:defRPr>
            </a:lvl9pPr>
          </a:lstStyle>
          <a:p>
            <a:pPr algn="ctr"/>
            <a:r>
              <a:rPr lang="fr-FR" sz="500" i="1" dirty="0" smtClean="0">
                <a:solidFill>
                  <a:schemeClr val="bg1">
                    <a:lumMod val="50000"/>
                  </a:schemeClr>
                </a:solidFill>
              </a:rPr>
              <a:t>A compléter après l’adoption du plan national de restauration</a:t>
            </a:r>
          </a:p>
        </p:txBody>
      </p:sp>
      <p:sp>
        <p:nvSpPr>
          <p:cNvPr id="86" name="ZoneTexte 85"/>
          <p:cNvSpPr txBox="1"/>
          <p:nvPr/>
        </p:nvSpPr>
        <p:spPr>
          <a:xfrm>
            <a:off x="733792" y="301122"/>
            <a:ext cx="308098" cy="338554"/>
          </a:xfrm>
          <a:prstGeom prst="rect">
            <a:avLst/>
          </a:prstGeom>
          <a:noFill/>
        </p:spPr>
        <p:txBody>
          <a:bodyPr wrap="none" rtlCol="0">
            <a:spAutoFit/>
          </a:bodyPr>
          <a:lstStyle/>
          <a:p>
            <a:r>
              <a:rPr lang="fr-FR" sz="1600" dirty="0" smtClean="0"/>
              <a:t>2</a:t>
            </a:r>
            <a:endParaRPr lang="fr-FR" sz="1600" dirty="0"/>
          </a:p>
        </p:txBody>
      </p:sp>
      <p:sp>
        <p:nvSpPr>
          <p:cNvPr id="87" name="Rectangle 86"/>
          <p:cNvSpPr/>
          <p:nvPr/>
        </p:nvSpPr>
        <p:spPr>
          <a:xfrm>
            <a:off x="993987" y="377721"/>
            <a:ext cx="18000" cy="1903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space réservé du texte 9"/>
          <p:cNvSpPr txBox="1">
            <a:spLocks/>
          </p:cNvSpPr>
          <p:nvPr/>
        </p:nvSpPr>
        <p:spPr>
          <a:xfrm>
            <a:off x="993987" y="377721"/>
            <a:ext cx="3382930" cy="190357"/>
          </a:xfrm>
          <a:prstGeom prst="rect">
            <a:avLst/>
          </a:prstGeom>
        </p:spPr>
        <p:txBody>
          <a:bodyPr wrap="none"/>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fr-FR" sz="800" b="1" dirty="0"/>
              <a:t>Panorama des leviers de préservation de la biodiversité et gestion des ressources </a:t>
            </a:r>
          </a:p>
        </p:txBody>
      </p:sp>
    </p:spTree>
    <p:extLst>
      <p:ext uri="{BB962C8B-B14F-4D97-AF65-F5344CB8AC3E}">
        <p14:creationId xmlns:p14="http://schemas.microsoft.com/office/powerpoint/2010/main" val="198870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marL="0" indent="0">
              <a:buNone/>
            </a:pPr>
            <a:r>
              <a:rPr lang="fr-FR" sz="2800" dirty="0"/>
              <a:t>Approche pour </a:t>
            </a:r>
            <a:r>
              <a:rPr lang="fr-FR" sz="2800" dirty="0" smtClean="0"/>
              <a:t>la </a:t>
            </a:r>
            <a:r>
              <a:rPr lang="fr-FR" sz="2800" dirty="0"/>
              <a:t>première étape de la </a:t>
            </a:r>
            <a:r>
              <a:rPr lang="fr-FR" sz="2800" dirty="0" smtClean="0"/>
              <a:t>COP :  Le diagnostic partagé 2023</a:t>
            </a:r>
            <a:endParaRPr lang="fr-FR" sz="2800" dirty="0"/>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16</a:t>
            </a:fld>
            <a:endParaRPr lang="fr-FR" dirty="0"/>
          </a:p>
        </p:txBody>
      </p:sp>
      <p:sp>
        <p:nvSpPr>
          <p:cNvPr id="5" name="Espace réservé du pied de page 4"/>
          <p:cNvSpPr>
            <a:spLocks noGrp="1"/>
          </p:cNvSpPr>
          <p:nvPr>
            <p:ph type="ftr" sz="quarter" idx="3"/>
          </p:nvPr>
        </p:nvSpPr>
        <p:spPr/>
        <p:txBody>
          <a:bodyPr/>
          <a:lstStyle/>
          <a:p>
            <a:r>
              <a:rPr lang="fr-FR" dirty="0" smtClean="0"/>
              <a:t>Secrétariat général à la planification écologique</a:t>
            </a:r>
            <a:endParaRPr lang="fr-FR" dirty="0"/>
          </a:p>
        </p:txBody>
      </p:sp>
    </p:spTree>
    <p:extLst>
      <p:ext uri="{BB962C8B-B14F-4D97-AF65-F5344CB8AC3E}">
        <p14:creationId xmlns:p14="http://schemas.microsoft.com/office/powerpoint/2010/main" val="3233092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Titre 2"/>
          <p:cNvSpPr>
            <a:spLocks noGrp="1"/>
          </p:cNvSpPr>
          <p:nvPr>
            <p:ph type="title"/>
          </p:nvPr>
        </p:nvSpPr>
        <p:spPr/>
        <p:txBody>
          <a:bodyPr>
            <a:noAutofit/>
          </a:bodyPr>
          <a:lstStyle/>
          <a:p>
            <a:pPr marL="0" indent="0">
              <a:buNone/>
            </a:pPr>
            <a:r>
              <a:rPr lang="fr-FR" sz="2000" b="0" dirty="0" smtClean="0">
                <a:solidFill>
                  <a:schemeClr val="tx1"/>
                </a:solidFill>
              </a:rPr>
              <a:t>La méthode </a:t>
            </a:r>
            <a:r>
              <a:rPr lang="fr-FR" sz="2000" b="0" dirty="0">
                <a:solidFill>
                  <a:schemeClr val="tx1"/>
                </a:solidFill>
              </a:rPr>
              <a:t>de la COP se veut différente. Elle </a:t>
            </a:r>
            <a:r>
              <a:rPr lang="fr-FR" sz="2000" b="0" dirty="0" smtClean="0">
                <a:solidFill>
                  <a:schemeClr val="tx1"/>
                </a:solidFill>
              </a:rPr>
              <a:t>cherche à impulser une </a:t>
            </a:r>
            <a:r>
              <a:rPr lang="fr-FR" sz="2000" b="0" dirty="0">
                <a:solidFill>
                  <a:schemeClr val="tx1"/>
                </a:solidFill>
              </a:rPr>
              <a:t>nouvelle approche, </a:t>
            </a:r>
            <a:r>
              <a:rPr lang="fr-FR" sz="2000" b="0" dirty="0" smtClean="0">
                <a:solidFill>
                  <a:schemeClr val="tx1"/>
                </a:solidFill>
              </a:rPr>
              <a:t>en </a:t>
            </a:r>
            <a:r>
              <a:rPr lang="fr-FR" sz="2000" b="0" dirty="0">
                <a:solidFill>
                  <a:schemeClr val="tx1"/>
                </a:solidFill>
              </a:rPr>
              <a:t>permettant une autre forme de </a:t>
            </a:r>
            <a:r>
              <a:rPr lang="fr-FR" sz="2000" b="0" dirty="0" smtClean="0">
                <a:solidFill>
                  <a:schemeClr val="tx1"/>
                </a:solidFill>
              </a:rPr>
              <a:t>prise </a:t>
            </a:r>
            <a:r>
              <a:rPr lang="fr-FR" sz="2000" b="0" dirty="0">
                <a:solidFill>
                  <a:schemeClr val="tx1"/>
                </a:solidFill>
              </a:rPr>
              <a:t>de décisions collectives</a:t>
            </a:r>
            <a:r>
              <a:rPr lang="fr-FR" sz="2000" b="0" dirty="0" smtClean="0">
                <a:solidFill>
                  <a:schemeClr val="tx1"/>
                </a:solidFill>
              </a:rPr>
              <a:t>. </a:t>
            </a:r>
            <a:br>
              <a:rPr lang="fr-FR" sz="2000" b="0" dirty="0" smtClean="0">
                <a:solidFill>
                  <a:schemeClr val="tx1"/>
                </a:solidFill>
              </a:rPr>
            </a:br>
            <a:r>
              <a:rPr lang="fr-FR" sz="2000" b="0" dirty="0">
                <a:solidFill>
                  <a:schemeClr val="tx1"/>
                </a:solidFill>
              </a:rPr>
              <a:t/>
            </a:r>
            <a:br>
              <a:rPr lang="fr-FR" sz="2000" b="0" dirty="0">
                <a:solidFill>
                  <a:schemeClr val="tx1"/>
                </a:solidFill>
              </a:rPr>
            </a:br>
            <a:r>
              <a:rPr lang="fr-FR" sz="2000" b="0" dirty="0" smtClean="0">
                <a:solidFill>
                  <a:schemeClr val="tx1"/>
                </a:solidFill>
              </a:rPr>
              <a:t>Les panoramas des leviers donnent de la visibilité sur les besoins à horizon 2030, </a:t>
            </a:r>
            <a:r>
              <a:rPr lang="fr-FR" sz="2000" b="0" dirty="0">
                <a:solidFill>
                  <a:schemeClr val="tx1"/>
                </a:solidFill>
              </a:rPr>
              <a:t>tenant compte des caractéristiques de chaque territoire et des citoyens qui y vivent </a:t>
            </a:r>
            <a:r>
              <a:rPr lang="fr-FR" sz="2000" b="0" dirty="0" smtClean="0">
                <a:solidFill>
                  <a:schemeClr val="tx1"/>
                </a:solidFill>
              </a:rPr>
              <a:t>et permettant, le cas échéant, une nouvelle priorisation des actions nécessaires.</a:t>
            </a:r>
            <a:br>
              <a:rPr lang="fr-FR" sz="2000" b="0" dirty="0" smtClean="0">
                <a:solidFill>
                  <a:schemeClr val="tx1"/>
                </a:solidFill>
              </a:rPr>
            </a:br>
            <a:r>
              <a:rPr lang="fr-FR" sz="2000" b="0" dirty="0">
                <a:solidFill>
                  <a:schemeClr val="tx1"/>
                </a:solidFill>
              </a:rPr>
              <a:t/>
            </a:r>
            <a:br>
              <a:rPr lang="fr-FR" sz="2000" b="0" dirty="0">
                <a:solidFill>
                  <a:schemeClr val="tx1"/>
                </a:solidFill>
              </a:rPr>
            </a:br>
            <a:r>
              <a:rPr lang="fr-FR" sz="2000" b="0" dirty="0" smtClean="0">
                <a:solidFill>
                  <a:schemeClr val="tx1"/>
                </a:solidFill>
              </a:rPr>
              <a:t>La méthode permet </a:t>
            </a:r>
            <a:r>
              <a:rPr lang="fr-FR" sz="2000" b="0" dirty="0">
                <a:solidFill>
                  <a:schemeClr val="tx1"/>
                </a:solidFill>
              </a:rPr>
              <a:t>d’identifier les </a:t>
            </a:r>
            <a:r>
              <a:rPr lang="fr-FR" sz="2000" b="0" dirty="0" smtClean="0">
                <a:solidFill>
                  <a:schemeClr val="tx1"/>
                </a:solidFill>
              </a:rPr>
              <a:t>actions nécessaires à l’atteinte de l’ambition 2030. </a:t>
            </a:r>
            <a:r>
              <a:rPr lang="fr-FR" sz="2000" b="0" dirty="0">
                <a:solidFill>
                  <a:schemeClr val="tx1"/>
                </a:solidFill>
              </a:rPr>
              <a:t>E</a:t>
            </a:r>
            <a:r>
              <a:rPr lang="fr-FR" sz="2000" b="0" dirty="0" smtClean="0">
                <a:solidFill>
                  <a:schemeClr val="tx1"/>
                </a:solidFill>
              </a:rPr>
              <a:t>t les collectivités territoriales, concernées de par </a:t>
            </a:r>
            <a:r>
              <a:rPr lang="fr-FR" sz="2000" b="0" dirty="0">
                <a:solidFill>
                  <a:schemeClr val="tx1"/>
                </a:solidFill>
              </a:rPr>
              <a:t>leurs compétences, </a:t>
            </a:r>
            <a:r>
              <a:rPr lang="fr-FR" sz="2000" b="0" dirty="0" smtClean="0">
                <a:solidFill>
                  <a:schemeClr val="tx1"/>
                </a:solidFill>
              </a:rPr>
              <a:t>s’en emparent si </a:t>
            </a:r>
            <a:r>
              <a:rPr lang="fr-FR" sz="2000" b="0" dirty="0">
                <a:solidFill>
                  <a:schemeClr val="tx1"/>
                </a:solidFill>
              </a:rPr>
              <a:t>elles le souhaitent collectivement</a:t>
            </a:r>
            <a:r>
              <a:rPr lang="fr-FR" sz="2000" b="0" dirty="0" smtClean="0">
                <a:solidFill>
                  <a:schemeClr val="tx1"/>
                </a:solidFill>
              </a:rPr>
              <a:t>.</a:t>
            </a:r>
            <a:endParaRPr lang="fr-FR" sz="2000" b="0" dirty="0">
              <a:solidFill>
                <a:schemeClr val="tx1"/>
              </a:solidFill>
            </a:endParaRPr>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17</a:t>
            </a:fld>
            <a:endParaRPr lang="fr-FR" dirty="0"/>
          </a:p>
        </p:txBody>
      </p:sp>
      <p:sp>
        <p:nvSpPr>
          <p:cNvPr id="5" name="Espace réservé du pied de page 4"/>
          <p:cNvSpPr>
            <a:spLocks noGrp="1"/>
          </p:cNvSpPr>
          <p:nvPr>
            <p:ph type="ftr" sz="quarter" idx="3"/>
          </p:nvPr>
        </p:nvSpPr>
        <p:spPr/>
        <p:txBody>
          <a:bodyPr/>
          <a:lstStyle/>
          <a:p>
            <a:r>
              <a:rPr lang="fr-FR" smtClean="0"/>
              <a:t>Secrétariat général à la planification écologique</a:t>
            </a:r>
            <a:endParaRPr lang="fr-FR" dirty="0"/>
          </a:p>
        </p:txBody>
      </p:sp>
    </p:spTree>
    <p:extLst>
      <p:ext uri="{BB962C8B-B14F-4D97-AF65-F5344CB8AC3E}">
        <p14:creationId xmlns:p14="http://schemas.microsoft.com/office/powerpoint/2010/main" val="176313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Titre 2"/>
          <p:cNvSpPr>
            <a:spLocks noGrp="1"/>
          </p:cNvSpPr>
          <p:nvPr>
            <p:ph type="title"/>
          </p:nvPr>
        </p:nvSpPr>
        <p:spPr>
          <a:xfrm>
            <a:off x="358193" y="663950"/>
            <a:ext cx="8424000" cy="4046400"/>
          </a:xfrm>
        </p:spPr>
        <p:txBody>
          <a:bodyPr>
            <a:noAutofit/>
          </a:bodyPr>
          <a:lstStyle/>
          <a:p>
            <a:pPr marL="0" indent="0">
              <a:buNone/>
            </a:pPr>
            <a:r>
              <a:rPr lang="fr-FR" sz="2000" b="0" dirty="0" smtClean="0">
                <a:solidFill>
                  <a:schemeClr val="tx1"/>
                </a:solidFill>
              </a:rPr>
              <a:t/>
            </a:r>
            <a:br>
              <a:rPr lang="fr-FR" sz="2000" b="0" dirty="0" smtClean="0">
                <a:solidFill>
                  <a:schemeClr val="tx1"/>
                </a:solidFill>
              </a:rPr>
            </a:br>
            <a:r>
              <a:rPr lang="fr-FR" sz="2000" b="0" dirty="0" smtClean="0">
                <a:solidFill>
                  <a:schemeClr val="tx1"/>
                </a:solidFill>
              </a:rPr>
              <a:t>Le </a:t>
            </a:r>
            <a:r>
              <a:rPr lang="fr-FR" sz="2000" b="0" dirty="0">
                <a:solidFill>
                  <a:schemeClr val="tx1"/>
                </a:solidFill>
              </a:rPr>
              <a:t>diagnostic partagé </a:t>
            </a:r>
            <a:r>
              <a:rPr lang="fr-FR" sz="2000" b="0" dirty="0" smtClean="0">
                <a:solidFill>
                  <a:schemeClr val="tx1"/>
                </a:solidFill>
              </a:rPr>
              <a:t>à l’échelle du territoire régional est </a:t>
            </a:r>
            <a:r>
              <a:rPr lang="fr-FR" sz="2000" b="0" dirty="0">
                <a:solidFill>
                  <a:schemeClr val="tx1"/>
                </a:solidFill>
              </a:rPr>
              <a:t>réalisé par l’ensemble des collectivités </a:t>
            </a:r>
            <a:r>
              <a:rPr lang="fr-FR" sz="2000" b="0" dirty="0" smtClean="0">
                <a:solidFill>
                  <a:schemeClr val="tx1"/>
                </a:solidFill>
              </a:rPr>
              <a:t>territoriales</a:t>
            </a:r>
            <a:r>
              <a:rPr lang="fr-FR" sz="2000" b="0" dirty="0">
                <a:solidFill>
                  <a:schemeClr val="tx1"/>
                </a:solidFill>
              </a:rPr>
              <a:t> </a:t>
            </a:r>
            <a:r>
              <a:rPr lang="fr-FR" sz="2000" b="0" dirty="0" smtClean="0">
                <a:solidFill>
                  <a:schemeClr val="tx1"/>
                </a:solidFill>
              </a:rPr>
              <a:t>:</a:t>
            </a:r>
            <a:br>
              <a:rPr lang="fr-FR" sz="2000" b="0" dirty="0" smtClean="0">
                <a:solidFill>
                  <a:schemeClr val="tx1"/>
                </a:solidFill>
              </a:rPr>
            </a:br>
            <a:r>
              <a:rPr lang="fr-FR" sz="2000" b="0" dirty="0" smtClean="0">
                <a:solidFill>
                  <a:schemeClr val="tx1"/>
                </a:solidFill>
              </a:rPr>
              <a:t/>
            </a:r>
            <a:br>
              <a:rPr lang="fr-FR" sz="2000" b="0" dirty="0" smtClean="0">
                <a:solidFill>
                  <a:schemeClr val="tx1"/>
                </a:solidFill>
              </a:rPr>
            </a:br>
            <a:r>
              <a:rPr lang="fr-FR" sz="2000" b="0" dirty="0" smtClean="0">
                <a:solidFill>
                  <a:schemeClr val="tx1"/>
                </a:solidFill>
              </a:rPr>
              <a:t>- Il permet une approche rapide par action et ne </a:t>
            </a:r>
            <a:r>
              <a:rPr lang="fr-FR" sz="2000" b="0" dirty="0">
                <a:solidFill>
                  <a:schemeClr val="tx1"/>
                </a:solidFill>
              </a:rPr>
              <a:t>nécessite pas, pour les </a:t>
            </a:r>
            <a:r>
              <a:rPr lang="fr-FR" sz="2000" b="0" dirty="0" smtClean="0">
                <a:solidFill>
                  <a:schemeClr val="tx1"/>
                </a:solidFill>
              </a:rPr>
              <a:t>collectivités territoriales, </a:t>
            </a:r>
            <a:r>
              <a:rPr lang="fr-FR" sz="2000" b="0" dirty="0">
                <a:solidFill>
                  <a:schemeClr val="tx1"/>
                </a:solidFill>
              </a:rPr>
              <a:t>de « rouvrir chaque dossier » ni de faire intervenir des expertises </a:t>
            </a:r>
            <a:r>
              <a:rPr lang="fr-FR" sz="2000" b="0" dirty="0" smtClean="0">
                <a:solidFill>
                  <a:schemeClr val="tx1"/>
                </a:solidFill>
              </a:rPr>
              <a:t>extérieures </a:t>
            </a:r>
            <a:r>
              <a:rPr lang="fr-FR" sz="2000" b="0" dirty="0">
                <a:solidFill>
                  <a:schemeClr val="tx1"/>
                </a:solidFill>
              </a:rPr>
              <a:t/>
            </a:r>
            <a:br>
              <a:rPr lang="fr-FR" sz="2000" b="0" dirty="0">
                <a:solidFill>
                  <a:schemeClr val="tx1"/>
                </a:solidFill>
              </a:rPr>
            </a:br>
            <a:r>
              <a:rPr lang="fr-FR" sz="2000" b="0" dirty="0" smtClean="0">
                <a:solidFill>
                  <a:schemeClr val="tx1"/>
                </a:solidFill>
              </a:rPr>
              <a:t/>
            </a:r>
            <a:br>
              <a:rPr lang="fr-FR" sz="2000" b="0" dirty="0" smtClean="0">
                <a:solidFill>
                  <a:schemeClr val="tx1"/>
                </a:solidFill>
              </a:rPr>
            </a:br>
            <a:r>
              <a:rPr lang="fr-FR" sz="2000" b="0" dirty="0">
                <a:solidFill>
                  <a:schemeClr val="tx1"/>
                </a:solidFill>
              </a:rPr>
              <a:t>- </a:t>
            </a:r>
            <a:r>
              <a:rPr lang="fr-FR" sz="2000" b="0" dirty="0" smtClean="0">
                <a:solidFill>
                  <a:schemeClr val="tx1"/>
                </a:solidFill>
              </a:rPr>
              <a:t>Il est </a:t>
            </a:r>
            <a:r>
              <a:rPr lang="fr-FR" sz="2000" b="0" dirty="0">
                <a:solidFill>
                  <a:schemeClr val="tx1"/>
                </a:solidFill>
              </a:rPr>
              <a:t>basé sur le cumul des actions, </a:t>
            </a:r>
            <a:r>
              <a:rPr lang="fr-FR" sz="2000" b="0" dirty="0" smtClean="0">
                <a:solidFill>
                  <a:schemeClr val="tx1"/>
                </a:solidFill>
              </a:rPr>
              <a:t>déjà mises </a:t>
            </a:r>
            <a:r>
              <a:rPr lang="fr-FR" sz="2000" b="0" dirty="0">
                <a:solidFill>
                  <a:schemeClr val="tx1"/>
                </a:solidFill>
              </a:rPr>
              <a:t>en œuvre </a:t>
            </a:r>
            <a:r>
              <a:rPr lang="fr-FR" sz="2000" b="0" dirty="0" smtClean="0">
                <a:solidFill>
                  <a:schemeClr val="tx1"/>
                </a:solidFill>
              </a:rPr>
              <a:t>ou en cours, en lien avec les </a:t>
            </a:r>
            <a:r>
              <a:rPr lang="fr-FR" sz="2000" b="0" dirty="0">
                <a:solidFill>
                  <a:schemeClr val="tx1"/>
                </a:solidFill>
              </a:rPr>
              <a:t>compétences des </a:t>
            </a:r>
            <a:r>
              <a:rPr lang="fr-FR" sz="2000" b="0" dirty="0" smtClean="0">
                <a:solidFill>
                  <a:schemeClr val="tx1"/>
                </a:solidFill>
              </a:rPr>
              <a:t>collectivités territoriales </a:t>
            </a:r>
            <a:r>
              <a:rPr lang="fr-FR" sz="2000" b="0" dirty="0">
                <a:solidFill>
                  <a:schemeClr val="tx1"/>
                </a:solidFill>
              </a:rPr>
              <a:t>et </a:t>
            </a:r>
            <a:r>
              <a:rPr lang="fr-FR" sz="2000" b="0" dirty="0" smtClean="0">
                <a:solidFill>
                  <a:schemeClr val="tx1"/>
                </a:solidFill>
              </a:rPr>
              <a:t>ayant un impact sur </a:t>
            </a:r>
            <a:r>
              <a:rPr lang="fr-FR" sz="2000" b="0" dirty="0">
                <a:solidFill>
                  <a:schemeClr val="tx1"/>
                </a:solidFill>
              </a:rPr>
              <a:t>l’atténuation climatique </a:t>
            </a:r>
            <a:r>
              <a:rPr lang="fr-FR" sz="2000" b="0" dirty="0" smtClean="0">
                <a:solidFill>
                  <a:schemeClr val="tx1"/>
                </a:solidFill>
              </a:rPr>
              <a:t>et sur la préservation </a:t>
            </a:r>
            <a:r>
              <a:rPr lang="fr-FR" sz="2000" b="0" dirty="0">
                <a:solidFill>
                  <a:schemeClr val="tx1"/>
                </a:solidFill>
              </a:rPr>
              <a:t>de la biodiversité et la gestion des </a:t>
            </a:r>
            <a:r>
              <a:rPr lang="fr-FR" sz="2000" b="0" dirty="0" smtClean="0">
                <a:solidFill>
                  <a:schemeClr val="tx1"/>
                </a:solidFill>
              </a:rPr>
              <a:t>ressources</a:t>
            </a:r>
            <a:r>
              <a:rPr lang="fr-FR" sz="2000" b="0" dirty="0">
                <a:solidFill>
                  <a:schemeClr val="tx1"/>
                </a:solidFill>
              </a:rPr>
              <a:t/>
            </a:r>
            <a:br>
              <a:rPr lang="fr-FR" sz="2000" b="0" dirty="0">
                <a:solidFill>
                  <a:schemeClr val="tx1"/>
                </a:solidFill>
              </a:rPr>
            </a:br>
            <a:r>
              <a:rPr lang="fr-FR" sz="2000" b="0" dirty="0" smtClean="0">
                <a:solidFill>
                  <a:schemeClr val="tx1"/>
                </a:solidFill>
              </a:rPr>
              <a:t/>
            </a:r>
            <a:br>
              <a:rPr lang="fr-FR" sz="2000" b="0" dirty="0" smtClean="0">
                <a:solidFill>
                  <a:schemeClr val="tx1"/>
                </a:solidFill>
              </a:rPr>
            </a:br>
            <a:r>
              <a:rPr lang="fr-FR" sz="2000" b="0" dirty="0" smtClean="0">
                <a:solidFill>
                  <a:schemeClr val="tx1"/>
                </a:solidFill>
              </a:rPr>
              <a:t>- Il identifie </a:t>
            </a:r>
            <a:r>
              <a:rPr lang="fr-FR" sz="2000" b="0" dirty="0">
                <a:solidFill>
                  <a:schemeClr val="tx1"/>
                </a:solidFill>
              </a:rPr>
              <a:t>les </a:t>
            </a:r>
            <a:r>
              <a:rPr lang="fr-FR" sz="2000" b="0" dirty="0" smtClean="0">
                <a:solidFill>
                  <a:schemeClr val="tx1"/>
                </a:solidFill>
              </a:rPr>
              <a:t>leviers </a:t>
            </a:r>
            <a:r>
              <a:rPr lang="fr-FR" sz="2000" b="0" dirty="0">
                <a:solidFill>
                  <a:schemeClr val="tx1"/>
                </a:solidFill>
              </a:rPr>
              <a:t>qui </a:t>
            </a:r>
            <a:r>
              <a:rPr lang="fr-FR" sz="2000" b="0" dirty="0" smtClean="0">
                <a:solidFill>
                  <a:schemeClr val="tx1"/>
                </a:solidFill>
              </a:rPr>
              <a:t>sont collectivement considérés comme insuffisamment poussés sur le </a:t>
            </a:r>
            <a:r>
              <a:rPr lang="fr-FR" sz="2000" b="0" dirty="0">
                <a:solidFill>
                  <a:schemeClr val="tx1"/>
                </a:solidFill>
              </a:rPr>
              <a:t>territoire </a:t>
            </a:r>
            <a:r>
              <a:rPr lang="fr-FR" sz="2000" b="0" dirty="0" smtClean="0">
                <a:solidFill>
                  <a:schemeClr val="tx1"/>
                </a:solidFill>
              </a:rPr>
              <a:t>par rapport à une ambition collective</a:t>
            </a:r>
            <a:endParaRPr lang="fr-FR" sz="2000" b="0" dirty="0">
              <a:solidFill>
                <a:schemeClr val="tx1"/>
              </a:solidFill>
            </a:endParaRPr>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18</a:t>
            </a:fld>
            <a:endParaRPr lang="fr-FR" dirty="0"/>
          </a:p>
        </p:txBody>
      </p:sp>
      <p:sp>
        <p:nvSpPr>
          <p:cNvPr id="5" name="Espace réservé du pied de page 4"/>
          <p:cNvSpPr>
            <a:spLocks noGrp="1"/>
          </p:cNvSpPr>
          <p:nvPr>
            <p:ph type="ftr" sz="quarter" idx="3"/>
          </p:nvPr>
        </p:nvSpPr>
        <p:spPr/>
        <p:txBody>
          <a:bodyPr/>
          <a:lstStyle/>
          <a:p>
            <a:r>
              <a:rPr lang="fr-FR" dirty="0" smtClean="0"/>
              <a:t>Secrétariat général à la planification écologique</a:t>
            </a:r>
            <a:endParaRPr lang="fr-FR" dirty="0"/>
          </a:p>
        </p:txBody>
      </p:sp>
    </p:spTree>
    <p:extLst>
      <p:ext uri="{BB962C8B-B14F-4D97-AF65-F5344CB8AC3E}">
        <p14:creationId xmlns:p14="http://schemas.microsoft.com/office/powerpoint/2010/main" val="652450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2B103894-9B42-B644-BF18-41F0A33FB883}" type="datetime1">
              <a:rPr lang="fr-FR" cap="all" smtClean="0"/>
              <a:t>30/11/2023</a:t>
            </a:fld>
            <a:endParaRPr lang="fr-FR" cap="all" dirty="0"/>
          </a:p>
        </p:txBody>
      </p:sp>
      <p:sp>
        <p:nvSpPr>
          <p:cNvPr id="5" name="Espace réservé du pied de page 4"/>
          <p:cNvSpPr>
            <a:spLocks noGrp="1"/>
          </p:cNvSpPr>
          <p:nvPr>
            <p:ph type="ftr" sz="quarter" idx="3"/>
          </p:nvPr>
        </p:nvSpPr>
        <p:spPr/>
        <p:txBody>
          <a:bodyPr/>
          <a:lstStyle/>
          <a:p>
            <a:r>
              <a:rPr lang="fr-FR" smtClean="0"/>
              <a:t>Secrétariat général à la planification écologique</a:t>
            </a:r>
            <a:endParaRPr lang="fr-FR" dirty="0"/>
          </a:p>
        </p:txBody>
      </p:sp>
      <p:sp>
        <p:nvSpPr>
          <p:cNvPr id="4" name="Espace réservé du numéro de diapositive 3"/>
          <p:cNvSpPr>
            <a:spLocks noGrp="1"/>
          </p:cNvSpPr>
          <p:nvPr>
            <p:ph type="sldNum" sz="quarter" idx="4294967295"/>
          </p:nvPr>
        </p:nvSpPr>
        <p:spPr>
          <a:xfrm>
            <a:off x="7794625" y="4783138"/>
            <a:ext cx="1349375" cy="360362"/>
          </a:xfrm>
        </p:spPr>
        <p:txBody>
          <a:bodyPr/>
          <a:lstStyle/>
          <a:p>
            <a:fld id="{733122C9-A0B9-462F-8757-0847AD287B63}" type="slidenum">
              <a:rPr lang="fr-FR" smtClean="0"/>
              <a:pPr/>
              <a:t>19</a:t>
            </a:fld>
            <a:endParaRPr lang="fr-FR" dirty="0"/>
          </a:p>
        </p:txBody>
      </p:sp>
      <p:sp>
        <p:nvSpPr>
          <p:cNvPr id="9" name="Rectangle 8"/>
          <p:cNvSpPr/>
          <p:nvPr/>
        </p:nvSpPr>
        <p:spPr>
          <a:xfrm>
            <a:off x="-1" y="0"/>
            <a:ext cx="4579951"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5"/>
          <p:cNvSpPr>
            <a:spLocks noGrp="1"/>
          </p:cNvSpPr>
          <p:nvPr>
            <p:ph type="title"/>
          </p:nvPr>
        </p:nvSpPr>
        <p:spPr>
          <a:xfrm>
            <a:off x="323851" y="435429"/>
            <a:ext cx="3834682" cy="787363"/>
          </a:xfrm>
        </p:spPr>
        <p:txBody>
          <a:bodyPr>
            <a:noAutofit/>
          </a:bodyPr>
          <a:lstStyle/>
          <a:p>
            <a:r>
              <a:rPr lang="fr-FR" sz="2100" u="sng" dirty="0" smtClean="0"/>
              <a:t>Objectifs</a:t>
            </a:r>
            <a:r>
              <a:rPr lang="fr-FR" sz="2100" dirty="0" smtClean="0"/>
              <a:t> de la phase de diagnostic 2023 de la COP</a:t>
            </a:r>
            <a:endParaRPr lang="fr-FR" sz="2100" dirty="0"/>
          </a:p>
        </p:txBody>
      </p:sp>
      <p:sp>
        <p:nvSpPr>
          <p:cNvPr id="8" name="Espace réservé du texte 7"/>
          <p:cNvSpPr>
            <a:spLocks noGrp="1"/>
          </p:cNvSpPr>
          <p:nvPr>
            <p:ph type="body" sz="quarter" idx="14"/>
          </p:nvPr>
        </p:nvSpPr>
        <p:spPr>
          <a:xfrm>
            <a:off x="323849" y="1338849"/>
            <a:ext cx="3834684" cy="3466011"/>
          </a:xfrm>
        </p:spPr>
        <p:txBody>
          <a:bodyPr/>
          <a:lstStyle/>
          <a:p>
            <a:r>
              <a:rPr lang="fr-FR" sz="1600" dirty="0" smtClean="0"/>
              <a:t>Grâce à la vision 2030 intitulée « Panoramas des Leviers » : Constater les </a:t>
            </a:r>
            <a:r>
              <a:rPr lang="fr-FR" sz="1600" b="1" dirty="0" smtClean="0"/>
              <a:t>priorités de </a:t>
            </a:r>
            <a:r>
              <a:rPr lang="fr-FR" sz="1600" b="1" dirty="0" err="1" smtClean="0"/>
              <a:t>décarbonation</a:t>
            </a:r>
            <a:r>
              <a:rPr lang="fr-FR" sz="1600" b="1" dirty="0" smtClean="0"/>
              <a:t>, de préservation de la biodiversité et de gestion des ressources </a:t>
            </a:r>
            <a:r>
              <a:rPr lang="fr-FR" sz="1600" dirty="0" smtClean="0"/>
              <a:t>à l’échelle des territoires </a:t>
            </a:r>
          </a:p>
          <a:p>
            <a:endParaRPr lang="fr-FR" sz="900" dirty="0"/>
          </a:p>
          <a:p>
            <a:r>
              <a:rPr lang="fr-FR" sz="1600" dirty="0" smtClean="0"/>
              <a:t>Construire le </a:t>
            </a:r>
            <a:r>
              <a:rPr lang="fr-FR" sz="1600" b="1" dirty="0" smtClean="0"/>
              <a:t>point de départ 2023 </a:t>
            </a:r>
            <a:r>
              <a:rPr lang="fr-FR" sz="1600" dirty="0" smtClean="0"/>
              <a:t>des actions des collectivités grâce à leurs propres diagnostics, en cumulé</a:t>
            </a:r>
          </a:p>
          <a:p>
            <a:endParaRPr lang="fr-FR" sz="900" dirty="0"/>
          </a:p>
          <a:p>
            <a:r>
              <a:rPr lang="fr-FR" sz="1600" dirty="0"/>
              <a:t>Structurer la phase de débat à venir et en identifier les </a:t>
            </a:r>
            <a:r>
              <a:rPr lang="fr-FR" sz="1600" b="1" dirty="0"/>
              <a:t>priorités et principaux enjeux</a:t>
            </a:r>
          </a:p>
        </p:txBody>
      </p:sp>
      <p:sp>
        <p:nvSpPr>
          <p:cNvPr id="10" name="Titre 5"/>
          <p:cNvSpPr txBox="1">
            <a:spLocks/>
          </p:cNvSpPr>
          <p:nvPr/>
        </p:nvSpPr>
        <p:spPr>
          <a:xfrm>
            <a:off x="4903802" y="682801"/>
            <a:ext cx="3834682" cy="539991"/>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r>
              <a:rPr lang="fr-FR" sz="2100" u="sng" dirty="0" smtClean="0"/>
              <a:t>Livrables</a:t>
            </a:r>
            <a:r>
              <a:rPr lang="fr-FR" sz="2100" dirty="0" smtClean="0"/>
              <a:t> attendus</a:t>
            </a:r>
          </a:p>
          <a:p>
            <a:endParaRPr lang="fr-FR" sz="2100" dirty="0"/>
          </a:p>
        </p:txBody>
      </p:sp>
      <p:sp>
        <p:nvSpPr>
          <p:cNvPr id="11" name="Espace réservé du texte 7"/>
          <p:cNvSpPr>
            <a:spLocks noGrp="1"/>
          </p:cNvSpPr>
          <p:nvPr>
            <p:ph type="body" sz="quarter" idx="14"/>
          </p:nvPr>
        </p:nvSpPr>
        <p:spPr>
          <a:xfrm>
            <a:off x="5412561" y="1696867"/>
            <a:ext cx="3536760" cy="2880320"/>
          </a:xfrm>
        </p:spPr>
        <p:txBody>
          <a:bodyPr/>
          <a:lstStyle/>
          <a:p>
            <a:r>
              <a:rPr lang="fr-FR" sz="1600" dirty="0" smtClean="0"/>
              <a:t>Recueil des </a:t>
            </a:r>
            <a:r>
              <a:rPr lang="fr-FR" sz="1600" b="1" dirty="0">
                <a:solidFill>
                  <a:schemeClr val="tx2">
                    <a:lumMod val="75000"/>
                  </a:schemeClr>
                </a:solidFill>
              </a:rPr>
              <a:t>actions des collectivités</a:t>
            </a:r>
            <a:r>
              <a:rPr lang="fr-FR" sz="1600" dirty="0"/>
              <a:t> </a:t>
            </a:r>
            <a:r>
              <a:rPr lang="fr-FR" sz="1600" b="1" dirty="0" smtClean="0">
                <a:solidFill>
                  <a:schemeClr val="tx2">
                    <a:lumMod val="75000"/>
                  </a:schemeClr>
                </a:solidFill>
              </a:rPr>
              <a:t>réalisées et en cours par levier</a:t>
            </a:r>
            <a:endParaRPr lang="fr-FR" sz="1600" dirty="0" smtClean="0"/>
          </a:p>
          <a:p>
            <a:endParaRPr lang="fr-FR" sz="1600" dirty="0"/>
          </a:p>
          <a:p>
            <a:endParaRPr lang="fr-FR" sz="1600" dirty="0" smtClean="0"/>
          </a:p>
          <a:p>
            <a:r>
              <a:rPr lang="fr-FR" sz="1600" dirty="0" smtClean="0"/>
              <a:t>Un </a:t>
            </a:r>
            <a:r>
              <a:rPr lang="fr-FR" sz="1600" b="1" dirty="0" smtClean="0">
                <a:solidFill>
                  <a:schemeClr val="tx2">
                    <a:lumMod val="75000"/>
                  </a:schemeClr>
                </a:solidFill>
              </a:rPr>
              <a:t>diagnostic établi par les expertises et les bilans des acteurs de la COP</a:t>
            </a:r>
          </a:p>
        </p:txBody>
      </p:sp>
      <p:sp>
        <p:nvSpPr>
          <p:cNvPr id="13" name="Pentagone 12"/>
          <p:cNvSpPr/>
          <p:nvPr/>
        </p:nvSpPr>
        <p:spPr>
          <a:xfrm>
            <a:off x="4579950" y="1707654"/>
            <a:ext cx="755375" cy="447149"/>
          </a:xfrm>
          <a:prstGeom prst="homePlate">
            <a:avLst>
              <a:gd name="adj" fmla="val 33996"/>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1</a:t>
            </a:r>
            <a:endParaRPr lang="fr-FR" sz="2800" dirty="0"/>
          </a:p>
        </p:txBody>
      </p:sp>
      <p:sp>
        <p:nvSpPr>
          <p:cNvPr id="14" name="Pentagone 13"/>
          <p:cNvSpPr/>
          <p:nvPr/>
        </p:nvSpPr>
        <p:spPr>
          <a:xfrm>
            <a:off x="4579950" y="3335072"/>
            <a:ext cx="755375" cy="447149"/>
          </a:xfrm>
          <a:prstGeom prst="homePlate">
            <a:avLst>
              <a:gd name="adj" fmla="val 33996"/>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2</a:t>
            </a:r>
            <a:endParaRPr lang="fr-FR" sz="2800" dirty="0"/>
          </a:p>
        </p:txBody>
      </p:sp>
    </p:spTree>
    <p:extLst>
      <p:ext uri="{BB962C8B-B14F-4D97-AF65-F5344CB8AC3E}">
        <p14:creationId xmlns:p14="http://schemas.microsoft.com/office/powerpoint/2010/main" val="2135407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0C140CD-8AED-46FF-A9A2-77308F3F39AE}" type="slidenum">
              <a:rPr lang="fr-FR" smtClean="0"/>
              <a:pPr/>
              <a:t>2</a:t>
            </a:fld>
            <a:endParaRPr lang="fr-FR" dirty="0"/>
          </a:p>
        </p:txBody>
      </p:sp>
      <p:sp>
        <p:nvSpPr>
          <p:cNvPr id="8" name="Titre 7"/>
          <p:cNvSpPr>
            <a:spLocks noGrp="1"/>
          </p:cNvSpPr>
          <p:nvPr>
            <p:ph type="title"/>
          </p:nvPr>
        </p:nvSpPr>
        <p:spPr>
          <a:xfrm>
            <a:off x="388086" y="1391013"/>
            <a:ext cx="2024037" cy="539991"/>
          </a:xfrm>
        </p:spPr>
        <p:txBody>
          <a:bodyPr>
            <a:noAutofit/>
          </a:bodyPr>
          <a:lstStyle/>
          <a:p>
            <a:r>
              <a:rPr lang="fr-FR" sz="2800" dirty="0" smtClean="0"/>
              <a:t>Objectifs de ce document</a:t>
            </a:r>
            <a:endParaRPr lang="fr-FR" sz="2800" dirty="0"/>
          </a:p>
        </p:txBody>
      </p:sp>
      <p:sp>
        <p:nvSpPr>
          <p:cNvPr id="3" name="Espace réservé du pied de page 2"/>
          <p:cNvSpPr>
            <a:spLocks noGrp="1"/>
          </p:cNvSpPr>
          <p:nvPr>
            <p:ph type="ftr" sz="quarter" idx="3"/>
          </p:nvPr>
        </p:nvSpPr>
        <p:spPr/>
        <p:txBody>
          <a:bodyPr/>
          <a:lstStyle/>
          <a:p>
            <a:r>
              <a:rPr lang="fr-FR" dirty="0" smtClean="0"/>
              <a:t>Secrétariat général à la planification écologique</a:t>
            </a:r>
            <a:endParaRPr lang="fr-FR" dirty="0"/>
          </a:p>
        </p:txBody>
      </p:sp>
      <p:sp>
        <p:nvSpPr>
          <p:cNvPr id="10" name="Espace réservé du texte 9"/>
          <p:cNvSpPr>
            <a:spLocks noGrp="1"/>
          </p:cNvSpPr>
          <p:nvPr>
            <p:ph type="body" sz="quarter" idx="14"/>
          </p:nvPr>
        </p:nvSpPr>
        <p:spPr>
          <a:xfrm>
            <a:off x="3119718" y="394554"/>
            <a:ext cx="5548313" cy="4228014"/>
          </a:xfrm>
        </p:spPr>
        <p:txBody>
          <a:bodyPr/>
          <a:lstStyle/>
          <a:p>
            <a:pPr marL="0"/>
            <a:endParaRPr lang="fr-FR" sz="2000" dirty="0" smtClean="0"/>
          </a:p>
          <a:p>
            <a:pPr marL="285750" indent="-285750">
              <a:buFont typeface="Arial" panose="020B0604020202020204" pitchFamily="34" charset="0"/>
              <a:buChar char="•"/>
            </a:pPr>
            <a:r>
              <a:rPr lang="fr-FR" sz="2000" dirty="0" smtClean="0"/>
              <a:t>Rappel des principes de la COP </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Rappel du Panorama des Leviers 2030 du SGPE</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Présenter l’approche pour la phase de diagnostic 2023 de la COP régionale </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Détailler les outils et analyses mis à disposition par le SGPE pour alimenter ce diagnostic </a:t>
            </a:r>
          </a:p>
        </p:txBody>
      </p:sp>
      <p:sp>
        <p:nvSpPr>
          <p:cNvPr id="11" name="Rectangle 10"/>
          <p:cNvSpPr/>
          <p:nvPr/>
        </p:nvSpPr>
        <p:spPr>
          <a:xfrm>
            <a:off x="2673685" y="717176"/>
            <a:ext cx="45719" cy="38010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1093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841" y="4595648"/>
            <a:ext cx="8717028" cy="25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8" name="Espace réservé du texte 7"/>
          <p:cNvSpPr>
            <a:spLocks noGrp="1"/>
          </p:cNvSpPr>
          <p:nvPr>
            <p:ph type="body" sz="quarter" idx="13"/>
          </p:nvPr>
        </p:nvSpPr>
        <p:spPr>
          <a:xfrm>
            <a:off x="392149" y="2191213"/>
            <a:ext cx="2772472" cy="2010859"/>
          </a:xfrm>
        </p:spPr>
        <p:txBody>
          <a:bodyPr/>
          <a:lstStyle/>
          <a:p>
            <a:pPr marL="0" indent="0">
              <a:buNone/>
            </a:pPr>
            <a:r>
              <a:rPr lang="fr-FR" sz="1100" b="0" dirty="0" smtClean="0"/>
              <a:t>Principaux </a:t>
            </a:r>
            <a:r>
              <a:rPr lang="fr-FR" sz="1100" dirty="0" smtClean="0"/>
              <a:t>leviers de baisse de GES, préservation de la biodiversité et gestion des ressources  </a:t>
            </a:r>
            <a:r>
              <a:rPr lang="fr-FR" sz="1100" b="0" dirty="0" smtClean="0"/>
              <a:t>tenant compte des spécificités du territoire</a:t>
            </a:r>
          </a:p>
          <a:p>
            <a:pPr marL="0" indent="0">
              <a:buNone/>
            </a:pPr>
            <a:endParaRPr lang="fr-FR" sz="700" b="0" dirty="0" smtClean="0"/>
          </a:p>
          <a:p>
            <a:pPr marL="0" indent="0">
              <a:buNone/>
            </a:pPr>
            <a:endParaRPr lang="fr-FR" sz="700" b="0" dirty="0" smtClean="0"/>
          </a:p>
          <a:p>
            <a:pPr marL="0" indent="0">
              <a:buNone/>
            </a:pPr>
            <a:r>
              <a:rPr lang="fr-FR" sz="1100" b="0" dirty="0" smtClean="0"/>
              <a:t>Traduction en </a:t>
            </a:r>
            <a:r>
              <a:rPr lang="fr-FR" sz="1100" dirty="0" smtClean="0"/>
              <a:t>ordres de grandeur physiques concrets et mesurables  </a:t>
            </a:r>
          </a:p>
        </p:txBody>
      </p:sp>
      <p:sp>
        <p:nvSpPr>
          <p:cNvPr id="11" name="Pentagone 10"/>
          <p:cNvSpPr/>
          <p:nvPr/>
        </p:nvSpPr>
        <p:spPr>
          <a:xfrm>
            <a:off x="251968" y="1391479"/>
            <a:ext cx="2912653" cy="699715"/>
          </a:xfrm>
          <a:prstGeom prst="homePlate">
            <a:avLst>
              <a:gd name="adj" fmla="val 282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u="sng" dirty="0" smtClean="0">
                <a:solidFill>
                  <a:schemeClr val="tx1"/>
                </a:solidFill>
              </a:rPr>
              <a:t>Pour mémoire : </a:t>
            </a:r>
            <a:r>
              <a:rPr lang="fr-FR" sz="1200" dirty="0" smtClean="0">
                <a:solidFill>
                  <a:schemeClr val="tx1"/>
                </a:solidFill>
              </a:rPr>
              <a:t>: </a:t>
            </a:r>
            <a:r>
              <a:rPr lang="fr-FR" sz="1200" b="1" dirty="0" smtClean="0">
                <a:solidFill>
                  <a:schemeClr val="tx1"/>
                </a:solidFill>
              </a:rPr>
              <a:t>Compréhension des enjeux et ambitions </a:t>
            </a:r>
            <a:r>
              <a:rPr lang="fr-FR" sz="1200" dirty="0" smtClean="0">
                <a:solidFill>
                  <a:schemeClr val="tx1"/>
                </a:solidFill>
              </a:rPr>
              <a:t>en cohérence avec l’objectif national</a:t>
            </a:r>
            <a:endParaRPr lang="fr-FR" sz="1200" dirty="0">
              <a:solidFill>
                <a:schemeClr val="tx1"/>
              </a:solidFill>
            </a:endParaRPr>
          </a:p>
        </p:txBody>
      </p:sp>
      <p:sp>
        <p:nvSpPr>
          <p:cNvPr id="12" name="Espace réservé du texte 7"/>
          <p:cNvSpPr txBox="1">
            <a:spLocks/>
          </p:cNvSpPr>
          <p:nvPr/>
        </p:nvSpPr>
        <p:spPr bwMode="gray">
          <a:xfrm>
            <a:off x="991948" y="2906128"/>
            <a:ext cx="1897323" cy="564544"/>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mj-lt"/>
              <a:buNone/>
            </a:pPr>
            <a:r>
              <a:rPr lang="fr-FR" sz="900" b="0" i="1" dirty="0" smtClean="0">
                <a:solidFill>
                  <a:schemeClr val="tx2">
                    <a:lumMod val="60000"/>
                    <a:lumOff val="40000"/>
                  </a:schemeClr>
                </a:solidFill>
              </a:rPr>
              <a:t>« Il faut réduire de 1MtCO</a:t>
            </a:r>
            <a:r>
              <a:rPr lang="fr-FR" sz="900" b="0" i="1" baseline="-25000" dirty="0" smtClean="0">
                <a:solidFill>
                  <a:schemeClr val="tx2">
                    <a:lumMod val="60000"/>
                    <a:lumOff val="40000"/>
                  </a:schemeClr>
                </a:solidFill>
              </a:rPr>
              <a:t>2</a:t>
            </a:r>
            <a:r>
              <a:rPr lang="fr-FR" sz="900" b="0" i="1" dirty="0" smtClean="0">
                <a:solidFill>
                  <a:schemeClr val="tx2">
                    <a:lumMod val="60000"/>
                    <a:lumOff val="40000"/>
                  </a:schemeClr>
                </a:solidFill>
              </a:rPr>
              <a:t>e grâce au levier électrification des voitures</a:t>
            </a:r>
            <a:r>
              <a:rPr lang="fr-FR" sz="900" b="0" i="1" dirty="0" smtClean="0"/>
              <a:t> »</a:t>
            </a:r>
          </a:p>
        </p:txBody>
      </p:sp>
      <p:sp>
        <p:nvSpPr>
          <p:cNvPr id="13" name="Espace réservé du texte 7"/>
          <p:cNvSpPr txBox="1">
            <a:spLocks/>
          </p:cNvSpPr>
          <p:nvPr/>
        </p:nvSpPr>
        <p:spPr bwMode="gray">
          <a:xfrm>
            <a:off x="580450" y="3875044"/>
            <a:ext cx="2308821" cy="564544"/>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mj-lt"/>
              <a:buNone/>
            </a:pPr>
            <a:r>
              <a:rPr lang="fr-FR" sz="900" b="0" i="1" dirty="0" smtClean="0">
                <a:solidFill>
                  <a:schemeClr val="tx2">
                    <a:lumMod val="60000"/>
                    <a:lumOff val="40000"/>
                  </a:schemeClr>
                </a:solidFill>
              </a:rPr>
              <a:t>«… cela revient à avoir un parc de véhicules électriques de 541k de voitures en 2030 vs. 28k en 2022 »</a:t>
            </a:r>
          </a:p>
        </p:txBody>
      </p:sp>
      <p:sp>
        <p:nvSpPr>
          <p:cNvPr id="14" name="Chevron 13"/>
          <p:cNvSpPr/>
          <p:nvPr/>
        </p:nvSpPr>
        <p:spPr>
          <a:xfrm>
            <a:off x="3164621" y="1391479"/>
            <a:ext cx="2912653" cy="699715"/>
          </a:xfrm>
          <a:prstGeom prst="chevron">
            <a:avLst>
              <a:gd name="adj" fmla="val 25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u="sng" dirty="0" smtClean="0">
                <a:solidFill>
                  <a:schemeClr val="tx1"/>
                </a:solidFill>
              </a:rPr>
              <a:t>Etape 1</a:t>
            </a:r>
            <a:r>
              <a:rPr lang="fr-FR" sz="1200" dirty="0" smtClean="0">
                <a:solidFill>
                  <a:schemeClr val="tx1"/>
                </a:solidFill>
              </a:rPr>
              <a:t> : </a:t>
            </a:r>
            <a:r>
              <a:rPr lang="fr-FR" sz="1200" b="1" dirty="0" smtClean="0">
                <a:solidFill>
                  <a:schemeClr val="tx1"/>
                </a:solidFill>
              </a:rPr>
              <a:t>Recueil et </a:t>
            </a:r>
            <a:r>
              <a:rPr lang="fr-FR" sz="1200" b="1" dirty="0" err="1" smtClean="0">
                <a:solidFill>
                  <a:schemeClr val="tx1"/>
                </a:solidFill>
              </a:rPr>
              <a:t>prédiagnostic</a:t>
            </a:r>
            <a:r>
              <a:rPr lang="fr-FR" sz="1200" b="1" dirty="0" smtClean="0">
                <a:solidFill>
                  <a:schemeClr val="tx1"/>
                </a:solidFill>
              </a:rPr>
              <a:t> par les collectivités </a:t>
            </a:r>
            <a:r>
              <a:rPr lang="fr-FR" sz="1200" dirty="0" smtClean="0">
                <a:solidFill>
                  <a:schemeClr val="tx1"/>
                </a:solidFill>
              </a:rPr>
              <a:t>de leurs actions</a:t>
            </a:r>
            <a:endParaRPr lang="fr-FR" sz="1200" u="sng" dirty="0">
              <a:solidFill>
                <a:schemeClr val="tx1"/>
              </a:solidFill>
            </a:endParaRPr>
          </a:p>
        </p:txBody>
      </p:sp>
      <p:sp>
        <p:nvSpPr>
          <p:cNvPr id="15" name="Espace réservé du texte 7"/>
          <p:cNvSpPr>
            <a:spLocks noGrp="1"/>
          </p:cNvSpPr>
          <p:nvPr>
            <p:ph type="body" sz="quarter" idx="13"/>
          </p:nvPr>
        </p:nvSpPr>
        <p:spPr>
          <a:xfrm>
            <a:off x="3222204" y="2171395"/>
            <a:ext cx="2701932" cy="2499828"/>
          </a:xfrm>
        </p:spPr>
        <p:txBody>
          <a:bodyPr/>
          <a:lstStyle/>
          <a:p>
            <a:pPr marL="0" indent="0">
              <a:buNone/>
            </a:pPr>
            <a:r>
              <a:rPr lang="fr-FR" sz="1100" b="0" i="1" dirty="0" smtClean="0"/>
              <a:t>Pour chaque collectivité territoriale: </a:t>
            </a:r>
            <a:endParaRPr lang="fr-FR" sz="1100" b="0" i="1" dirty="0"/>
          </a:p>
          <a:p>
            <a:pPr marL="0" indent="0">
              <a:buNone/>
            </a:pPr>
            <a:r>
              <a:rPr lang="fr-FR" sz="1100" dirty="0" smtClean="0"/>
              <a:t>Recueil des actions de la collectivité</a:t>
            </a:r>
            <a:r>
              <a:rPr lang="fr-FR" sz="1100" b="0" dirty="0" smtClean="0"/>
              <a:t> en cours ou contractualisées (avant 2024) sur chaque levier </a:t>
            </a:r>
          </a:p>
          <a:p>
            <a:pPr marL="0" indent="0">
              <a:buNone/>
            </a:pPr>
            <a:endParaRPr lang="fr-FR" sz="1200" b="0" dirty="0" smtClean="0"/>
          </a:p>
          <a:p>
            <a:pPr marL="0" indent="0">
              <a:buNone/>
            </a:pPr>
            <a:endParaRPr lang="fr-FR" sz="1100" dirty="0" smtClean="0"/>
          </a:p>
          <a:p>
            <a:pPr marL="0" indent="0">
              <a:buNone/>
            </a:pPr>
            <a:r>
              <a:rPr lang="fr-FR" sz="1100" dirty="0" smtClean="0"/>
              <a:t>Diagnostic de </a:t>
            </a:r>
            <a:r>
              <a:rPr lang="fr-FR" sz="1100" dirty="0"/>
              <a:t>l</a:t>
            </a:r>
            <a:r>
              <a:rPr lang="fr-FR" sz="1100" dirty="0" smtClean="0"/>
              <a:t>a mesure de son action</a:t>
            </a:r>
            <a:endParaRPr lang="fr-FR" sz="1100" b="0" dirty="0"/>
          </a:p>
        </p:txBody>
      </p:sp>
      <p:sp>
        <p:nvSpPr>
          <p:cNvPr id="16" name="Espace réservé du texte 7"/>
          <p:cNvSpPr txBox="1">
            <a:spLocks/>
          </p:cNvSpPr>
          <p:nvPr/>
        </p:nvSpPr>
        <p:spPr bwMode="gray">
          <a:xfrm>
            <a:off x="3536066" y="3263317"/>
            <a:ext cx="2305058" cy="383728"/>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mj-lt"/>
              <a:buNone/>
            </a:pPr>
            <a:r>
              <a:rPr lang="fr-FR" sz="900" b="0" i="1" dirty="0" smtClean="0">
                <a:solidFill>
                  <a:schemeClr val="bg2"/>
                </a:solidFill>
              </a:rPr>
              <a:t>« Dans cet EPCI, il est déployé un réseau de bornes de recharge en voirie </a:t>
            </a:r>
            <a:r>
              <a:rPr lang="fr-FR" sz="900" b="0" i="1" dirty="0" smtClean="0"/>
              <a:t>»</a:t>
            </a:r>
          </a:p>
        </p:txBody>
      </p:sp>
      <p:sp>
        <p:nvSpPr>
          <p:cNvPr id="17" name="Chevron 16"/>
          <p:cNvSpPr/>
          <p:nvPr/>
        </p:nvSpPr>
        <p:spPr>
          <a:xfrm>
            <a:off x="6077274" y="1391479"/>
            <a:ext cx="2912653" cy="699715"/>
          </a:xfrm>
          <a:prstGeom prst="chevron">
            <a:avLst>
              <a:gd name="adj" fmla="val 25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u="sng" dirty="0" smtClean="0">
                <a:solidFill>
                  <a:schemeClr val="tx1"/>
                </a:solidFill>
              </a:rPr>
              <a:t>Etape 2</a:t>
            </a:r>
            <a:r>
              <a:rPr lang="fr-FR" sz="1200" dirty="0" smtClean="0">
                <a:solidFill>
                  <a:schemeClr val="tx1"/>
                </a:solidFill>
              </a:rPr>
              <a:t> : </a:t>
            </a:r>
            <a:r>
              <a:rPr lang="fr-FR" sz="1200" b="1" dirty="0" smtClean="0">
                <a:solidFill>
                  <a:schemeClr val="tx1"/>
                </a:solidFill>
              </a:rPr>
              <a:t>Diagnostic global élaboré par l’ATE et la région </a:t>
            </a:r>
            <a:r>
              <a:rPr lang="fr-FR" sz="1200" dirty="0" smtClean="0">
                <a:solidFill>
                  <a:schemeClr val="tx1"/>
                </a:solidFill>
              </a:rPr>
              <a:t>et préparation des débats </a:t>
            </a:r>
          </a:p>
        </p:txBody>
      </p:sp>
      <p:sp>
        <p:nvSpPr>
          <p:cNvPr id="18" name="Espace réservé du texte 7"/>
          <p:cNvSpPr txBox="1">
            <a:spLocks/>
          </p:cNvSpPr>
          <p:nvPr/>
        </p:nvSpPr>
        <p:spPr bwMode="gray">
          <a:xfrm>
            <a:off x="3222204" y="4362995"/>
            <a:ext cx="2701932" cy="420505"/>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mj-lt"/>
              <a:buNone/>
            </a:pPr>
            <a:r>
              <a:rPr lang="fr-FR" sz="900" b="0" i="1" dirty="0" smtClean="0">
                <a:solidFill>
                  <a:schemeClr val="bg2"/>
                </a:solidFill>
              </a:rPr>
              <a:t>« …l’action de l’EPCI sur ce levier est perçue par elle-même comme partielle</a:t>
            </a:r>
            <a:r>
              <a:rPr lang="fr-FR" sz="900" b="0" i="1" dirty="0" smtClean="0"/>
              <a:t> »</a:t>
            </a:r>
          </a:p>
        </p:txBody>
      </p:sp>
      <p:sp>
        <p:nvSpPr>
          <p:cNvPr id="19" name="Espace réservé du texte 7"/>
          <p:cNvSpPr>
            <a:spLocks noGrp="1"/>
          </p:cNvSpPr>
          <p:nvPr>
            <p:ph type="body" sz="quarter" idx="13"/>
          </p:nvPr>
        </p:nvSpPr>
        <p:spPr>
          <a:xfrm>
            <a:off x="6077273" y="2171395"/>
            <a:ext cx="2806595" cy="2010859"/>
          </a:xfrm>
        </p:spPr>
        <p:txBody>
          <a:bodyPr/>
          <a:lstStyle/>
          <a:p>
            <a:pPr marL="0" indent="0">
              <a:buNone/>
            </a:pPr>
            <a:r>
              <a:rPr lang="fr-FR" sz="1100" u="sng" dirty="0" smtClean="0"/>
              <a:t>Synthèse globalisée </a:t>
            </a:r>
            <a:r>
              <a:rPr lang="fr-FR" sz="1100" dirty="0" smtClean="0"/>
              <a:t>à la maille de la région </a:t>
            </a:r>
            <a:r>
              <a:rPr lang="fr-FR" sz="1100" b="0" dirty="0" smtClean="0"/>
              <a:t>du recueil des actions et des diagnostics, </a:t>
            </a:r>
            <a:r>
              <a:rPr lang="fr-FR" sz="1100" b="0" dirty="0"/>
              <a:t>par les services de l’Etat en région et la Région</a:t>
            </a:r>
          </a:p>
          <a:p>
            <a:pPr marL="0" indent="0">
              <a:buNone/>
            </a:pPr>
            <a:endParaRPr lang="fr-FR" sz="1100" b="0" dirty="0"/>
          </a:p>
          <a:p>
            <a:pPr marL="0" indent="0">
              <a:buNone/>
            </a:pPr>
            <a:endParaRPr lang="fr-FR" sz="500" dirty="0"/>
          </a:p>
          <a:p>
            <a:pPr marL="0" indent="0">
              <a:buNone/>
            </a:pPr>
            <a:r>
              <a:rPr lang="fr-FR" sz="1100" dirty="0"/>
              <a:t>Préparation des débats </a:t>
            </a:r>
            <a:r>
              <a:rPr lang="fr-FR" sz="1100" b="0" dirty="0"/>
              <a:t>en fonction des </a:t>
            </a:r>
            <a:r>
              <a:rPr lang="fr-FR" sz="1100" b="0" dirty="0" smtClean="0"/>
              <a:t>sujets clés qui émergent du diagnostic global</a:t>
            </a:r>
            <a:endParaRPr lang="fr-FR" sz="1100" b="0" dirty="0"/>
          </a:p>
        </p:txBody>
      </p:sp>
      <p:sp>
        <p:nvSpPr>
          <p:cNvPr id="20" name="Espace réservé du texte 7"/>
          <p:cNvSpPr txBox="1">
            <a:spLocks/>
          </p:cNvSpPr>
          <p:nvPr/>
        </p:nvSpPr>
        <p:spPr bwMode="gray">
          <a:xfrm>
            <a:off x="6169306" y="2914371"/>
            <a:ext cx="2609900" cy="564544"/>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mj-lt"/>
              <a:buNone/>
            </a:pPr>
            <a:r>
              <a:rPr lang="fr-FR" sz="900" b="0" i="1" dirty="0" smtClean="0">
                <a:solidFill>
                  <a:schemeClr val="bg2"/>
                </a:solidFill>
              </a:rPr>
              <a:t>« Dans la région, il y a un consensus pour estimer l’action des collectivités comme encore partielle sur le levier des véhicules électriques</a:t>
            </a:r>
            <a:r>
              <a:rPr lang="fr-FR" sz="900" b="0" i="1" dirty="0" smtClean="0"/>
              <a:t> »</a:t>
            </a:r>
          </a:p>
        </p:txBody>
      </p:sp>
      <p:sp>
        <p:nvSpPr>
          <p:cNvPr id="23" name="Espace réservé du texte 7"/>
          <p:cNvSpPr txBox="1">
            <a:spLocks/>
          </p:cNvSpPr>
          <p:nvPr/>
        </p:nvSpPr>
        <p:spPr bwMode="gray">
          <a:xfrm>
            <a:off x="6121899" y="4106679"/>
            <a:ext cx="2657307" cy="564544"/>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r-FR" sz="900" b="0" i="1" dirty="0" smtClean="0"/>
              <a:t>«</a:t>
            </a:r>
            <a:r>
              <a:rPr lang="fr-FR" sz="900" b="0" i="1" dirty="0" smtClean="0">
                <a:solidFill>
                  <a:schemeClr val="bg2"/>
                </a:solidFill>
              </a:rPr>
              <a:t> </a:t>
            </a:r>
            <a:r>
              <a:rPr lang="fr-FR" sz="900" b="0" i="1" dirty="0">
                <a:solidFill>
                  <a:schemeClr val="bg2"/>
                </a:solidFill>
              </a:rPr>
              <a:t> Il est proposé d’utiliser la phase de débat </a:t>
            </a:r>
            <a:r>
              <a:rPr lang="fr-FR" sz="900" b="0" i="1" dirty="0" smtClean="0">
                <a:solidFill>
                  <a:schemeClr val="bg2"/>
                </a:solidFill>
              </a:rPr>
              <a:t>pour </a:t>
            </a:r>
            <a:r>
              <a:rPr lang="fr-FR" sz="900" b="0" i="1" dirty="0">
                <a:solidFill>
                  <a:schemeClr val="bg2"/>
                </a:solidFill>
              </a:rPr>
              <a:t>discuter comment sécuriser l’atteinte de de l’objectif d’électrification des véhicules, par exemple par des actions nouvelles sur les IRVE, incitations </a:t>
            </a:r>
            <a:r>
              <a:rPr lang="fr-FR" sz="900" b="0" i="1" dirty="0" smtClean="0">
                <a:solidFill>
                  <a:schemeClr val="bg2"/>
                </a:solidFill>
              </a:rPr>
              <a:t>indirectes </a:t>
            </a:r>
            <a:r>
              <a:rPr lang="fr-FR" sz="900" b="0" i="1" dirty="0">
                <a:solidFill>
                  <a:schemeClr val="bg2"/>
                </a:solidFill>
              </a:rPr>
              <a:t>et l’électrification des flottes des </a:t>
            </a:r>
            <a:r>
              <a:rPr lang="fr-FR" sz="900" b="0" i="1" dirty="0" smtClean="0">
                <a:solidFill>
                  <a:schemeClr val="bg2"/>
                </a:solidFill>
              </a:rPr>
              <a:t>collectivités»</a:t>
            </a:r>
          </a:p>
        </p:txBody>
      </p:sp>
      <p:sp>
        <p:nvSpPr>
          <p:cNvPr id="25" name="Espace réservé du texte 7"/>
          <p:cNvSpPr txBox="1">
            <a:spLocks/>
          </p:cNvSpPr>
          <p:nvPr/>
        </p:nvSpPr>
        <p:spPr bwMode="gray">
          <a:xfrm>
            <a:off x="251968" y="4933626"/>
            <a:ext cx="1897323" cy="107387"/>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j-lt"/>
              <a:buNone/>
            </a:pPr>
            <a:r>
              <a:rPr lang="fr-FR" sz="700" b="0" i="1" dirty="0" smtClean="0"/>
              <a:t>Note : « XX » Exemple indicatif</a:t>
            </a:r>
          </a:p>
        </p:txBody>
      </p:sp>
      <p:sp>
        <p:nvSpPr>
          <p:cNvPr id="21" name="Titre 6"/>
          <p:cNvSpPr>
            <a:spLocks noGrp="1"/>
          </p:cNvSpPr>
          <p:nvPr>
            <p:ph type="title"/>
          </p:nvPr>
        </p:nvSpPr>
        <p:spPr>
          <a:xfrm>
            <a:off x="323850" y="682801"/>
            <a:ext cx="8666077" cy="539991"/>
          </a:xfrm>
        </p:spPr>
        <p:txBody>
          <a:bodyPr>
            <a:noAutofit/>
          </a:bodyPr>
          <a:lstStyle/>
          <a:p>
            <a:r>
              <a:rPr lang="fr-FR" sz="2100" dirty="0" smtClean="0"/>
              <a:t>Une </a:t>
            </a:r>
            <a:r>
              <a:rPr lang="fr-FR" sz="2100" u="sng" dirty="0" smtClean="0"/>
              <a:t>approche</a:t>
            </a:r>
            <a:r>
              <a:rPr lang="fr-FR" sz="2100" dirty="0" smtClean="0"/>
              <a:t> en trois temps pour établir le diagnostic du point de départ 2023 et donc un référentiel commun en vue du débat </a:t>
            </a:r>
            <a:endParaRPr lang="fr-FR" sz="2100" dirty="0"/>
          </a:p>
        </p:txBody>
      </p:sp>
    </p:spTree>
    <p:extLst>
      <p:ext uri="{BB962C8B-B14F-4D97-AF65-F5344CB8AC3E}">
        <p14:creationId xmlns:p14="http://schemas.microsoft.com/office/powerpoint/2010/main" val="299888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21</a:t>
            </a:fld>
            <a:endParaRPr lang="fr-FR" dirty="0"/>
          </a:p>
        </p:txBody>
      </p:sp>
      <p:sp>
        <p:nvSpPr>
          <p:cNvPr id="14" name="Espace réservé du texte 13"/>
          <p:cNvSpPr>
            <a:spLocks noGrp="1"/>
          </p:cNvSpPr>
          <p:nvPr>
            <p:ph type="body" sz="quarter" idx="13"/>
          </p:nvPr>
        </p:nvSpPr>
        <p:spPr>
          <a:xfrm>
            <a:off x="323528" y="2083905"/>
            <a:ext cx="2520000" cy="2880320"/>
          </a:xfrm>
        </p:spPr>
        <p:txBody>
          <a:bodyPr/>
          <a:lstStyle/>
          <a:p>
            <a:pPr marL="0" indent="0" algn="ctr">
              <a:buNone/>
            </a:pPr>
            <a:r>
              <a:rPr lang="fr-FR" sz="1600" dirty="0" smtClean="0"/>
              <a:t>Un diagnostic       collectif </a:t>
            </a:r>
            <a:endParaRPr lang="fr-FR" i="1" dirty="0" smtClean="0"/>
          </a:p>
          <a:p>
            <a:pPr marL="0" indent="0" algn="ctr">
              <a:buNone/>
            </a:pPr>
            <a:endParaRPr lang="fr-FR" i="1" dirty="0"/>
          </a:p>
          <a:p>
            <a:pPr marL="0" indent="0" algn="ctr">
              <a:buNone/>
            </a:pPr>
            <a:r>
              <a:rPr lang="fr-FR" b="0" i="1" dirty="0" smtClean="0"/>
              <a:t>Chaque collectivité (région, départements, EPCI, commune) évalue sa propre action sur son périmètre</a:t>
            </a:r>
            <a:endParaRPr lang="fr-FR" b="0" i="1" dirty="0"/>
          </a:p>
        </p:txBody>
      </p:sp>
      <p:sp>
        <p:nvSpPr>
          <p:cNvPr id="9" name="Titre 8"/>
          <p:cNvSpPr>
            <a:spLocks noGrp="1"/>
          </p:cNvSpPr>
          <p:nvPr>
            <p:ph type="title"/>
          </p:nvPr>
        </p:nvSpPr>
        <p:spPr/>
        <p:txBody>
          <a:bodyPr>
            <a:noAutofit/>
          </a:bodyPr>
          <a:lstStyle/>
          <a:p>
            <a:r>
              <a:rPr lang="fr-FR" sz="2100" dirty="0" smtClean="0"/>
              <a:t>L’objectif de cette étape est que chaque collectivité donne sa vision du niveau d’avancement de ses propres actions</a:t>
            </a:r>
            <a:endParaRPr lang="fr-FR" sz="2100" dirty="0"/>
          </a:p>
        </p:txBody>
      </p:sp>
      <p:sp>
        <p:nvSpPr>
          <p:cNvPr id="8" name="Espace réservé du pied de page 7"/>
          <p:cNvSpPr>
            <a:spLocks noGrp="1"/>
          </p:cNvSpPr>
          <p:nvPr>
            <p:ph type="ftr" sz="quarter" idx="3"/>
          </p:nvPr>
        </p:nvSpPr>
        <p:spPr/>
        <p:txBody>
          <a:bodyPr/>
          <a:lstStyle/>
          <a:p>
            <a:r>
              <a:rPr lang="fr-FR" smtClean="0"/>
              <a:t>Secrétariat général à la planification écologique</a:t>
            </a:r>
            <a:endParaRPr lang="fr-FR" dirty="0"/>
          </a:p>
        </p:txBody>
      </p:sp>
      <p:sp>
        <p:nvSpPr>
          <p:cNvPr id="13" name="Espace réservé du texte 9"/>
          <p:cNvSpPr txBox="1">
            <a:spLocks/>
          </p:cNvSpPr>
          <p:nvPr/>
        </p:nvSpPr>
        <p:spPr bwMode="gray">
          <a:xfrm>
            <a:off x="341596" y="1508339"/>
            <a:ext cx="8424334" cy="378374"/>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Principes de l’approche : </a:t>
            </a:r>
            <a:endParaRPr lang="fr-FR" dirty="0"/>
          </a:p>
        </p:txBody>
      </p:sp>
      <p:sp>
        <p:nvSpPr>
          <p:cNvPr id="17" name="Espace réservé du texte 13"/>
          <p:cNvSpPr>
            <a:spLocks noGrp="1"/>
          </p:cNvSpPr>
          <p:nvPr>
            <p:ph type="body" sz="quarter" idx="13"/>
          </p:nvPr>
        </p:nvSpPr>
        <p:spPr>
          <a:xfrm>
            <a:off x="3293763" y="2083905"/>
            <a:ext cx="2520000" cy="2880320"/>
          </a:xfrm>
        </p:spPr>
        <p:txBody>
          <a:bodyPr/>
          <a:lstStyle/>
          <a:p>
            <a:pPr marL="0" indent="0" algn="ctr">
              <a:buNone/>
            </a:pPr>
            <a:r>
              <a:rPr lang="fr-FR" sz="1600" dirty="0" smtClean="0"/>
              <a:t>…sur la base d’actions concrètes</a:t>
            </a:r>
          </a:p>
          <a:p>
            <a:pPr marL="0" indent="0" algn="ctr">
              <a:buNone/>
            </a:pPr>
            <a:endParaRPr lang="fr-FR" i="1" dirty="0"/>
          </a:p>
          <a:p>
            <a:pPr marL="0" indent="0" algn="ctr">
              <a:buNone/>
            </a:pPr>
            <a:r>
              <a:rPr lang="fr-FR" b="0" i="1" dirty="0" smtClean="0"/>
              <a:t>Ne sont prises en compte dans le pré-diagnostic que les actions engagées (réalisées ou contractualisées depuis 2019 / « dans les tuyaux » d’ici 2024)</a:t>
            </a:r>
            <a:endParaRPr lang="fr-FR" b="0" i="1" dirty="0"/>
          </a:p>
        </p:txBody>
      </p:sp>
      <p:sp>
        <p:nvSpPr>
          <p:cNvPr id="18" name="Espace réservé du texte 13"/>
          <p:cNvSpPr>
            <a:spLocks noGrp="1"/>
          </p:cNvSpPr>
          <p:nvPr>
            <p:ph type="body" sz="quarter" idx="13"/>
          </p:nvPr>
        </p:nvSpPr>
        <p:spPr>
          <a:xfrm>
            <a:off x="6125707" y="2083905"/>
            <a:ext cx="2758161" cy="2880320"/>
          </a:xfrm>
        </p:spPr>
        <p:txBody>
          <a:bodyPr/>
          <a:lstStyle/>
          <a:p>
            <a:pPr marL="0" indent="0" algn="ctr">
              <a:buNone/>
            </a:pPr>
            <a:r>
              <a:rPr lang="fr-FR" sz="1600" dirty="0" smtClean="0"/>
              <a:t>…qui sera compilée dans une synthèse publique</a:t>
            </a:r>
          </a:p>
          <a:p>
            <a:pPr marL="0" indent="0" algn="ctr">
              <a:buNone/>
            </a:pPr>
            <a:endParaRPr lang="fr-FR" i="1" dirty="0"/>
          </a:p>
          <a:p>
            <a:pPr marL="0" indent="0" algn="ctr">
              <a:buNone/>
            </a:pPr>
            <a:r>
              <a:rPr lang="fr-FR" b="0" i="1" dirty="0" smtClean="0"/>
              <a:t>La vision compilée des mesures et diagnostics sera le diagnostic</a:t>
            </a:r>
          </a:p>
          <a:p>
            <a:pPr marL="0" indent="0" algn="ctr">
              <a:buNone/>
            </a:pPr>
            <a:r>
              <a:rPr lang="fr-FR" i="1" dirty="0" smtClean="0"/>
              <a:t>Emergeront de ce diagnostic les points forts du territoire et les sujets à prioriser et travailler pour atteindre l’ambition 2030</a:t>
            </a:r>
            <a:endParaRPr lang="fr-FR" i="1" dirty="0"/>
          </a:p>
        </p:txBody>
      </p:sp>
      <p:cxnSp>
        <p:nvCxnSpPr>
          <p:cNvPr id="20" name="Connecteur droit 19"/>
          <p:cNvCxnSpPr/>
          <p:nvPr/>
        </p:nvCxnSpPr>
        <p:spPr>
          <a:xfrm>
            <a:off x="432645" y="2680143"/>
            <a:ext cx="230176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Connecteur droit 20"/>
          <p:cNvCxnSpPr/>
          <p:nvPr/>
        </p:nvCxnSpPr>
        <p:spPr>
          <a:xfrm>
            <a:off x="3340237" y="2680143"/>
            <a:ext cx="230176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Connecteur droit 21"/>
          <p:cNvCxnSpPr/>
          <p:nvPr/>
        </p:nvCxnSpPr>
        <p:spPr>
          <a:xfrm>
            <a:off x="6247830" y="2680143"/>
            <a:ext cx="230176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5" name="Chevron 14"/>
          <p:cNvSpPr/>
          <p:nvPr/>
        </p:nvSpPr>
        <p:spPr>
          <a:xfrm>
            <a:off x="809127" y="264324"/>
            <a:ext cx="2226681" cy="298332"/>
          </a:xfrm>
          <a:prstGeom prst="chevron">
            <a:avLst>
              <a:gd name="adj" fmla="val 25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smtClean="0">
                <a:solidFill>
                  <a:schemeClr val="tx1"/>
                </a:solidFill>
              </a:rPr>
              <a:t>Etape 1</a:t>
            </a:r>
            <a:r>
              <a:rPr lang="fr-FR" sz="700" dirty="0" smtClean="0">
                <a:solidFill>
                  <a:schemeClr val="tx1"/>
                </a:solidFill>
              </a:rPr>
              <a:t> : </a:t>
            </a:r>
            <a:r>
              <a:rPr lang="fr-FR" sz="700" b="1" dirty="0" smtClean="0">
                <a:solidFill>
                  <a:schemeClr val="tx1"/>
                </a:solidFill>
              </a:rPr>
              <a:t>Recueil et </a:t>
            </a:r>
            <a:r>
              <a:rPr lang="fr-FR" sz="700" b="1" dirty="0" err="1" smtClean="0">
                <a:solidFill>
                  <a:schemeClr val="tx1"/>
                </a:solidFill>
              </a:rPr>
              <a:t>prédiagnostic</a:t>
            </a:r>
            <a:r>
              <a:rPr lang="fr-FR" sz="700" b="1" dirty="0" smtClean="0">
                <a:solidFill>
                  <a:schemeClr val="tx1"/>
                </a:solidFill>
              </a:rPr>
              <a:t> par les collectivités </a:t>
            </a:r>
            <a:r>
              <a:rPr lang="fr-FR" sz="700" dirty="0" smtClean="0">
                <a:solidFill>
                  <a:schemeClr val="tx1"/>
                </a:solidFill>
              </a:rPr>
              <a:t>de leurs actions</a:t>
            </a:r>
            <a:endParaRPr lang="fr-FR" sz="700" u="sng" dirty="0">
              <a:solidFill>
                <a:schemeClr val="tx1"/>
              </a:solidFill>
            </a:endParaRPr>
          </a:p>
        </p:txBody>
      </p:sp>
    </p:spTree>
    <p:extLst>
      <p:ext uri="{BB962C8B-B14F-4D97-AF65-F5344CB8AC3E}">
        <p14:creationId xmlns:p14="http://schemas.microsoft.com/office/powerpoint/2010/main" val="2184677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03729" y="0"/>
            <a:ext cx="729134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22</a:t>
            </a:fld>
            <a:endParaRPr lang="fr-FR" dirty="0"/>
          </a:p>
        </p:txBody>
      </p:sp>
      <p:sp>
        <p:nvSpPr>
          <p:cNvPr id="6" name="Espace réservé de la date 5"/>
          <p:cNvSpPr>
            <a:spLocks noGrp="1"/>
          </p:cNvSpPr>
          <p:nvPr>
            <p:ph type="dt" sz="half" idx="2"/>
          </p:nvPr>
        </p:nvSpPr>
        <p:spPr/>
        <p:txBody>
          <a:bodyPr/>
          <a:lstStyle/>
          <a:p>
            <a:fld id="{04D7E238-8FD7-DF4B-ACEF-28420D2A3672}" type="datetime1">
              <a:rPr lang="fr-FR" cap="all" smtClean="0"/>
              <a:t>30/11/2023</a:t>
            </a:fld>
            <a:endParaRPr lang="fr-FR" cap="all" dirty="0"/>
          </a:p>
        </p:txBody>
      </p:sp>
      <p:graphicFrame>
        <p:nvGraphicFramePr>
          <p:cNvPr id="11" name="Tableau 10"/>
          <p:cNvGraphicFramePr>
            <a:graphicFrameLocks noGrp="1"/>
          </p:cNvGraphicFramePr>
          <p:nvPr>
            <p:extLst/>
          </p:nvPr>
        </p:nvGraphicFramePr>
        <p:xfrm>
          <a:off x="2588982" y="131881"/>
          <a:ext cx="6175632" cy="4807104"/>
        </p:xfrm>
        <a:graphic>
          <a:graphicData uri="http://schemas.openxmlformats.org/drawingml/2006/table">
            <a:tbl>
              <a:tblPr/>
              <a:tblGrid>
                <a:gridCol w="653827">
                  <a:extLst>
                    <a:ext uri="{9D8B030D-6E8A-4147-A177-3AD203B41FA5}">
                      <a16:colId xmlns:a16="http://schemas.microsoft.com/office/drawing/2014/main" val="2110360626"/>
                    </a:ext>
                  </a:extLst>
                </a:gridCol>
                <a:gridCol w="2513935">
                  <a:extLst>
                    <a:ext uri="{9D8B030D-6E8A-4147-A177-3AD203B41FA5}">
                      <a16:colId xmlns:a16="http://schemas.microsoft.com/office/drawing/2014/main" val="3682073927"/>
                    </a:ext>
                  </a:extLst>
                </a:gridCol>
                <a:gridCol w="601574">
                  <a:extLst>
                    <a:ext uri="{9D8B030D-6E8A-4147-A177-3AD203B41FA5}">
                      <a16:colId xmlns:a16="http://schemas.microsoft.com/office/drawing/2014/main" val="3681233236"/>
                    </a:ext>
                  </a:extLst>
                </a:gridCol>
                <a:gridCol w="601574">
                  <a:extLst>
                    <a:ext uri="{9D8B030D-6E8A-4147-A177-3AD203B41FA5}">
                      <a16:colId xmlns:a16="http://schemas.microsoft.com/office/drawing/2014/main" val="1184748314"/>
                    </a:ext>
                  </a:extLst>
                </a:gridCol>
                <a:gridCol w="601574">
                  <a:extLst>
                    <a:ext uri="{9D8B030D-6E8A-4147-A177-3AD203B41FA5}">
                      <a16:colId xmlns:a16="http://schemas.microsoft.com/office/drawing/2014/main" val="4172178683"/>
                    </a:ext>
                  </a:extLst>
                </a:gridCol>
                <a:gridCol w="601574">
                  <a:extLst>
                    <a:ext uri="{9D8B030D-6E8A-4147-A177-3AD203B41FA5}">
                      <a16:colId xmlns:a16="http://schemas.microsoft.com/office/drawing/2014/main" val="2907377108"/>
                    </a:ext>
                  </a:extLst>
                </a:gridCol>
                <a:gridCol w="601574">
                  <a:extLst>
                    <a:ext uri="{9D8B030D-6E8A-4147-A177-3AD203B41FA5}">
                      <a16:colId xmlns:a16="http://schemas.microsoft.com/office/drawing/2014/main" val="31961151"/>
                    </a:ext>
                  </a:extLst>
                </a:gridCol>
              </a:tblGrid>
              <a:tr h="50639">
                <a:tc>
                  <a:txBody>
                    <a:bodyPr/>
                    <a:lstStyle/>
                    <a:p>
                      <a:pPr algn="l" fontAlgn="b"/>
                      <a:endParaRPr lang="fr-FR" sz="700" b="0" i="0" u="none" strike="noStrike">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solidFill>
                            <a:srgbClr val="000000"/>
                          </a:solidFill>
                          <a:effectLst/>
                          <a:latin typeface="+mj-lt"/>
                        </a:rPr>
                        <a:t>Climat</a:t>
                      </a:r>
                    </a:p>
                  </a:txBody>
                  <a:tcPr marL="2226"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solidFill>
                            <a:srgbClr val="000000"/>
                          </a:solidFill>
                          <a:effectLst/>
                          <a:latin typeface="+mj-lt"/>
                        </a:rPr>
                        <a:t>Biodiversité</a:t>
                      </a:r>
                    </a:p>
                  </a:txBody>
                  <a:tcPr marL="2226"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solidFill>
                            <a:srgbClr val="000000"/>
                          </a:solidFill>
                          <a:effectLst/>
                          <a:latin typeface="+mj-lt"/>
                        </a:rPr>
                        <a:t>Ressources</a:t>
                      </a:r>
                    </a:p>
                  </a:txBody>
                  <a:tcPr marL="2226"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solidFill>
                            <a:srgbClr val="000000"/>
                          </a:solidFill>
                          <a:effectLst/>
                          <a:latin typeface="+mj-lt"/>
                        </a:rPr>
                        <a:t>Adaptation</a:t>
                      </a:r>
                    </a:p>
                  </a:txBody>
                  <a:tcPr marL="2226"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solidFill>
                            <a:srgbClr val="000000"/>
                          </a:solidFill>
                          <a:effectLst/>
                          <a:latin typeface="+mj-lt"/>
                        </a:rPr>
                        <a:t>Santé</a:t>
                      </a:r>
                    </a:p>
                  </a:txBody>
                  <a:tcPr marL="2226"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631323"/>
                  </a:ext>
                </a:extLst>
              </a:tr>
              <a:tr h="50639">
                <a:tc rowSpan="8">
                  <a:txBody>
                    <a:bodyPr/>
                    <a:lstStyle/>
                    <a:p>
                      <a:pPr algn="l" fontAlgn="b"/>
                      <a:r>
                        <a:rPr lang="fr-FR" sz="700" b="0" i="0" u="none" strike="noStrike" dirty="0">
                          <a:solidFill>
                            <a:srgbClr val="000000"/>
                          </a:solidFill>
                          <a:effectLst/>
                          <a:latin typeface="+mj-lt"/>
                        </a:rPr>
                        <a:t>Transport</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FCEEF"/>
                    </a:solidFill>
                  </a:tcPr>
                </a:tc>
                <a:tc>
                  <a:txBody>
                    <a:bodyPr/>
                    <a:lstStyle/>
                    <a:p>
                      <a:pPr algn="l" fontAlgn="b"/>
                      <a:r>
                        <a:rPr lang="fr-FR" sz="700" b="0" i="0" u="none" strike="noStrike" dirty="0">
                          <a:solidFill>
                            <a:srgbClr val="000000"/>
                          </a:solidFill>
                          <a:effectLst/>
                          <a:latin typeface="+mj-lt"/>
                        </a:rPr>
                        <a:t>Véhicules électriques </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700" b="0" i="0" u="none" strike="noStrike" dirty="0" smtClean="0">
                          <a:solidFill>
                            <a:srgbClr val="000000"/>
                          </a:solidFill>
                          <a:effectLst/>
                          <a:latin typeface="+mj-lt"/>
                        </a:rPr>
                        <a:t>X</a:t>
                      </a:r>
                      <a:r>
                        <a:rPr lang="fr-FR" sz="700" b="0" i="0" u="none" strike="noStrike" dirty="0">
                          <a:solidFill>
                            <a:srgbClr val="000000"/>
                          </a:solidFill>
                          <a:effectLst/>
                          <a:latin typeface="+mj-lt"/>
                        </a:rPr>
                        <a:t> </a:t>
                      </a:r>
                    </a:p>
                  </a:txBody>
                  <a:tcPr marL="2226" marR="2226" marT="2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700" b="0" i="0" u="none" strike="noStrike">
                          <a:solidFill>
                            <a:srgbClr val="000000"/>
                          </a:solidFill>
                          <a:effectLst/>
                          <a:latin typeface="+mj-lt"/>
                        </a:rPr>
                        <a:t> </a:t>
                      </a:r>
                    </a:p>
                  </a:txBody>
                  <a:tcPr marL="2226" marR="2226" marT="2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61711155"/>
                  </a:ext>
                </a:extLst>
              </a:tr>
              <a:tr h="50639">
                <a:tc vMerge="1">
                  <a:txBody>
                    <a:bodyPr/>
                    <a:lstStyle/>
                    <a:p>
                      <a:pPr algn="l" fontAlgn="b"/>
                      <a:endParaRPr lang="fr-FR" sz="600" b="0" i="0" u="none" strike="noStrike" dirty="0">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Bus et cars </a:t>
                      </a:r>
                      <a:r>
                        <a:rPr lang="fr-FR" sz="700" b="0" i="0" u="none" strike="noStrike" dirty="0" err="1">
                          <a:solidFill>
                            <a:srgbClr val="000000"/>
                          </a:solidFill>
                          <a:effectLst/>
                          <a:latin typeface="+mj-lt"/>
                        </a:rPr>
                        <a:t>décarbonés</a:t>
                      </a:r>
                      <a:r>
                        <a:rPr lang="fr-FR" sz="700" b="0" i="0" u="none" strike="noStrike" dirty="0">
                          <a:solidFill>
                            <a:srgbClr val="000000"/>
                          </a:solidFill>
                          <a:effectLst/>
                          <a:latin typeface="+mj-lt"/>
                        </a:rPr>
                        <a:t> </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4250585"/>
                  </a:ext>
                </a:extLst>
              </a:tr>
              <a:tr h="50639">
                <a:tc vMerge="1">
                  <a:txBody>
                    <a:bodyPr/>
                    <a:lstStyle/>
                    <a:p>
                      <a:pPr algn="l" fontAlgn="b"/>
                      <a:endParaRPr lang="fr-FR" sz="600" b="0" i="0" u="none" strike="noStrike" dirty="0">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Réduction des déplacements </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8730120"/>
                  </a:ext>
                </a:extLst>
              </a:tr>
              <a:tr h="50639">
                <a:tc vMerge="1">
                  <a:txBody>
                    <a:bodyPr/>
                    <a:lstStyle/>
                    <a:p>
                      <a:pPr algn="l" fontAlgn="b"/>
                      <a:endParaRPr lang="fr-FR" sz="600" b="0" i="0" u="none" strike="noStrike" dirty="0">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Covoiturage</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578582"/>
                  </a:ext>
                </a:extLst>
              </a:tr>
              <a:tr h="50639">
                <a:tc vMerge="1">
                  <a:txBody>
                    <a:bodyPr/>
                    <a:lstStyle/>
                    <a:p>
                      <a:pPr algn="l" fontAlgn="b"/>
                      <a:endParaRPr lang="fr-FR" sz="600" b="0" i="0" u="none" strike="noStrike" dirty="0">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Vélo et transport en commun</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0148212"/>
                  </a:ext>
                </a:extLst>
              </a:tr>
              <a:tr h="50639">
                <a:tc vMerge="1">
                  <a:txBody>
                    <a:bodyPr/>
                    <a:lstStyle/>
                    <a:p>
                      <a:pPr algn="l" fontAlgn="b"/>
                      <a:endParaRPr lang="fr-FR" sz="600" b="0" i="0" u="none" strike="noStrike" dirty="0">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Fret </a:t>
                      </a:r>
                      <a:r>
                        <a:rPr lang="fr-FR" sz="700" b="0" i="0" u="none" strike="noStrike" dirty="0" err="1">
                          <a:solidFill>
                            <a:srgbClr val="000000"/>
                          </a:solidFill>
                          <a:effectLst/>
                          <a:latin typeface="+mj-lt"/>
                        </a:rPr>
                        <a:t>décarboné</a:t>
                      </a:r>
                      <a:r>
                        <a:rPr lang="fr-FR" sz="700" b="0" i="0" u="none" strike="noStrike" dirty="0">
                          <a:solidFill>
                            <a:srgbClr val="000000"/>
                          </a:solidFill>
                          <a:effectLst/>
                          <a:latin typeface="+mj-lt"/>
                        </a:rPr>
                        <a:t> et </a:t>
                      </a:r>
                      <a:r>
                        <a:rPr lang="fr-FR" sz="700" b="0" i="0" u="none" strike="noStrike" dirty="0" err="1">
                          <a:solidFill>
                            <a:srgbClr val="000000"/>
                          </a:solidFill>
                          <a:effectLst/>
                          <a:latin typeface="+mj-lt"/>
                        </a:rPr>
                        <a:t>multimodalité</a:t>
                      </a:r>
                      <a:r>
                        <a:rPr lang="fr-FR" sz="700" b="0" i="0" u="none" strike="noStrike" dirty="0">
                          <a:solidFill>
                            <a:srgbClr val="000000"/>
                          </a:solidFill>
                          <a:effectLst/>
                          <a:latin typeface="+mj-lt"/>
                        </a:rPr>
                        <a:t> </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75619216"/>
                  </a:ext>
                </a:extLst>
              </a:tr>
              <a:tr h="50639">
                <a:tc vMerge="1">
                  <a:txBody>
                    <a:bodyPr/>
                    <a:lstStyle/>
                    <a:p>
                      <a:pPr algn="l" fontAlgn="b"/>
                      <a:endParaRPr lang="fr-FR" sz="600" b="0" i="0" u="none" strike="noStrike" dirty="0">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Efficacité et sobriété logistique</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3206322"/>
                  </a:ext>
                </a:extLst>
              </a:tr>
              <a:tr h="50639">
                <a:tc vMerge="1">
                  <a:txBody>
                    <a:bodyPr/>
                    <a:lstStyle/>
                    <a:p>
                      <a:pPr algn="l" fontAlgn="b"/>
                      <a:endParaRPr lang="fr-FR" sz="600" b="0" i="0" u="none" strike="noStrike" dirty="0">
                        <a:solidFill>
                          <a:srgbClr val="000000"/>
                        </a:solidFill>
                        <a:effectLst/>
                        <a:latin typeface="+mj-lt"/>
                      </a:endParaRP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Efficacité et carburants </a:t>
                      </a:r>
                      <a:r>
                        <a:rPr lang="fr-FR" sz="700" b="0" i="0" u="none" strike="noStrike" dirty="0" err="1">
                          <a:solidFill>
                            <a:srgbClr val="000000"/>
                          </a:solidFill>
                          <a:effectLst/>
                          <a:latin typeface="+mj-lt"/>
                        </a:rPr>
                        <a:t>décarbonés</a:t>
                      </a:r>
                      <a:r>
                        <a:rPr lang="fr-FR" sz="700" b="0" i="0" u="none" strike="noStrike" dirty="0">
                          <a:solidFill>
                            <a:srgbClr val="000000"/>
                          </a:solidFill>
                          <a:effectLst/>
                          <a:latin typeface="+mj-lt"/>
                        </a:rPr>
                        <a:t> des véhicules privés</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023701"/>
                  </a:ext>
                </a:extLst>
              </a:tr>
              <a:tr h="50639">
                <a:tc rowSpan="6">
                  <a:txBody>
                    <a:bodyPr/>
                    <a:lstStyle/>
                    <a:p>
                      <a:pPr algn="l" fontAlgn="b"/>
                      <a:r>
                        <a:rPr lang="fr-FR" sz="700" b="0" i="0" u="none" strike="noStrike" dirty="0">
                          <a:solidFill>
                            <a:srgbClr val="000000"/>
                          </a:solidFill>
                          <a:effectLst/>
                          <a:latin typeface="+mj-lt"/>
                        </a:rPr>
                        <a:t>Bâtiments</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D6F"/>
                    </a:solidFill>
                  </a:tcPr>
                </a:tc>
                <a:tc>
                  <a:txBody>
                    <a:bodyPr/>
                    <a:lstStyle/>
                    <a:p>
                      <a:pPr algn="l" fontAlgn="b"/>
                      <a:r>
                        <a:rPr lang="fr-FR" sz="700" b="0" i="0" u="none" strike="noStrike" dirty="0">
                          <a:solidFill>
                            <a:srgbClr val="000000"/>
                          </a:solidFill>
                          <a:effectLst/>
                          <a:latin typeface="+mj-lt"/>
                        </a:rPr>
                        <a:t>Sobriété et isolation des bâtiments (résidentiel)</a:t>
                      </a:r>
                    </a:p>
                  </a:txBody>
                  <a:tcPr marL="36000" marR="2226" marT="222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700" b="0" i="0" u="none" strike="noStrike" dirty="0" smtClean="0">
                          <a:solidFill>
                            <a:srgbClr val="000000"/>
                          </a:solidFill>
                          <a:effectLst/>
                          <a:latin typeface="+mj-lt"/>
                        </a:rPr>
                        <a:t>X</a:t>
                      </a:r>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313455"/>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Changement de chaudière à fioul (résidentiel)</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noFill/>
                      <a:prstDash val="solid"/>
                      <a:round/>
                      <a:headEnd type="none" w="med" len="med"/>
                      <a:tailEnd type="none" w="med" len="med"/>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noFill/>
                      <a:prstDash val="solid"/>
                      <a:round/>
                      <a:headEnd type="none" w="med" len="med"/>
                      <a:tailEnd type="none" w="med" len="med"/>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774996635"/>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Changement de chaudière à gaz (résidentiel)</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42998873"/>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Sobriété et isolation des bâtiments (tertiaire)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632839"/>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Changement de chaudière à fioul (tertiaire)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41330449"/>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mj-lt"/>
                        </a:rPr>
                        <a:t>Changement de chaudière à gaz (tertiaire)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569902"/>
                  </a:ext>
                </a:extLst>
              </a:tr>
              <a:tr h="50639">
                <a:tc rowSpan="2">
                  <a:txBody>
                    <a:bodyPr/>
                    <a:lstStyle/>
                    <a:p>
                      <a:pPr algn="l" fontAlgn="b"/>
                      <a:r>
                        <a:rPr lang="fr-FR" sz="700" b="0" i="0" u="none" strike="noStrike" dirty="0">
                          <a:solidFill>
                            <a:srgbClr val="000000"/>
                          </a:solidFill>
                          <a:effectLst/>
                          <a:latin typeface="+mj-lt"/>
                        </a:rPr>
                        <a:t>Energie</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fr-FR" sz="700" b="0" i="0" u="none" strike="noStrike" dirty="0">
                          <a:solidFill>
                            <a:srgbClr val="000000"/>
                          </a:solidFill>
                          <a:effectLst/>
                          <a:latin typeface="+mj-lt"/>
                        </a:rPr>
                        <a:t>Electricité renouvelable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531974649"/>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mj-lt"/>
                        </a:rPr>
                        <a:t>Biogaz</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531186"/>
                  </a:ext>
                </a:extLst>
              </a:tr>
              <a:tr h="50639">
                <a:tc rowSpan="4">
                  <a:txBody>
                    <a:bodyPr/>
                    <a:lstStyle/>
                    <a:p>
                      <a:pPr algn="l" fontAlgn="b"/>
                      <a:r>
                        <a:rPr lang="fr-FR" sz="700" b="0" i="0" u="none" strike="noStrike" dirty="0">
                          <a:solidFill>
                            <a:srgbClr val="000000"/>
                          </a:solidFill>
                          <a:effectLst/>
                          <a:latin typeface="+mj-lt"/>
                        </a:rPr>
                        <a:t>Industrie</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8072"/>
                    </a:solidFill>
                  </a:tcPr>
                </a:tc>
                <a:tc>
                  <a:txBody>
                    <a:bodyPr/>
                    <a:lstStyle/>
                    <a:p>
                      <a:pPr algn="l" fontAlgn="b"/>
                      <a:r>
                        <a:rPr lang="fr-FR" sz="700" b="0" i="0" u="none" strike="noStrike" dirty="0">
                          <a:solidFill>
                            <a:srgbClr val="000000"/>
                          </a:solidFill>
                          <a:effectLst/>
                          <a:latin typeface="+mj-lt"/>
                        </a:rPr>
                        <a:t>Réseaux de chaleur </a:t>
                      </a:r>
                      <a:r>
                        <a:rPr lang="fr-FR" sz="700" b="0" i="0" u="none" strike="noStrike" dirty="0" err="1">
                          <a:solidFill>
                            <a:srgbClr val="000000"/>
                          </a:solidFill>
                          <a:effectLst/>
                          <a:latin typeface="+mj-lt"/>
                        </a:rPr>
                        <a:t>décarbonés</a:t>
                      </a:r>
                      <a:r>
                        <a:rPr lang="fr-FR" sz="700" b="0" i="0" u="none" strike="noStrike" dirty="0">
                          <a:solidFill>
                            <a:srgbClr val="000000"/>
                          </a:solidFill>
                          <a:effectLst/>
                          <a:latin typeface="+mj-lt"/>
                        </a:rPr>
                        <a:t> </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098194588"/>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Grands sites industriels</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91558264"/>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Industrie diffuse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56181995"/>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mj-lt"/>
                        </a:rPr>
                        <a:t>Produits bois</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390322"/>
                  </a:ext>
                </a:extLst>
              </a:tr>
              <a:tr h="50639">
                <a:tc rowSpan="3">
                  <a:txBody>
                    <a:bodyPr/>
                    <a:lstStyle/>
                    <a:p>
                      <a:pPr algn="l" fontAlgn="b"/>
                      <a:r>
                        <a:rPr lang="fr-FR" sz="700" b="0" i="0" u="none" strike="noStrike" dirty="0" smtClean="0">
                          <a:solidFill>
                            <a:srgbClr val="000000"/>
                          </a:solidFill>
                          <a:effectLst/>
                          <a:latin typeface="+mj-lt"/>
                        </a:rPr>
                        <a:t>Déchets</a:t>
                      </a:r>
                      <a:endParaRPr lang="fr-FR" sz="700" b="0" i="0" u="none" strike="noStrike" dirty="0">
                        <a:solidFill>
                          <a:srgbClr val="000000"/>
                        </a:solidFill>
                        <a:effectLst/>
                        <a:latin typeface="+mj-lt"/>
                      </a:endParaRPr>
                    </a:p>
                  </a:txBody>
                  <a:tcPr marL="36000" marR="2226" marT="2226"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EBADA"/>
                    </a:solidFill>
                  </a:tcPr>
                </a:tc>
                <a:tc>
                  <a:txBody>
                    <a:bodyPr/>
                    <a:lstStyle/>
                    <a:p>
                      <a:pPr algn="l" fontAlgn="b"/>
                      <a:r>
                        <a:rPr lang="fr-FR" sz="700" b="0" i="0" u="none" strike="noStrike" dirty="0">
                          <a:solidFill>
                            <a:srgbClr val="000000"/>
                          </a:solidFill>
                          <a:effectLst/>
                          <a:latin typeface="+mj-lt"/>
                        </a:rPr>
                        <a:t>Captage de méthane dans les ISDND</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605334110"/>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Valorisation matière des déchets </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7388844"/>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a:txBody>
                    <a:bodyPr/>
                    <a:lstStyle/>
                    <a:p>
                      <a:pPr algn="l" fontAlgn="b"/>
                      <a:r>
                        <a:rPr lang="fr-FR" sz="700" b="0" i="0" u="none" strike="noStrike" dirty="0" smtClean="0">
                          <a:solidFill>
                            <a:srgbClr val="000000"/>
                          </a:solidFill>
                          <a:effectLst/>
                          <a:latin typeface="+mj-lt"/>
                        </a:rPr>
                        <a:t>Prévention </a:t>
                      </a:r>
                      <a:r>
                        <a:rPr lang="fr-FR" sz="700" b="0" i="0" u="none" strike="noStrike" dirty="0">
                          <a:solidFill>
                            <a:srgbClr val="000000"/>
                          </a:solidFill>
                          <a:effectLst/>
                          <a:latin typeface="+mj-lt"/>
                        </a:rPr>
                        <a:t>des déchets</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6658417"/>
                  </a:ext>
                </a:extLst>
              </a:tr>
              <a:tr h="50639">
                <a:tc rowSpan="8">
                  <a:txBody>
                    <a:bodyPr/>
                    <a:lstStyle/>
                    <a:p>
                      <a:pPr algn="l" fontAlgn="b"/>
                      <a:r>
                        <a:rPr lang="fr-FR" sz="700" b="0" i="0" u="none" strike="noStrike" dirty="0">
                          <a:solidFill>
                            <a:srgbClr val="000000"/>
                          </a:solidFill>
                          <a:effectLst/>
                          <a:latin typeface="+mj-lt"/>
                        </a:rPr>
                        <a:t>Agriculture et sols</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3DE69"/>
                    </a:solidFill>
                  </a:tcPr>
                </a:tc>
                <a:tc>
                  <a:txBody>
                    <a:bodyPr/>
                    <a:lstStyle/>
                    <a:p>
                      <a:pPr algn="l" fontAlgn="b"/>
                      <a:r>
                        <a:rPr lang="fr-FR" sz="700" b="0" i="0" u="none" strike="noStrike" dirty="0">
                          <a:solidFill>
                            <a:srgbClr val="000000"/>
                          </a:solidFill>
                          <a:effectLst/>
                          <a:latin typeface="+mj-lt"/>
                        </a:rPr>
                        <a:t>Changements de pratiques de fertilisation azotée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704156106"/>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Elevage durable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76460302"/>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Gestion des forêts </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92877785"/>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Gestion des haies</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69509770"/>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Gestion des prairies</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61661424"/>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Pratiques </a:t>
                      </a:r>
                      <a:r>
                        <a:rPr lang="fr-FR" sz="700" b="0" i="0" u="none" strike="noStrike" dirty="0" err="1">
                          <a:solidFill>
                            <a:srgbClr val="000000"/>
                          </a:solidFill>
                          <a:effectLst/>
                          <a:latin typeface="+mj-lt"/>
                        </a:rPr>
                        <a:t>stockantes</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86294853"/>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Sobriété foncière</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521758992"/>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Bâtiments &amp; Machines agricoles</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314175"/>
                  </a:ext>
                </a:extLst>
              </a:tr>
              <a:tr h="100074">
                <a:tc rowSpan="6">
                  <a:txBody>
                    <a:bodyPr/>
                    <a:lstStyle/>
                    <a:p>
                      <a:pPr algn="l" fontAlgn="b"/>
                      <a:r>
                        <a:rPr lang="fr-FR" sz="700" b="0" i="0" u="none" strike="noStrike" dirty="0">
                          <a:solidFill>
                            <a:srgbClr val="000000"/>
                          </a:solidFill>
                          <a:effectLst/>
                          <a:latin typeface="+mj-lt"/>
                        </a:rPr>
                        <a:t>Espaces naturels</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buClr>
                          <a:srgbClr val="000000"/>
                        </a:buClr>
                        <a:buSzPts val="1100"/>
                        <a:buFont typeface="Calibri" panose="020F0502020204030204" pitchFamily="34" charset="0"/>
                        <a:buNone/>
                      </a:pPr>
                      <a:r>
                        <a:rPr lang="fr-FR" sz="700" b="0" i="0" u="none" strike="noStrike" dirty="0" smtClean="0">
                          <a:solidFill>
                            <a:srgbClr val="000000"/>
                          </a:solidFill>
                          <a:effectLst/>
                          <a:latin typeface="+mj-lt"/>
                        </a:rPr>
                        <a:t>Points noirs prioritaires de continuité écologique</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endParaRPr lang="fr-FR" sz="700" b="1"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417614622"/>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buClr>
                          <a:srgbClr val="000000"/>
                        </a:buClr>
                        <a:buSzPts val="1100"/>
                        <a:buFont typeface="Calibri" panose="020F0502020204030204" pitchFamily="34" charset="0"/>
                        <a:buNone/>
                      </a:pPr>
                      <a:r>
                        <a:rPr lang="fr-FR" sz="700" b="0" i="0" u="none" strike="noStrike" dirty="0" smtClean="0">
                          <a:solidFill>
                            <a:srgbClr val="000000"/>
                          </a:solidFill>
                          <a:effectLst/>
                          <a:latin typeface="+mj-lt"/>
                        </a:rPr>
                        <a:t>Surface en aire protégée</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a:noFill/>
                    </a:lnB>
                    <a:solidFill>
                      <a:schemeClr val="bg1">
                        <a:lumMod val="95000"/>
                      </a:schemeClr>
                    </a:solidFill>
                  </a:tcPr>
                </a:tc>
                <a:tc>
                  <a:txBody>
                    <a:bodyPr/>
                    <a:lstStyle/>
                    <a:p>
                      <a:pPr algn="ctr" fontAlgn="b"/>
                      <a:endParaRPr lang="fr-FR" sz="700" b="1" i="0" u="none" strike="noStrike" dirty="0">
                        <a:solidFill>
                          <a:srgbClr val="000000"/>
                        </a:solidFill>
                        <a:effectLst/>
                        <a:latin typeface="+mj-lt"/>
                      </a:endParaRPr>
                    </a:p>
                  </a:txBody>
                  <a:tcPr marL="2226" marR="2226" marT="2226" marB="0" anchor="b">
                    <a:lnL>
                      <a:noFill/>
                    </a:lnL>
                    <a:lnR>
                      <a:noFill/>
                    </a:lnR>
                    <a:lnT>
                      <a:noFill/>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09670947"/>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buClr>
                          <a:srgbClr val="000000"/>
                        </a:buClr>
                        <a:buSzPts val="1100"/>
                        <a:buFont typeface="Calibri" panose="020F0502020204030204" pitchFamily="34" charset="0"/>
                        <a:buNone/>
                      </a:pPr>
                      <a:r>
                        <a:rPr lang="fr-FR" sz="700" b="0" i="0" u="none" strike="noStrike" dirty="0" smtClean="0">
                          <a:solidFill>
                            <a:srgbClr val="000000"/>
                          </a:solidFill>
                          <a:effectLst/>
                          <a:latin typeface="+mj-lt"/>
                        </a:rPr>
                        <a:t>Forêts sous gestion durable</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700" b="1" i="0" u="none" strike="noStrike">
                          <a:solidFill>
                            <a:srgbClr val="000000"/>
                          </a:solidFill>
                          <a:effectLst/>
                          <a:latin typeface="+mj-lt"/>
                        </a:rPr>
                        <a:t>X</a:t>
                      </a:r>
                    </a:p>
                  </a:txBody>
                  <a:tcPr marL="2226" marR="2226" marT="2226" marB="0" anchor="b">
                    <a:lnL>
                      <a:noFill/>
                    </a:lnL>
                    <a:lnR>
                      <a:noFill/>
                    </a:lnR>
                    <a:lnT>
                      <a:noFill/>
                    </a:lnT>
                    <a:lnB>
                      <a:noFill/>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a:noFill/>
                    </a:lnB>
                    <a:solidFill>
                      <a:schemeClr val="bg1">
                        <a:lumMod val="95000"/>
                      </a:schemeClr>
                    </a:solidFill>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24491151"/>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buClr>
                          <a:srgbClr val="000000"/>
                        </a:buClr>
                        <a:buSzPts val="1100"/>
                        <a:buFont typeface="Calibri" panose="020F0502020204030204" pitchFamily="34" charset="0"/>
                        <a:buNone/>
                      </a:pPr>
                      <a:r>
                        <a:rPr lang="fr-FR" sz="700" b="0" i="0" u="none" strike="noStrike" dirty="0" smtClean="0">
                          <a:solidFill>
                            <a:srgbClr val="000000"/>
                          </a:solidFill>
                          <a:effectLst/>
                          <a:latin typeface="+mj-lt"/>
                        </a:rPr>
                        <a:t>Restauration des habitats naturels</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700" b="1" i="0" u="none" strike="noStrike">
                          <a:solidFill>
                            <a:srgbClr val="000000"/>
                          </a:solidFill>
                          <a:effectLst/>
                          <a:latin typeface="+mj-lt"/>
                        </a:rPr>
                        <a:t>X</a:t>
                      </a:r>
                    </a:p>
                  </a:txBody>
                  <a:tcPr marL="2226" marR="2226" marT="2226" marB="0" anchor="b">
                    <a:lnL>
                      <a:noFill/>
                    </a:lnL>
                    <a:lnR>
                      <a:noFill/>
                    </a:lnR>
                    <a:lnT>
                      <a:noFill/>
                    </a:lnT>
                    <a:lnB>
                      <a:noFill/>
                    </a:lnB>
                    <a:solidFill>
                      <a:schemeClr val="bg1">
                        <a:lumMod val="95000"/>
                      </a:schemeClr>
                    </a:solidFill>
                  </a:tcPr>
                </a:tc>
                <a:tc>
                  <a:txBody>
                    <a:bodyPr/>
                    <a:lstStyle/>
                    <a:p>
                      <a:pPr algn="ctr" fontAlgn="b"/>
                      <a:endParaRPr lang="fr-FR" sz="700" b="1" i="0" u="none" strike="noStrike" dirty="0">
                        <a:solidFill>
                          <a:srgbClr val="000000"/>
                        </a:solidFill>
                        <a:effectLst/>
                        <a:latin typeface="+mj-lt"/>
                      </a:endParaRPr>
                    </a:p>
                  </a:txBody>
                  <a:tcPr marL="2226" marR="2226" marT="2226" marB="0" anchor="b">
                    <a:lnL>
                      <a:noFill/>
                    </a:lnL>
                    <a:lnR>
                      <a:noFill/>
                    </a:lnR>
                    <a:lnT>
                      <a:noFill/>
                    </a:lnT>
                    <a:lnB>
                      <a:noFill/>
                    </a:lnB>
                    <a:solidFill>
                      <a:schemeClr val="bg1">
                        <a:lumMod val="95000"/>
                      </a:schemeClr>
                    </a:solidFill>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75731361"/>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Réduction de l’usage des </a:t>
                      </a:r>
                      <a:r>
                        <a:rPr lang="fr-FR" sz="700" b="0" i="0" u="none" strike="noStrike" dirty="0" err="1">
                          <a:solidFill>
                            <a:srgbClr val="000000"/>
                          </a:solidFill>
                          <a:effectLst/>
                          <a:latin typeface="+mj-lt"/>
                        </a:rPr>
                        <a:t>phytos</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a:noFill/>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a:noFill/>
                    </a:lnB>
                    <a:solidFill>
                      <a:schemeClr val="bg1">
                        <a:lumMod val="95000"/>
                      </a:schemeClr>
                    </a:solidFill>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419919341"/>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buClr>
                          <a:srgbClr val="000000"/>
                        </a:buClr>
                        <a:buSzPts val="1100"/>
                        <a:buFont typeface="Calibri" panose="020F0502020204030204" pitchFamily="34" charset="0"/>
                        <a:buNone/>
                      </a:pPr>
                      <a:r>
                        <a:rPr lang="fr-FR" sz="700" b="0" i="0" u="none" strike="noStrike" dirty="0" smtClean="0">
                          <a:solidFill>
                            <a:srgbClr val="000000"/>
                          </a:solidFill>
                          <a:effectLst/>
                          <a:latin typeface="+mj-lt"/>
                        </a:rPr>
                        <a:t>Agriculture biologique et de HVE</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1066518"/>
                  </a:ext>
                </a:extLst>
              </a:tr>
              <a:tr h="100074">
                <a:tc>
                  <a:txBody>
                    <a:bodyPr/>
                    <a:lstStyle/>
                    <a:p>
                      <a:pPr algn="l" fontAlgn="b"/>
                      <a:r>
                        <a:rPr lang="fr-FR" sz="700" b="0" i="0" u="none" strike="noStrike" dirty="0">
                          <a:solidFill>
                            <a:srgbClr val="000000"/>
                          </a:solidFill>
                          <a:effectLst/>
                          <a:latin typeface="+mj-lt"/>
                        </a:rPr>
                        <a:t>Alimentation</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fr-FR" sz="700" b="0" i="0" u="none" strike="noStrike" dirty="0">
                          <a:solidFill>
                            <a:srgbClr val="000000"/>
                          </a:solidFill>
                          <a:effectLst/>
                          <a:latin typeface="+mj-lt"/>
                        </a:rPr>
                        <a:t>Loi </a:t>
                      </a:r>
                      <a:r>
                        <a:rPr lang="fr-FR" sz="700" b="0" i="0" u="none" strike="noStrike" dirty="0" err="1">
                          <a:solidFill>
                            <a:srgbClr val="000000"/>
                          </a:solidFill>
                          <a:effectLst/>
                          <a:latin typeface="+mj-lt"/>
                        </a:rPr>
                        <a:t>Egalim</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fr-FR" sz="700" b="1"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fr-FR" sz="700" b="0"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591579"/>
                  </a:ext>
                </a:extLst>
              </a:tr>
              <a:tr h="50639">
                <a:tc rowSpan="3">
                  <a:txBody>
                    <a:bodyPr/>
                    <a:lstStyle/>
                    <a:p>
                      <a:pPr algn="l" fontAlgn="b"/>
                      <a:r>
                        <a:rPr lang="fr-FR" sz="700" b="0" i="0" u="none" strike="noStrike" dirty="0">
                          <a:solidFill>
                            <a:srgbClr val="000000"/>
                          </a:solidFill>
                          <a:effectLst/>
                          <a:latin typeface="+mj-lt"/>
                        </a:rPr>
                        <a:t>Eau</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buClr>
                          <a:srgbClr val="000000"/>
                        </a:buClr>
                        <a:buSzPts val="1100"/>
                        <a:buFont typeface="Calibri" panose="020F0502020204030204" pitchFamily="34" charset="0"/>
                        <a:buNone/>
                      </a:pPr>
                      <a:r>
                        <a:rPr lang="fr-FR" sz="700" b="0" i="0" u="none" strike="noStrike" dirty="0" smtClean="0">
                          <a:solidFill>
                            <a:srgbClr val="000000"/>
                          </a:solidFill>
                          <a:effectLst/>
                          <a:latin typeface="+mj-lt"/>
                        </a:rPr>
                        <a:t>Sobriété dans l’utilisation de la ressource en eau</a:t>
                      </a:r>
                      <a:endParaRPr lang="fr-FR" sz="700" b="0" i="0" u="none" strike="noStrike" dirty="0">
                        <a:solidFill>
                          <a:srgbClr val="000000"/>
                        </a:solidFill>
                        <a:effectLst/>
                        <a:latin typeface="+mj-lt"/>
                      </a:endParaRP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b"/>
                      <a:endParaRPr lang="fr-FR" sz="700" b="1" i="0" u="none" strike="noStrike">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590554823"/>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Protection des zones de captage d’eau</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700" b="1" i="0" u="none" strike="noStrike" dirty="0" smtClean="0">
                          <a:solidFill>
                            <a:srgbClr val="000000"/>
                          </a:solidFill>
                          <a:effectLst/>
                          <a:latin typeface="+mj-lt"/>
                        </a:rPr>
                        <a:t>X</a:t>
                      </a:r>
                      <a:endParaRPr lang="fr-FR" sz="700" b="1" i="0" u="none" strike="noStrike" dirty="0">
                        <a:solidFill>
                          <a:srgbClr val="000000"/>
                        </a:solidFill>
                        <a:effectLst/>
                        <a:latin typeface="+mj-lt"/>
                      </a:endParaRPr>
                    </a:p>
                  </a:txBody>
                  <a:tcPr marL="2226" marR="2226" marT="2226" marB="0" anchor="b">
                    <a:lnL>
                      <a:noFill/>
                    </a:lnL>
                    <a:lnR>
                      <a:noFill/>
                    </a:lnR>
                    <a:lnT>
                      <a:noFill/>
                    </a:lnT>
                    <a:lnB>
                      <a:noFill/>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a:noFill/>
                    </a:lnB>
                    <a:solidFill>
                      <a:schemeClr val="bg1">
                        <a:lumMod val="95000"/>
                      </a:schemeClr>
                    </a:solidFill>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a:noFill/>
                    </a:lnR>
                    <a:lnT>
                      <a:noFill/>
                    </a:lnT>
                    <a:lnB>
                      <a:noFill/>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4238439"/>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err="1">
                          <a:solidFill>
                            <a:srgbClr val="000000"/>
                          </a:solidFill>
                          <a:effectLst/>
                          <a:latin typeface="+mj-lt"/>
                        </a:rPr>
                        <a:t>Désimperméabilisation</a:t>
                      </a:r>
                      <a:r>
                        <a:rPr lang="fr-FR" sz="700" b="0" i="0" u="none" strike="noStrike" dirty="0">
                          <a:solidFill>
                            <a:srgbClr val="000000"/>
                          </a:solidFill>
                          <a:effectLst/>
                          <a:latin typeface="+mj-lt"/>
                        </a:rPr>
                        <a:t> des sols</a:t>
                      </a:r>
                    </a:p>
                  </a:txBody>
                  <a:tcPr marL="36000" marR="2226" marT="2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a:txBody>
                    <a:bodyPr/>
                    <a:lstStyle/>
                    <a:p>
                      <a:pPr algn="ctr" fontAlgn="b"/>
                      <a:endParaRPr lang="fr-FR" sz="700" b="1" i="0" u="none" strike="noStrike" dirty="0">
                        <a:solidFill>
                          <a:srgbClr val="000000"/>
                        </a:solidFill>
                        <a:effectLst/>
                        <a:latin typeface="+mj-lt"/>
                      </a:endParaRP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700" b="0" i="0" u="none" strike="noStrike">
                          <a:solidFill>
                            <a:srgbClr val="000000"/>
                          </a:solidFill>
                          <a:effectLst/>
                          <a:latin typeface="+mj-lt"/>
                        </a:rPr>
                        <a:t>X</a:t>
                      </a:r>
                    </a:p>
                  </a:txBody>
                  <a:tcPr marL="2226" marR="2226" marT="2226"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p>
                  </a:txBody>
                  <a:tcPr marL="2226" marR="2226" marT="2226" marB="0" anchor="b">
                    <a:lnL>
                      <a:noFill/>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101545"/>
                  </a:ext>
                </a:extLst>
              </a:tr>
              <a:tr h="50639">
                <a:tc rowSpan="2">
                  <a:txBody>
                    <a:bodyPr/>
                    <a:lstStyle/>
                    <a:p>
                      <a:pPr algn="l" fontAlgn="b"/>
                      <a:r>
                        <a:rPr lang="fr-FR" sz="700" b="0" i="0" u="none" strike="noStrike" dirty="0">
                          <a:solidFill>
                            <a:srgbClr val="000000"/>
                          </a:solidFill>
                          <a:effectLst/>
                          <a:latin typeface="+mj-lt"/>
                        </a:rPr>
                        <a:t>Déchets</a:t>
                      </a:r>
                    </a:p>
                  </a:txBody>
                  <a:tcPr marL="36000" marR="2226" marT="222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EBADA"/>
                    </a:solidFill>
                  </a:tcPr>
                </a:tc>
                <a:tc>
                  <a:txBody>
                    <a:bodyPr/>
                    <a:lstStyle/>
                    <a:p>
                      <a:pPr algn="l" fontAlgn="b">
                        <a:buClr>
                          <a:srgbClr val="000000"/>
                        </a:buClr>
                        <a:buSzPts val="1100"/>
                        <a:buFont typeface="Calibri" panose="020F0502020204030204" pitchFamily="34" charset="0"/>
                        <a:buNone/>
                      </a:pPr>
                      <a:r>
                        <a:rPr lang="fr-FR" sz="700" b="0" i="0" u="none" strike="noStrike" dirty="0" smtClean="0">
                          <a:solidFill>
                            <a:srgbClr val="000000"/>
                          </a:solidFill>
                          <a:effectLst/>
                          <a:latin typeface="+mj-lt"/>
                        </a:rPr>
                        <a:t>Mise en décharge</a:t>
                      </a:r>
                      <a:endParaRPr lang="fr-FR" sz="700" b="0" i="0" u="none" strike="noStrike" dirty="0">
                        <a:solidFill>
                          <a:srgbClr val="000000"/>
                        </a:solidFill>
                        <a:effectLst/>
                        <a:latin typeface="+mj-lt"/>
                      </a:endParaRP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gn="ctr" fontAlgn="b"/>
                      <a:endParaRPr lang="fr-FR" sz="700" b="1" i="0" u="none" strike="noStrike" dirty="0">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endParaRPr lang="fr-FR" sz="700" b="0" i="0" u="none" strike="noStrike">
                        <a:solidFill>
                          <a:srgbClr val="000000"/>
                        </a:solidFill>
                        <a:effectLst/>
                        <a:latin typeface="+mj-lt"/>
                      </a:endParaRPr>
                    </a:p>
                  </a:txBody>
                  <a:tcPr marL="2226" marR="2226" marT="2226"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905795845"/>
                  </a:ext>
                </a:extLst>
              </a:tr>
              <a:tr h="50639">
                <a:tc vMerge="1">
                  <a:txBody>
                    <a:bodyPr/>
                    <a:lstStyle/>
                    <a:p>
                      <a:pPr algn="l" fontAlgn="b"/>
                      <a:endParaRPr lang="fr-FR" sz="600" b="0" i="0" u="none" strike="noStrike" dirty="0">
                        <a:solidFill>
                          <a:srgbClr val="000000"/>
                        </a:solidFill>
                        <a:effectLst/>
                        <a:latin typeface="+mj-lt"/>
                      </a:endParaRPr>
                    </a:p>
                  </a:txBody>
                  <a:tcPr marL="36000" marR="2226" marT="22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dirty="0">
                          <a:solidFill>
                            <a:srgbClr val="000000"/>
                          </a:solidFill>
                          <a:effectLst/>
                          <a:latin typeface="+mj-lt"/>
                        </a:rPr>
                        <a:t>Taux de collecte</a:t>
                      </a:r>
                    </a:p>
                  </a:txBody>
                  <a:tcPr marL="36000" marR="2226" marT="2226"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 </a:t>
                      </a:r>
                      <a:r>
                        <a:rPr lang="fr-FR" sz="700" b="0" i="0" u="none" strike="noStrike" dirty="0" smtClean="0">
                          <a:solidFill>
                            <a:srgbClr val="000000"/>
                          </a:solidFill>
                          <a:effectLst/>
                          <a:latin typeface="+mj-lt"/>
                        </a:rPr>
                        <a:t>X</a:t>
                      </a:r>
                      <a:endParaRPr lang="fr-FR" sz="700" b="0" i="0" u="none" strike="noStrike" dirty="0">
                        <a:solidFill>
                          <a:srgbClr val="000000"/>
                        </a:solidFill>
                        <a:effectLst/>
                        <a:latin typeface="+mj-lt"/>
                      </a:endParaRPr>
                    </a:p>
                  </a:txBody>
                  <a:tcPr marL="2226" marR="2226" marT="22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effectLst/>
                          <a:latin typeface="+mj-lt"/>
                        </a:rPr>
                        <a:t> </a:t>
                      </a:r>
                    </a:p>
                  </a:txBody>
                  <a:tcPr marL="2226" marR="2226" marT="2226"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700" b="1" i="0" u="none" strike="noStrike" dirty="0">
                          <a:solidFill>
                            <a:srgbClr val="000000"/>
                          </a:solidFill>
                          <a:effectLst/>
                          <a:latin typeface="+mj-lt"/>
                        </a:rPr>
                        <a:t>X</a:t>
                      </a:r>
                    </a:p>
                  </a:txBody>
                  <a:tcPr marL="2226" marR="2226" marT="2226"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700" b="0" i="0" u="none" strike="noStrike">
                          <a:solidFill>
                            <a:srgbClr val="000000"/>
                          </a:solidFill>
                          <a:effectLst/>
                          <a:latin typeface="+mj-lt"/>
                        </a:rPr>
                        <a:t> </a:t>
                      </a:r>
                    </a:p>
                  </a:txBody>
                  <a:tcPr marL="2226" marR="2226" marT="22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mj-lt"/>
                        </a:rPr>
                        <a:t>X</a:t>
                      </a:r>
                    </a:p>
                  </a:txBody>
                  <a:tcPr marL="2226" marR="2226" marT="22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259456"/>
                  </a:ext>
                </a:extLst>
              </a:tr>
            </a:tbl>
          </a:graphicData>
        </a:graphic>
      </p:graphicFrame>
      <p:sp>
        <p:nvSpPr>
          <p:cNvPr id="14" name="Accolade ouvrante 13"/>
          <p:cNvSpPr/>
          <p:nvPr/>
        </p:nvSpPr>
        <p:spPr>
          <a:xfrm>
            <a:off x="2450991" y="262393"/>
            <a:ext cx="45719" cy="33395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Rectangle 14"/>
          <p:cNvSpPr/>
          <p:nvPr/>
        </p:nvSpPr>
        <p:spPr>
          <a:xfrm rot="16200000">
            <a:off x="1148925" y="1814845"/>
            <a:ext cx="2188634" cy="415498"/>
          </a:xfrm>
          <a:prstGeom prst="rect">
            <a:avLst/>
          </a:prstGeom>
        </p:spPr>
        <p:txBody>
          <a:bodyPr wrap="square">
            <a:spAutoFit/>
          </a:bodyPr>
          <a:lstStyle/>
          <a:p>
            <a:r>
              <a:rPr lang="fr-FR" sz="1050" b="1" dirty="0" smtClean="0"/>
              <a:t>Panorama </a:t>
            </a:r>
            <a:r>
              <a:rPr lang="fr-FR" sz="1050" b="1" dirty="0"/>
              <a:t>des leviers de </a:t>
            </a:r>
            <a:r>
              <a:rPr lang="fr-FR" sz="1050" b="1" u="sng" dirty="0" err="1"/>
              <a:t>décarbonation</a:t>
            </a:r>
            <a:r>
              <a:rPr lang="fr-FR" sz="1050" b="1" dirty="0"/>
              <a:t> </a:t>
            </a:r>
          </a:p>
        </p:txBody>
      </p:sp>
      <p:sp>
        <p:nvSpPr>
          <p:cNvPr id="16" name="Accolade ouvrante 15"/>
          <p:cNvSpPr/>
          <p:nvPr/>
        </p:nvSpPr>
        <p:spPr>
          <a:xfrm>
            <a:off x="2450991" y="3617843"/>
            <a:ext cx="45719" cy="133704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p:nvSpPr>
        <p:spPr>
          <a:xfrm rot="16200000">
            <a:off x="1111156" y="3828550"/>
            <a:ext cx="2188634" cy="415498"/>
          </a:xfrm>
          <a:prstGeom prst="rect">
            <a:avLst/>
          </a:prstGeom>
        </p:spPr>
        <p:txBody>
          <a:bodyPr wrap="square">
            <a:spAutoFit/>
          </a:bodyPr>
          <a:lstStyle/>
          <a:p>
            <a:r>
              <a:rPr lang="fr-FR" sz="1050" b="1" dirty="0" smtClean="0"/>
              <a:t>Panorama </a:t>
            </a:r>
            <a:r>
              <a:rPr lang="fr-FR" sz="1050" b="1" dirty="0"/>
              <a:t>des leviers de </a:t>
            </a:r>
            <a:r>
              <a:rPr lang="fr-FR" sz="1050" b="1" u="sng" dirty="0" smtClean="0"/>
              <a:t>biodiversité et ressources</a:t>
            </a:r>
            <a:r>
              <a:rPr lang="fr-FR" sz="1050" b="1" dirty="0" smtClean="0"/>
              <a:t> </a:t>
            </a:r>
            <a:endParaRPr lang="fr-FR" sz="1050" b="1" dirty="0"/>
          </a:p>
        </p:txBody>
      </p:sp>
      <p:sp>
        <p:nvSpPr>
          <p:cNvPr id="18" name="Rectangle 17"/>
          <p:cNvSpPr/>
          <p:nvPr/>
        </p:nvSpPr>
        <p:spPr>
          <a:xfrm>
            <a:off x="0" y="0"/>
            <a:ext cx="190462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itre 3"/>
          <p:cNvSpPr>
            <a:spLocks noGrp="1"/>
          </p:cNvSpPr>
          <p:nvPr>
            <p:ph type="title"/>
          </p:nvPr>
        </p:nvSpPr>
        <p:spPr>
          <a:xfrm>
            <a:off x="230586" y="682801"/>
            <a:ext cx="1669774" cy="1727890"/>
          </a:xfrm>
        </p:spPr>
        <p:txBody>
          <a:bodyPr anchor="t">
            <a:noAutofit/>
          </a:bodyPr>
          <a:lstStyle/>
          <a:p>
            <a:r>
              <a:rPr lang="fr-FR" sz="2100" dirty="0" smtClean="0"/>
              <a:t>Au total, le diagnostic porte sur les 43 leviers transverses aux défis </a:t>
            </a:r>
            <a:r>
              <a:rPr lang="fr-FR" sz="2100" dirty="0" err="1" smtClean="0"/>
              <a:t>environ-nementaux</a:t>
            </a:r>
            <a:r>
              <a:rPr lang="fr-FR" sz="2100" dirty="0" smtClean="0"/>
              <a:t> des panoramas des leviers</a:t>
            </a:r>
            <a:endParaRPr lang="fr-FR" sz="2100" dirty="0"/>
          </a:p>
        </p:txBody>
      </p:sp>
      <p:sp>
        <p:nvSpPr>
          <p:cNvPr id="12" name="Chevron 11"/>
          <p:cNvSpPr/>
          <p:nvPr/>
        </p:nvSpPr>
        <p:spPr>
          <a:xfrm>
            <a:off x="132038" y="131881"/>
            <a:ext cx="2226681" cy="298332"/>
          </a:xfrm>
          <a:prstGeom prst="chevron">
            <a:avLst>
              <a:gd name="adj" fmla="val 25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smtClean="0">
                <a:solidFill>
                  <a:schemeClr val="tx1"/>
                </a:solidFill>
              </a:rPr>
              <a:t>Etape 1</a:t>
            </a:r>
            <a:r>
              <a:rPr lang="fr-FR" sz="700" dirty="0" smtClean="0">
                <a:solidFill>
                  <a:schemeClr val="tx1"/>
                </a:solidFill>
              </a:rPr>
              <a:t> : </a:t>
            </a:r>
            <a:r>
              <a:rPr lang="fr-FR" sz="700" b="1" dirty="0" smtClean="0">
                <a:solidFill>
                  <a:schemeClr val="tx1"/>
                </a:solidFill>
              </a:rPr>
              <a:t>Recueil et </a:t>
            </a:r>
            <a:r>
              <a:rPr lang="fr-FR" sz="700" b="1" dirty="0" err="1" smtClean="0">
                <a:solidFill>
                  <a:schemeClr val="tx1"/>
                </a:solidFill>
              </a:rPr>
              <a:t>prédiagnostic</a:t>
            </a:r>
            <a:r>
              <a:rPr lang="fr-FR" sz="700" b="1" dirty="0" smtClean="0">
                <a:solidFill>
                  <a:schemeClr val="tx1"/>
                </a:solidFill>
              </a:rPr>
              <a:t> par les collectivités </a:t>
            </a:r>
            <a:r>
              <a:rPr lang="fr-FR" sz="700" dirty="0" smtClean="0">
                <a:solidFill>
                  <a:schemeClr val="tx1"/>
                </a:solidFill>
              </a:rPr>
              <a:t>de leurs actions</a:t>
            </a:r>
            <a:endParaRPr lang="fr-FR" sz="700" u="sng" dirty="0">
              <a:solidFill>
                <a:schemeClr val="tx1"/>
              </a:solidFill>
            </a:endParaRPr>
          </a:p>
        </p:txBody>
      </p:sp>
    </p:spTree>
    <p:extLst>
      <p:ext uri="{BB962C8B-B14F-4D97-AF65-F5344CB8AC3E}">
        <p14:creationId xmlns:p14="http://schemas.microsoft.com/office/powerpoint/2010/main" val="718334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23</a:t>
            </a:fld>
            <a:endParaRPr lang="fr-FR" dirty="0"/>
          </a:p>
        </p:txBody>
      </p:sp>
      <p:sp>
        <p:nvSpPr>
          <p:cNvPr id="9" name="Espace réservé du pied de page 8"/>
          <p:cNvSpPr>
            <a:spLocks noGrp="1"/>
          </p:cNvSpPr>
          <p:nvPr>
            <p:ph type="ftr" sz="quarter" idx="3"/>
          </p:nvPr>
        </p:nvSpPr>
        <p:spPr/>
        <p:txBody>
          <a:bodyPr/>
          <a:lstStyle/>
          <a:p>
            <a:r>
              <a:rPr lang="fr-FR" smtClean="0"/>
              <a:t>Secrétariat général à la planification écologique</a:t>
            </a:r>
            <a:endParaRPr lang="fr-FR" dirty="0"/>
          </a:p>
        </p:txBody>
      </p:sp>
      <p:graphicFrame>
        <p:nvGraphicFramePr>
          <p:cNvPr id="12" name="Tableau 11"/>
          <p:cNvGraphicFramePr>
            <a:graphicFrameLocks noGrp="1"/>
          </p:cNvGraphicFramePr>
          <p:nvPr>
            <p:extLst/>
          </p:nvPr>
        </p:nvGraphicFramePr>
        <p:xfrm>
          <a:off x="568216" y="1480238"/>
          <a:ext cx="8424862" cy="3073450"/>
        </p:xfrm>
        <a:graphic>
          <a:graphicData uri="http://schemas.openxmlformats.org/drawingml/2006/table">
            <a:tbl>
              <a:tblPr firstRow="1" bandRow="1">
                <a:tableStyleId>{5940675A-B579-460E-94D1-54222C63F5DA}</a:tableStyleId>
              </a:tblPr>
              <a:tblGrid>
                <a:gridCol w="1359293">
                  <a:extLst>
                    <a:ext uri="{9D8B030D-6E8A-4147-A177-3AD203B41FA5}">
                      <a16:colId xmlns:a16="http://schemas.microsoft.com/office/drawing/2014/main" val="759257994"/>
                    </a:ext>
                  </a:extLst>
                </a:gridCol>
                <a:gridCol w="5728001">
                  <a:extLst>
                    <a:ext uri="{9D8B030D-6E8A-4147-A177-3AD203B41FA5}">
                      <a16:colId xmlns:a16="http://schemas.microsoft.com/office/drawing/2014/main" val="3393026886"/>
                    </a:ext>
                  </a:extLst>
                </a:gridCol>
                <a:gridCol w="445856">
                  <a:extLst>
                    <a:ext uri="{9D8B030D-6E8A-4147-A177-3AD203B41FA5}">
                      <a16:colId xmlns:a16="http://schemas.microsoft.com/office/drawing/2014/main" val="3665624168"/>
                    </a:ext>
                  </a:extLst>
                </a:gridCol>
                <a:gridCol w="445856">
                  <a:extLst>
                    <a:ext uri="{9D8B030D-6E8A-4147-A177-3AD203B41FA5}">
                      <a16:colId xmlns:a16="http://schemas.microsoft.com/office/drawing/2014/main" val="3849212669"/>
                    </a:ext>
                  </a:extLst>
                </a:gridCol>
                <a:gridCol w="445856">
                  <a:extLst>
                    <a:ext uri="{9D8B030D-6E8A-4147-A177-3AD203B41FA5}">
                      <a16:colId xmlns:a16="http://schemas.microsoft.com/office/drawing/2014/main" val="3728131854"/>
                    </a:ext>
                  </a:extLst>
                </a:gridCol>
              </a:tblGrid>
              <a:tr h="210845">
                <a:tc>
                  <a:txBody>
                    <a:bodyPr/>
                    <a:lstStyle/>
                    <a:p>
                      <a:r>
                        <a:rPr lang="fr-FR" sz="1050" b="1" dirty="0" smtClean="0"/>
                        <a:t>Type d’action</a:t>
                      </a:r>
                      <a:endParaRPr lang="fr-FR" sz="1050" b="1" dirty="0"/>
                    </a:p>
                  </a:txBody>
                  <a:tcPr>
                    <a:solidFill>
                      <a:schemeClr val="bg1">
                        <a:lumMod val="95000"/>
                      </a:schemeClr>
                    </a:solidFill>
                  </a:tcPr>
                </a:tc>
                <a:tc>
                  <a:txBody>
                    <a:bodyPr/>
                    <a:lstStyle/>
                    <a:p>
                      <a:r>
                        <a:rPr lang="fr-FR" sz="1050" b="1" dirty="0" smtClean="0"/>
                        <a:t>Action </a:t>
                      </a:r>
                      <a:endParaRPr lang="fr-FR" sz="1050" b="1" dirty="0"/>
                    </a:p>
                  </a:txBody>
                  <a:tcPr>
                    <a:solidFill>
                      <a:schemeClr val="bg1">
                        <a:lumMod val="95000"/>
                      </a:schemeClr>
                    </a:solidFill>
                  </a:tcPr>
                </a:tc>
                <a:tc>
                  <a:txBody>
                    <a:bodyPr/>
                    <a:lstStyle/>
                    <a:p>
                      <a:pPr algn="ctr"/>
                      <a:r>
                        <a:rPr lang="fr-FR" sz="1050" b="1" dirty="0" smtClean="0"/>
                        <a:t>R</a:t>
                      </a:r>
                      <a:endParaRPr lang="fr-FR" sz="1050" b="1" dirty="0"/>
                    </a:p>
                  </a:txBody>
                  <a:tcPr>
                    <a:solidFill>
                      <a:schemeClr val="bg1">
                        <a:lumMod val="95000"/>
                      </a:schemeClr>
                    </a:solidFill>
                  </a:tcPr>
                </a:tc>
                <a:tc>
                  <a:txBody>
                    <a:bodyPr/>
                    <a:lstStyle/>
                    <a:p>
                      <a:pPr algn="ctr"/>
                      <a:r>
                        <a:rPr lang="fr-FR" sz="1050" b="1" dirty="0" smtClean="0"/>
                        <a:t>D</a:t>
                      </a:r>
                      <a:endParaRPr lang="fr-FR" sz="1050" b="1" dirty="0"/>
                    </a:p>
                  </a:txBody>
                  <a:tcPr>
                    <a:solidFill>
                      <a:schemeClr val="bg1">
                        <a:lumMod val="95000"/>
                      </a:schemeClr>
                    </a:solidFill>
                  </a:tcPr>
                </a:tc>
                <a:tc>
                  <a:txBody>
                    <a:bodyPr/>
                    <a:lstStyle/>
                    <a:p>
                      <a:pPr algn="ctr"/>
                      <a:r>
                        <a:rPr lang="fr-FR" sz="1050" b="1" dirty="0" smtClean="0"/>
                        <a:t>M/E</a:t>
                      </a:r>
                      <a:endParaRPr lang="fr-FR" sz="1050" b="1" dirty="0"/>
                    </a:p>
                  </a:txBody>
                  <a:tcPr>
                    <a:solidFill>
                      <a:schemeClr val="bg1">
                        <a:lumMod val="95000"/>
                      </a:schemeClr>
                    </a:solidFill>
                  </a:tcPr>
                </a:tc>
                <a:extLst>
                  <a:ext uri="{0D108BD9-81ED-4DB2-BD59-A6C34878D82A}">
                    <a16:rowId xmlns:a16="http://schemas.microsoft.com/office/drawing/2014/main" val="3822684551"/>
                  </a:ext>
                </a:extLst>
              </a:tr>
              <a:tr h="210845">
                <a:tc>
                  <a:txBody>
                    <a:bodyPr/>
                    <a:lstStyle/>
                    <a:p>
                      <a:pPr algn="l" fontAlgn="t"/>
                      <a:r>
                        <a:rPr lang="fr-FR" sz="1100" b="0" i="0" u="none" strike="noStrike" dirty="0">
                          <a:solidFill>
                            <a:srgbClr val="000000"/>
                          </a:solidFill>
                          <a:effectLst/>
                          <a:latin typeface="Calibri" panose="020F0502020204030204" pitchFamily="34" charset="0"/>
                        </a:rPr>
                        <a:t>Actif propre</a:t>
                      </a:r>
                    </a:p>
                  </a:txBody>
                  <a:tcPr marL="72000" marR="7620" marT="7620" marB="0" anchor="b"/>
                </a:tc>
                <a:tc>
                  <a:txBody>
                    <a:bodyPr/>
                    <a:lstStyle/>
                    <a:p>
                      <a:pPr algn="l" fontAlgn="t"/>
                      <a:r>
                        <a:rPr lang="fr-FR" sz="1100" b="0" i="0" u="none" strike="noStrike" dirty="0">
                          <a:solidFill>
                            <a:schemeClr val="tx1"/>
                          </a:solidFill>
                          <a:effectLst/>
                          <a:latin typeface="Calibri" panose="020F0502020204030204" pitchFamily="34" charset="0"/>
                        </a:rPr>
                        <a:t>Rénovation du parc de bâtiments </a:t>
                      </a:r>
                      <a:r>
                        <a:rPr lang="fr-FR" sz="1100" b="0" i="0" u="none" strike="noStrike" dirty="0" smtClean="0">
                          <a:solidFill>
                            <a:schemeClr val="tx1"/>
                          </a:solidFill>
                          <a:effectLst/>
                          <a:latin typeface="Calibri" panose="020F0502020204030204" pitchFamily="34" charset="0"/>
                        </a:rPr>
                        <a:t>publics avec</a:t>
                      </a:r>
                      <a:r>
                        <a:rPr lang="fr-FR" sz="1100" b="0" i="0" u="none" strike="noStrike" baseline="0" dirty="0" smtClean="0">
                          <a:solidFill>
                            <a:schemeClr val="tx1"/>
                          </a:solidFill>
                          <a:effectLst/>
                          <a:latin typeface="Calibri" panose="020F0502020204030204" pitchFamily="34" charset="0"/>
                        </a:rPr>
                        <a:t> un niveau d’ambition cohérent avec le décret tertiaire</a:t>
                      </a:r>
                      <a:endParaRPr lang="fr-FR" sz="1100" b="0" i="0" u="none" strike="sngStrike" dirty="0">
                        <a:solidFill>
                          <a:schemeClr val="tx1"/>
                        </a:solidFill>
                        <a:effectLst/>
                        <a:latin typeface="Calibri" panose="020F0502020204030204" pitchFamily="34" charset="0"/>
                      </a:endParaRPr>
                    </a:p>
                  </a:txBody>
                  <a:tcPr marL="72000" marR="7620" marT="7620" marB="0" anchor="b"/>
                </a:tc>
                <a:tc>
                  <a:txBody>
                    <a:bodyPr/>
                    <a:lstStyle/>
                    <a:p>
                      <a:pPr algn="l" fontAlgn="t"/>
                      <a:r>
                        <a:rPr lang="fr-FR" sz="1100" b="0" i="0" u="none" strike="noStrike" dirty="0">
                          <a:solidFill>
                            <a:srgbClr val="000000"/>
                          </a:solidFill>
                          <a:effectLst/>
                          <a:latin typeface="Calibri" panose="020F0502020204030204" pitchFamily="34" charset="0"/>
                        </a:rPr>
                        <a:t>X</a:t>
                      </a:r>
                    </a:p>
                  </a:txBody>
                  <a:tcPr marL="180000" marR="7620" marT="7620" marB="0" anchor="ctr"/>
                </a:tc>
                <a:tc>
                  <a:txBody>
                    <a:bodyPr/>
                    <a:lstStyle/>
                    <a:p>
                      <a:pPr algn="l" fontAlgn="t"/>
                      <a:r>
                        <a:rPr lang="fr-FR" sz="1100" b="0" i="0" u="none" strike="noStrike">
                          <a:solidFill>
                            <a:srgbClr val="000000"/>
                          </a:solidFill>
                          <a:effectLst/>
                          <a:latin typeface="Calibri" panose="020F0502020204030204" pitchFamily="34" charset="0"/>
                        </a:rPr>
                        <a:t>X</a:t>
                      </a:r>
                    </a:p>
                  </a:txBody>
                  <a:tcPr marL="180000" marR="7620" marT="7620" marB="0" anchor="ctr"/>
                </a:tc>
                <a:tc>
                  <a:txBody>
                    <a:bodyPr/>
                    <a:lstStyle/>
                    <a:p>
                      <a:pPr algn="l" fontAlgn="t"/>
                      <a:r>
                        <a:rPr lang="fr-FR" sz="1100" b="0" i="0" u="none" strike="noStrike">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2843236810"/>
                  </a:ext>
                </a:extLst>
              </a:tr>
              <a:tr h="210845">
                <a:tc>
                  <a:txBody>
                    <a:bodyPr/>
                    <a:lstStyle/>
                    <a:p>
                      <a:pPr algn="l" fontAlgn="t"/>
                      <a:r>
                        <a:rPr lang="fr-FR" sz="1100" b="0" i="0" u="none" strike="noStrike">
                          <a:solidFill>
                            <a:srgbClr val="000000"/>
                          </a:solidFill>
                          <a:effectLst/>
                          <a:latin typeface="Calibri" panose="020F0502020204030204" pitchFamily="34" charset="0"/>
                        </a:rPr>
                        <a:t>Actif propre</a:t>
                      </a:r>
                    </a:p>
                  </a:txBody>
                  <a:tcPr marL="72000" marR="7620" marT="7620" marB="0" anchor="b"/>
                </a:tc>
                <a:tc>
                  <a:txBody>
                    <a:bodyPr/>
                    <a:lstStyle/>
                    <a:p>
                      <a:pPr algn="l" fontAlgn="t"/>
                      <a:r>
                        <a:rPr lang="fr-FR" sz="1100" b="0" i="0" u="none" strike="noStrike" dirty="0">
                          <a:solidFill>
                            <a:schemeClr val="tx1"/>
                          </a:solidFill>
                          <a:effectLst/>
                          <a:latin typeface="Calibri" panose="020F0502020204030204" pitchFamily="34" charset="0"/>
                        </a:rPr>
                        <a:t>Mesures de sobriété dans le parc de bâtiments publics (température de chauffage, etc.) </a:t>
                      </a:r>
                    </a:p>
                  </a:txBody>
                  <a:tcPr marL="72000" marR="7620" marT="7620" marB="0" anchor="b"/>
                </a:tc>
                <a:tc>
                  <a:txBody>
                    <a:bodyPr/>
                    <a:lstStyle/>
                    <a:p>
                      <a:pPr algn="l" fontAlgn="t"/>
                      <a:r>
                        <a:rPr lang="fr-FR" sz="1100" b="0" i="0" u="none" strike="noStrike">
                          <a:solidFill>
                            <a:srgbClr val="000000"/>
                          </a:solidFill>
                          <a:effectLst/>
                          <a:latin typeface="Calibri" panose="020F0502020204030204" pitchFamily="34" charset="0"/>
                        </a:rPr>
                        <a:t>X</a:t>
                      </a:r>
                    </a:p>
                  </a:txBody>
                  <a:tcPr marL="180000" marR="7620" marT="7620" marB="0" anchor="ctr"/>
                </a:tc>
                <a:tc>
                  <a:txBody>
                    <a:bodyPr/>
                    <a:lstStyle/>
                    <a:p>
                      <a:pPr algn="l" fontAlgn="t"/>
                      <a:r>
                        <a:rPr lang="fr-FR" sz="1100" b="0" i="0" u="none" strike="noStrike">
                          <a:solidFill>
                            <a:srgbClr val="000000"/>
                          </a:solidFill>
                          <a:effectLst/>
                          <a:latin typeface="Calibri" panose="020F0502020204030204" pitchFamily="34" charset="0"/>
                        </a:rPr>
                        <a:t>X</a:t>
                      </a:r>
                    </a:p>
                  </a:txBody>
                  <a:tcPr marL="180000" marR="7620" marT="7620" marB="0" anchor="ctr"/>
                </a:tc>
                <a:tc>
                  <a:txBody>
                    <a:bodyPr/>
                    <a:lstStyle/>
                    <a:p>
                      <a:pPr algn="l" fontAlgn="t"/>
                      <a:r>
                        <a:rPr lang="fr-FR" sz="1100" b="0" i="0" u="none" strike="noStrike">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593569681"/>
                  </a:ext>
                </a:extLst>
              </a:tr>
              <a:tr h="210845">
                <a:tc>
                  <a:txBody>
                    <a:bodyPr/>
                    <a:lstStyle/>
                    <a:p>
                      <a:pPr algn="l" fontAlgn="t"/>
                      <a:r>
                        <a:rPr lang="fr-FR" sz="1100" b="0" i="0" u="none" strike="noStrike" dirty="0">
                          <a:solidFill>
                            <a:srgbClr val="000000"/>
                          </a:solidFill>
                          <a:effectLst/>
                          <a:latin typeface="Calibri" panose="020F0502020204030204" pitchFamily="34" charset="0"/>
                        </a:rPr>
                        <a:t>Actif propre</a:t>
                      </a:r>
                    </a:p>
                  </a:txBody>
                  <a:tcPr marL="72000" marR="7620" marT="7620" marB="0" anchor="b"/>
                </a:tc>
                <a:tc>
                  <a:txBody>
                    <a:bodyPr/>
                    <a:lstStyle/>
                    <a:p>
                      <a:pPr algn="l" fontAlgn="t"/>
                      <a:r>
                        <a:rPr lang="fr-FR" sz="1100" b="0" i="0" u="none" strike="noStrike" dirty="0">
                          <a:solidFill>
                            <a:schemeClr val="tx1"/>
                          </a:solidFill>
                          <a:effectLst/>
                          <a:latin typeface="Calibri" panose="020F0502020204030204" pitchFamily="34" charset="0"/>
                        </a:rPr>
                        <a:t>Construction de nouveaux bâtiments </a:t>
                      </a:r>
                      <a:r>
                        <a:rPr lang="fr-FR" sz="1100" b="0" i="0" u="none" strike="noStrike" dirty="0" smtClean="0">
                          <a:solidFill>
                            <a:schemeClr val="tx1"/>
                          </a:solidFill>
                          <a:effectLst/>
                          <a:latin typeface="Calibri" panose="020F0502020204030204" pitchFamily="34" charset="0"/>
                        </a:rPr>
                        <a:t>exemplaires </a:t>
                      </a:r>
                      <a:r>
                        <a:rPr lang="fr-FR" sz="1100" b="0" i="0" u="none" strike="noStrike" dirty="0">
                          <a:solidFill>
                            <a:schemeClr val="tx1"/>
                          </a:solidFill>
                          <a:effectLst/>
                          <a:latin typeface="Calibri" panose="020F0502020204030204" pitchFamily="34" charset="0"/>
                        </a:rPr>
                        <a:t>cohérent avec les objectifs </a:t>
                      </a:r>
                      <a:r>
                        <a:rPr lang="fr-FR" sz="1100" b="0" i="0" u="none" strike="noStrike" dirty="0" smtClean="0">
                          <a:solidFill>
                            <a:schemeClr val="tx1"/>
                          </a:solidFill>
                          <a:effectLst/>
                          <a:latin typeface="Calibri" panose="020F0502020204030204" pitchFamily="34" charset="0"/>
                        </a:rPr>
                        <a:t>d'écoconception et de sobriété foncière </a:t>
                      </a:r>
                      <a:endParaRPr lang="fr-FR" sz="1100" b="0" i="0" u="none" strike="noStrike" dirty="0">
                        <a:solidFill>
                          <a:schemeClr val="tx1"/>
                        </a:solidFill>
                        <a:effectLst/>
                        <a:latin typeface="Calibri" panose="020F0502020204030204" pitchFamily="34" charset="0"/>
                      </a:endParaRPr>
                    </a:p>
                  </a:txBody>
                  <a:tcPr marL="72000" marR="7620" marT="7620" marB="0" anchor="b"/>
                </a:tc>
                <a:tc>
                  <a:txBody>
                    <a:bodyPr/>
                    <a:lstStyle/>
                    <a:p>
                      <a:pPr algn="l" fontAlgn="t"/>
                      <a:r>
                        <a:rPr lang="fr-FR" sz="1100" b="0" i="0" u="none" strike="noStrike" dirty="0">
                          <a:solidFill>
                            <a:srgbClr val="000000"/>
                          </a:solidFill>
                          <a:effectLst/>
                          <a:latin typeface="Calibri" panose="020F0502020204030204" pitchFamily="34" charset="0"/>
                        </a:rPr>
                        <a:t>X</a:t>
                      </a:r>
                    </a:p>
                  </a:txBody>
                  <a:tcPr marL="180000" marR="7620" marT="7620" marB="0" anchor="ctr"/>
                </a:tc>
                <a:tc>
                  <a:txBody>
                    <a:bodyPr/>
                    <a:lstStyle/>
                    <a:p>
                      <a:pPr algn="l" fontAlgn="t"/>
                      <a:r>
                        <a:rPr lang="fr-FR" sz="1100" b="0" i="0" u="none" strike="noStrike" dirty="0">
                          <a:solidFill>
                            <a:srgbClr val="000000"/>
                          </a:solidFill>
                          <a:effectLst/>
                          <a:latin typeface="Calibri" panose="020F0502020204030204" pitchFamily="34" charset="0"/>
                        </a:rPr>
                        <a:t>X</a:t>
                      </a:r>
                    </a:p>
                  </a:txBody>
                  <a:tcPr marL="180000" marR="7620" marT="7620" marB="0" anchor="ctr"/>
                </a:tc>
                <a:tc>
                  <a:txBody>
                    <a:bodyPr/>
                    <a:lstStyle/>
                    <a:p>
                      <a:pPr algn="l" fontAlgn="t"/>
                      <a:r>
                        <a:rPr lang="fr-FR" sz="1100" b="0" i="0" u="none" strike="noStrike" dirty="0">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3576959124"/>
                  </a:ext>
                </a:extLst>
              </a:tr>
              <a:tr h="210845">
                <a:tc>
                  <a:txBody>
                    <a:bodyPr/>
                    <a:lstStyle/>
                    <a:p>
                      <a:pPr algn="l" fontAlgn="t"/>
                      <a:r>
                        <a:rPr lang="fr-FR" sz="1100" b="0" i="0" u="none" strike="noStrike" dirty="0">
                          <a:solidFill>
                            <a:srgbClr val="000000"/>
                          </a:solidFill>
                          <a:effectLst/>
                          <a:latin typeface="Calibri" panose="020F0502020204030204" pitchFamily="34" charset="0"/>
                        </a:rPr>
                        <a:t>Incitation financière</a:t>
                      </a:r>
                    </a:p>
                  </a:txBody>
                  <a:tcPr marL="72000" marR="7620" marT="7620" marB="0"/>
                </a:tc>
                <a:tc>
                  <a:txBody>
                    <a:bodyPr/>
                    <a:lstStyle/>
                    <a:p>
                      <a:pPr algn="l" fontAlgn="b"/>
                      <a:r>
                        <a:rPr lang="fr-FR" sz="1100" b="0" i="0" u="none" strike="noStrike" dirty="0">
                          <a:solidFill>
                            <a:schemeClr val="tx1"/>
                          </a:solidFill>
                          <a:effectLst/>
                          <a:latin typeface="Calibri" panose="020F0502020204030204" pitchFamily="34" charset="0"/>
                        </a:rPr>
                        <a:t>Aides à la rénovation du parc privé complémentaires aux aides nationales / dispositif </a:t>
                      </a:r>
                      <a:r>
                        <a:rPr lang="fr-FR" sz="1100" b="0" i="0" u="none" strike="noStrike" dirty="0" err="1">
                          <a:solidFill>
                            <a:schemeClr val="tx1"/>
                          </a:solidFill>
                          <a:effectLst/>
                          <a:latin typeface="Calibri" panose="020F0502020204030204" pitchFamily="34" charset="0"/>
                        </a:rPr>
                        <a:t>MaPrimeRénov</a:t>
                      </a:r>
                      <a:endParaRPr lang="fr-FR" sz="1100" b="0" i="0" u="none" strike="noStrike" dirty="0">
                        <a:solidFill>
                          <a:schemeClr val="tx1"/>
                        </a:solidFill>
                        <a:effectLst/>
                        <a:latin typeface="Calibri" panose="020F0502020204030204" pitchFamily="34" charset="0"/>
                      </a:endParaRPr>
                    </a:p>
                  </a:txBody>
                  <a:tcPr marL="72000" marR="7620" marT="7620" marB="0" anchor="b"/>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180000" marR="7620" marT="7620" marB="0" anchor="ctr"/>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1581129800"/>
                  </a:ext>
                </a:extLst>
              </a:tr>
              <a:tr h="210845">
                <a:tc>
                  <a:txBody>
                    <a:bodyPr/>
                    <a:lstStyle/>
                    <a:p>
                      <a:pPr algn="l" fontAlgn="b"/>
                      <a:r>
                        <a:rPr lang="fr-FR" sz="1100" b="0" i="0" u="none" strike="noStrike" dirty="0">
                          <a:solidFill>
                            <a:srgbClr val="000000"/>
                          </a:solidFill>
                          <a:effectLst/>
                          <a:latin typeface="Calibri" panose="020F0502020204030204" pitchFamily="34" charset="0"/>
                        </a:rPr>
                        <a:t>Accompagnement</a:t>
                      </a:r>
                    </a:p>
                  </a:txBody>
                  <a:tcPr marL="72000" marR="7620" marT="7620" marB="0" anchor="b"/>
                </a:tc>
                <a:tc>
                  <a:txBody>
                    <a:bodyPr/>
                    <a:lstStyle/>
                    <a:p>
                      <a:pPr algn="l" fontAlgn="b"/>
                      <a:r>
                        <a:rPr lang="fr-FR" sz="1100" b="0" i="0" u="none" strike="noStrike" dirty="0">
                          <a:solidFill>
                            <a:schemeClr val="tx1"/>
                          </a:solidFill>
                          <a:effectLst/>
                          <a:latin typeface="Calibri" panose="020F0502020204030204" pitchFamily="34" charset="0"/>
                        </a:rPr>
                        <a:t>Mutualisation de travaux à l'échelle d'un quartier (ex. identification de quartiers, animation, </a:t>
                      </a:r>
                      <a:r>
                        <a:rPr lang="fr-FR" sz="1100" b="0" i="0" u="none" strike="noStrike" dirty="0" smtClean="0">
                          <a:solidFill>
                            <a:schemeClr val="tx1"/>
                          </a:solidFill>
                          <a:effectLst/>
                          <a:latin typeface="Calibri" panose="020F0502020204030204" pitchFamily="34" charset="0"/>
                        </a:rPr>
                        <a:t>dispositifs</a:t>
                      </a:r>
                      <a:r>
                        <a:rPr lang="fr-FR" sz="1100" b="0" i="0" u="none" strike="noStrike" baseline="0" dirty="0" smtClean="0">
                          <a:solidFill>
                            <a:schemeClr val="tx1"/>
                          </a:solidFill>
                          <a:effectLst/>
                          <a:latin typeface="Calibri" panose="020F0502020204030204" pitchFamily="34" charset="0"/>
                        </a:rPr>
                        <a:t> d’aller vers, </a:t>
                      </a:r>
                      <a:r>
                        <a:rPr lang="fr-FR" sz="1100" b="0" i="0" u="none" strike="noStrike" dirty="0" smtClean="0">
                          <a:solidFill>
                            <a:schemeClr val="tx1"/>
                          </a:solidFill>
                          <a:effectLst/>
                          <a:latin typeface="Calibri" panose="020F0502020204030204" pitchFamily="34" charset="0"/>
                        </a:rPr>
                        <a:t>mises </a:t>
                      </a:r>
                      <a:r>
                        <a:rPr lang="fr-FR" sz="1100" b="0" i="0" u="none" strike="noStrike" dirty="0">
                          <a:solidFill>
                            <a:schemeClr val="tx1"/>
                          </a:solidFill>
                          <a:effectLst/>
                          <a:latin typeface="Calibri" panose="020F0502020204030204" pitchFamily="34" charset="0"/>
                        </a:rPr>
                        <a:t>en relation…)</a:t>
                      </a:r>
                    </a:p>
                  </a:txBody>
                  <a:tcPr marL="72000" marR="7620" marT="762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180000" marR="7620" marT="7620" marB="0" anchor="ct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180000" marR="7620" marT="7620" marB="0" anchor="ctr"/>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3792980164"/>
                  </a:ext>
                </a:extLst>
              </a:tr>
              <a:tr h="210845">
                <a:tc>
                  <a:txBody>
                    <a:bodyPr/>
                    <a:lstStyle/>
                    <a:p>
                      <a:pPr algn="l" fontAlgn="b"/>
                      <a:r>
                        <a:rPr lang="fr-FR" sz="1100" b="0" i="0" u="none" strike="noStrike">
                          <a:solidFill>
                            <a:srgbClr val="000000"/>
                          </a:solidFill>
                          <a:effectLst/>
                          <a:latin typeface="Calibri" panose="020F0502020204030204" pitchFamily="34" charset="0"/>
                        </a:rPr>
                        <a:t>Accompagnement</a:t>
                      </a:r>
                    </a:p>
                  </a:txBody>
                  <a:tcPr marL="72000" marR="7620" marT="7620" marB="0" anchor="b"/>
                </a:tc>
                <a:tc>
                  <a:txBody>
                    <a:bodyPr/>
                    <a:lstStyle/>
                    <a:p>
                      <a:pPr algn="l" fontAlgn="b"/>
                      <a:r>
                        <a:rPr lang="fr-FR" sz="1100" b="0" i="0" u="none" strike="noStrike" dirty="0">
                          <a:solidFill>
                            <a:schemeClr val="tx1"/>
                          </a:solidFill>
                          <a:effectLst/>
                          <a:latin typeface="Calibri" panose="020F0502020204030204" pitchFamily="34" charset="0"/>
                        </a:rPr>
                        <a:t>Soutien et accompagnement de la filière rénovation énergétique (ex. annuaires, promotion des acteurs locaux, </a:t>
                      </a:r>
                      <a:r>
                        <a:rPr lang="fr-FR" sz="1100" b="0" i="0" u="none" strike="noStrike" dirty="0" smtClean="0">
                          <a:solidFill>
                            <a:schemeClr val="tx1"/>
                          </a:solidFill>
                          <a:effectLst/>
                          <a:latin typeface="Calibri" panose="020F0502020204030204" pitchFamily="34" charset="0"/>
                        </a:rPr>
                        <a:t>mises </a:t>
                      </a:r>
                      <a:r>
                        <a:rPr lang="fr-FR" sz="1100" b="0" i="0" u="none" strike="noStrike" dirty="0">
                          <a:solidFill>
                            <a:schemeClr val="tx1"/>
                          </a:solidFill>
                          <a:effectLst/>
                          <a:latin typeface="Calibri" panose="020F0502020204030204" pitchFamily="34" charset="0"/>
                        </a:rPr>
                        <a:t>en relation / partenariats, aides aux acteurs…)</a:t>
                      </a:r>
                    </a:p>
                  </a:txBody>
                  <a:tcPr marL="72000" marR="7620" marT="7620" marB="0" anchor="b"/>
                </a:tc>
                <a:tc>
                  <a:txBody>
                    <a:bodyPr/>
                    <a:lstStyle/>
                    <a:p>
                      <a:pPr algn="l" fontAlgn="b"/>
                      <a:r>
                        <a:rPr lang="fr-FR" sz="1100" b="0" i="0" u="none" strike="noStrike">
                          <a:solidFill>
                            <a:srgbClr val="000000"/>
                          </a:solidFill>
                          <a:effectLst/>
                          <a:latin typeface="Calibri" panose="020F0502020204030204" pitchFamily="34" charset="0"/>
                        </a:rPr>
                        <a:t>X</a:t>
                      </a:r>
                    </a:p>
                  </a:txBody>
                  <a:tcPr marL="180000" marR="7620" marT="7620" marB="0" anchor="ct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180000" marR="7620" marT="7620" marB="0" anchor="ctr"/>
                </a:tc>
                <a:tc>
                  <a:txBody>
                    <a:bodyPr/>
                    <a:lstStyle/>
                    <a:p>
                      <a:pPr algn="l" fontAlgn="b"/>
                      <a:r>
                        <a:rPr lang="fr-FR" sz="1100" b="0" i="0" u="none" strike="noStrike">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604244883"/>
                  </a:ext>
                </a:extLst>
              </a:tr>
              <a:tr h="210845">
                <a:tc>
                  <a:txBody>
                    <a:bodyPr/>
                    <a:lstStyle/>
                    <a:p>
                      <a:pPr algn="l" fontAlgn="b"/>
                      <a:r>
                        <a:rPr lang="fr-FR" sz="1100" b="0" i="0" u="none" strike="noStrike" dirty="0">
                          <a:solidFill>
                            <a:srgbClr val="000000"/>
                          </a:solidFill>
                          <a:effectLst/>
                          <a:latin typeface="Calibri" panose="020F0502020204030204" pitchFamily="34" charset="0"/>
                        </a:rPr>
                        <a:t>Accompagnement</a:t>
                      </a:r>
                    </a:p>
                  </a:txBody>
                  <a:tcPr marL="72000" marR="7620" marT="7620" marB="0" anchor="b"/>
                </a:tc>
                <a:tc>
                  <a:txBody>
                    <a:bodyPr/>
                    <a:lstStyle/>
                    <a:p>
                      <a:pPr algn="l" fontAlgn="b"/>
                      <a:r>
                        <a:rPr lang="fr-FR" sz="1100" b="0" i="0" u="none" strike="noStrike" dirty="0">
                          <a:solidFill>
                            <a:schemeClr val="tx1"/>
                          </a:solidFill>
                          <a:effectLst/>
                          <a:latin typeface="Calibri" panose="020F0502020204030204" pitchFamily="34" charset="0"/>
                        </a:rPr>
                        <a:t>Structuration de </a:t>
                      </a:r>
                      <a:r>
                        <a:rPr lang="fr-FR" sz="1100" b="0" i="0" u="none" strike="noStrike" dirty="0" smtClean="0">
                          <a:solidFill>
                            <a:schemeClr val="tx1"/>
                          </a:solidFill>
                          <a:effectLst/>
                          <a:latin typeface="Calibri" panose="020F0502020204030204" pitchFamily="34" charset="0"/>
                        </a:rPr>
                        <a:t>la communication,</a:t>
                      </a:r>
                      <a:r>
                        <a:rPr lang="fr-FR" sz="1100" b="0" i="0" u="none" strike="noStrike" baseline="0" dirty="0" smtClean="0">
                          <a:solidFill>
                            <a:schemeClr val="tx1"/>
                          </a:solidFill>
                          <a:effectLst/>
                          <a:latin typeface="Calibri" panose="020F0502020204030204" pitchFamily="34" charset="0"/>
                        </a:rPr>
                        <a:t> de </a:t>
                      </a:r>
                      <a:r>
                        <a:rPr lang="fr-FR" sz="1100" b="0" i="0" u="none" strike="noStrike" dirty="0" smtClean="0">
                          <a:solidFill>
                            <a:schemeClr val="tx1"/>
                          </a:solidFill>
                          <a:effectLst/>
                          <a:latin typeface="Calibri" panose="020F0502020204030204" pitchFamily="34" charset="0"/>
                        </a:rPr>
                        <a:t>l’accompagnement </a:t>
                      </a:r>
                      <a:r>
                        <a:rPr lang="fr-FR" sz="1100" b="0" i="0" u="none" strike="noStrike" dirty="0">
                          <a:solidFill>
                            <a:schemeClr val="tx1"/>
                          </a:solidFill>
                          <a:effectLst/>
                          <a:latin typeface="Calibri" panose="020F0502020204030204" pitchFamily="34" charset="0"/>
                        </a:rPr>
                        <a:t>et </a:t>
                      </a:r>
                      <a:r>
                        <a:rPr lang="fr-FR" sz="1100" b="0" i="0" u="none" strike="noStrike" dirty="0" smtClean="0">
                          <a:solidFill>
                            <a:schemeClr val="tx1"/>
                          </a:solidFill>
                          <a:effectLst/>
                          <a:latin typeface="Calibri" panose="020F0502020204030204" pitchFamily="34" charset="0"/>
                        </a:rPr>
                        <a:t>du </a:t>
                      </a:r>
                      <a:r>
                        <a:rPr lang="fr-FR" sz="1100" b="0" i="0" u="none" strike="noStrike" dirty="0">
                          <a:solidFill>
                            <a:schemeClr val="tx1"/>
                          </a:solidFill>
                          <a:effectLst/>
                          <a:latin typeface="Calibri" panose="020F0502020204030204" pitchFamily="34" charset="0"/>
                        </a:rPr>
                        <a:t>conseil à la rénovation, notamment via l’ouverture d’un espace France </a:t>
                      </a:r>
                      <a:r>
                        <a:rPr lang="fr-FR" sz="1100" b="0" i="0" u="none" strike="noStrike" dirty="0" err="1">
                          <a:solidFill>
                            <a:schemeClr val="tx1"/>
                          </a:solidFill>
                          <a:effectLst/>
                          <a:latin typeface="Calibri" panose="020F0502020204030204" pitchFamily="34" charset="0"/>
                        </a:rPr>
                        <a:t>Renov</a:t>
                      </a:r>
                      <a:r>
                        <a:rPr lang="fr-FR" sz="1100" b="0" i="0" u="none" strike="noStrike" dirty="0">
                          <a:solidFill>
                            <a:schemeClr val="tx1"/>
                          </a:solidFill>
                          <a:effectLst/>
                          <a:latin typeface="Calibri" panose="020F0502020204030204" pitchFamily="34" charset="0"/>
                        </a:rPr>
                        <a:t> </a:t>
                      </a:r>
                    </a:p>
                  </a:txBody>
                  <a:tcPr marL="7200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180000" marR="7620" marT="7620" marB="0" anchor="ct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180000" marR="7620" marT="7620" marB="0" anchor="ctr"/>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2409134884"/>
                  </a:ext>
                </a:extLst>
              </a:tr>
              <a:tr h="210845">
                <a:tc>
                  <a:txBody>
                    <a:bodyPr/>
                    <a:lstStyle/>
                    <a:p>
                      <a:pPr algn="l" fontAlgn="b"/>
                      <a:r>
                        <a:rPr lang="fr-FR" sz="1100" b="0" i="0" u="none" strike="noStrike" dirty="0">
                          <a:solidFill>
                            <a:srgbClr val="000000"/>
                          </a:solidFill>
                          <a:effectLst/>
                          <a:latin typeface="Calibri" panose="020F0502020204030204" pitchFamily="34" charset="0"/>
                        </a:rPr>
                        <a:t>Accompagnement</a:t>
                      </a:r>
                    </a:p>
                  </a:txBody>
                  <a:tcPr marL="72000" marR="7620" marT="7620" marB="0" anchor="b"/>
                </a:tc>
                <a:tc>
                  <a:txBody>
                    <a:bodyPr/>
                    <a:lstStyle/>
                    <a:p>
                      <a:pPr algn="l" fontAlgn="b"/>
                      <a:r>
                        <a:rPr lang="fr-FR" sz="1100" b="0" i="0" u="none" strike="noStrike" dirty="0">
                          <a:solidFill>
                            <a:schemeClr val="tx1"/>
                          </a:solidFill>
                          <a:effectLst/>
                          <a:latin typeface="Calibri" panose="020F0502020204030204" pitchFamily="34" charset="0"/>
                        </a:rPr>
                        <a:t>Intégration des enjeux de rénovation énergétique dans les </a:t>
                      </a:r>
                      <a:r>
                        <a:rPr lang="fr-FR" sz="1100" b="0" i="0" u="none" strike="noStrike" dirty="0" smtClean="0">
                          <a:solidFill>
                            <a:schemeClr val="tx1"/>
                          </a:solidFill>
                          <a:effectLst/>
                          <a:latin typeface="Calibri" panose="020F0502020204030204" pitchFamily="34" charset="0"/>
                        </a:rPr>
                        <a:t>Opérations programmées </a:t>
                      </a:r>
                      <a:r>
                        <a:rPr lang="fr-FR" sz="1100" b="0" i="0" u="none" strike="noStrike" dirty="0">
                          <a:solidFill>
                            <a:schemeClr val="tx1"/>
                          </a:solidFill>
                          <a:effectLst/>
                          <a:latin typeface="Calibri" panose="020F0502020204030204" pitchFamily="34" charset="0"/>
                        </a:rPr>
                        <a:t>d'amélioration de l'habitat  - OPAH </a:t>
                      </a:r>
                    </a:p>
                  </a:txBody>
                  <a:tcPr marL="72000" marR="7620" marT="762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180000" marR="7620" marT="7620" marB="0" anchor="ctr"/>
                </a:tc>
                <a:tc>
                  <a:txBody>
                    <a:bodyPr/>
                    <a:lstStyle/>
                    <a:p>
                      <a:pPr algn="l" fontAlgn="b"/>
                      <a:endParaRPr lang="fr-FR" sz="1100" b="0" i="0" u="none" strike="noStrike">
                        <a:solidFill>
                          <a:srgbClr val="000000"/>
                        </a:solidFill>
                        <a:effectLst/>
                        <a:latin typeface="Calibri" panose="020F0502020204030204" pitchFamily="34" charset="0"/>
                      </a:endParaRPr>
                    </a:p>
                  </a:txBody>
                  <a:tcPr marL="180000" marR="7620" marT="7620" marB="0" anchor="ctr"/>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3349245111"/>
                  </a:ext>
                </a:extLst>
              </a:tr>
              <a:tr h="210845">
                <a:tc>
                  <a:txBody>
                    <a:bodyPr/>
                    <a:lstStyle/>
                    <a:p>
                      <a:pPr algn="l" fontAlgn="b"/>
                      <a:r>
                        <a:rPr lang="fr-FR" sz="1100" b="0" i="0" u="none" strike="noStrike" dirty="0">
                          <a:solidFill>
                            <a:srgbClr val="000000"/>
                          </a:solidFill>
                          <a:effectLst/>
                          <a:latin typeface="Calibri" panose="020F0502020204030204" pitchFamily="34" charset="0"/>
                        </a:rPr>
                        <a:t>Actif propre</a:t>
                      </a:r>
                    </a:p>
                  </a:txBody>
                  <a:tcPr marL="72000" marR="7620" marT="7620" marB="0" anchor="b"/>
                </a:tc>
                <a:tc>
                  <a:txBody>
                    <a:bodyPr/>
                    <a:lstStyle/>
                    <a:p>
                      <a:pPr algn="l" fontAlgn="b"/>
                      <a:r>
                        <a:rPr lang="fr-FR" sz="1100" b="0" i="0" u="none" strike="noStrike" dirty="0">
                          <a:solidFill>
                            <a:schemeClr val="tx1"/>
                          </a:solidFill>
                          <a:effectLst/>
                          <a:latin typeface="Calibri" panose="020F0502020204030204" pitchFamily="34" charset="0"/>
                        </a:rPr>
                        <a:t>Rénovation du parc immobilier résidentiel détenus par la collectivité</a:t>
                      </a:r>
                    </a:p>
                  </a:txBody>
                  <a:tcPr marL="72000" marR="7620" marT="7620" marB="0" anchor="b"/>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tc>
                  <a:txBody>
                    <a:bodyPr/>
                    <a:lstStyle/>
                    <a:p>
                      <a:pPr algn="l" fontAlgn="b"/>
                      <a:r>
                        <a:rPr lang="fr-FR" sz="1100" b="0" i="0" u="none" strike="noStrike" dirty="0">
                          <a:solidFill>
                            <a:srgbClr val="000000"/>
                          </a:solidFill>
                          <a:effectLst/>
                          <a:latin typeface="Calibri" panose="020F0502020204030204" pitchFamily="34" charset="0"/>
                        </a:rPr>
                        <a:t>X</a:t>
                      </a:r>
                    </a:p>
                  </a:txBody>
                  <a:tcPr marL="180000" marR="7620" marT="7620" marB="0" anchor="ctr"/>
                </a:tc>
                <a:extLst>
                  <a:ext uri="{0D108BD9-81ED-4DB2-BD59-A6C34878D82A}">
                    <a16:rowId xmlns:a16="http://schemas.microsoft.com/office/drawing/2014/main" val="3848314788"/>
                  </a:ext>
                </a:extLst>
              </a:tr>
            </a:tbl>
          </a:graphicData>
        </a:graphic>
      </p:graphicFrame>
      <p:sp>
        <p:nvSpPr>
          <p:cNvPr id="14" name="ZoneTexte 13"/>
          <p:cNvSpPr txBox="1"/>
          <p:nvPr/>
        </p:nvSpPr>
        <p:spPr>
          <a:xfrm>
            <a:off x="4928050" y="4799929"/>
            <a:ext cx="4215950" cy="246221"/>
          </a:xfrm>
          <a:prstGeom prst="rect">
            <a:avLst/>
          </a:prstGeom>
          <a:noFill/>
        </p:spPr>
        <p:txBody>
          <a:bodyPr wrap="square" rtlCol="0">
            <a:spAutoFit/>
          </a:bodyPr>
          <a:lstStyle/>
          <a:p>
            <a:r>
              <a:rPr lang="fr-FR" sz="1000" dirty="0" smtClean="0"/>
              <a:t>R = Région ; D = Département ; M </a:t>
            </a:r>
            <a:r>
              <a:rPr lang="fr-FR" sz="1000" smtClean="0"/>
              <a:t>= Municipalité ; E = EPCI</a:t>
            </a:r>
            <a:endParaRPr lang="fr-FR" sz="1000" dirty="0"/>
          </a:p>
        </p:txBody>
      </p:sp>
      <p:sp>
        <p:nvSpPr>
          <p:cNvPr id="4" name="Accolade ouvrante 3"/>
          <p:cNvSpPr/>
          <p:nvPr/>
        </p:nvSpPr>
        <p:spPr>
          <a:xfrm>
            <a:off x="323850" y="1686910"/>
            <a:ext cx="87367" cy="1852449"/>
          </a:xfrm>
          <a:prstGeom prst="leftBrace">
            <a:avLst>
              <a:gd name="adj1" fmla="val 8333"/>
              <a:gd name="adj2" fmla="val 2106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rot="16200000">
            <a:off x="-294268" y="2081048"/>
            <a:ext cx="928459" cy="307777"/>
          </a:xfrm>
          <a:prstGeom prst="rect">
            <a:avLst/>
          </a:prstGeom>
          <a:noFill/>
        </p:spPr>
        <p:txBody>
          <a:bodyPr wrap="none" rtlCol="0">
            <a:spAutoFit/>
          </a:bodyPr>
          <a:lstStyle/>
          <a:p>
            <a:r>
              <a:rPr lang="fr-FR" sz="1400" b="1" u="sng" dirty="0" smtClean="0"/>
              <a:t>Tertiaire</a:t>
            </a:r>
            <a:endParaRPr lang="fr-FR" sz="1400" b="1" u="sng" dirty="0"/>
          </a:p>
        </p:txBody>
      </p:sp>
      <p:sp>
        <p:nvSpPr>
          <p:cNvPr id="11" name="Accolade ouvrante 10"/>
          <p:cNvSpPr/>
          <p:nvPr/>
        </p:nvSpPr>
        <p:spPr>
          <a:xfrm>
            <a:off x="437166" y="2636544"/>
            <a:ext cx="87366" cy="1852449"/>
          </a:xfrm>
          <a:prstGeom prst="leftBrace">
            <a:avLst>
              <a:gd name="adj1" fmla="val 8333"/>
              <a:gd name="adj2" fmla="val 7851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p:cNvSpPr txBox="1"/>
          <p:nvPr/>
        </p:nvSpPr>
        <p:spPr>
          <a:xfrm rot="16200000">
            <a:off x="-290202" y="4053172"/>
            <a:ext cx="1152880" cy="307777"/>
          </a:xfrm>
          <a:prstGeom prst="rect">
            <a:avLst/>
          </a:prstGeom>
          <a:noFill/>
        </p:spPr>
        <p:txBody>
          <a:bodyPr wrap="none" rtlCol="0">
            <a:spAutoFit/>
          </a:bodyPr>
          <a:lstStyle/>
          <a:p>
            <a:r>
              <a:rPr lang="fr-FR" sz="1400" b="1" u="sng" dirty="0" smtClean="0"/>
              <a:t>Résidentiel</a:t>
            </a:r>
            <a:endParaRPr lang="fr-FR" sz="1400" b="1" u="sng" dirty="0"/>
          </a:p>
        </p:txBody>
      </p:sp>
      <p:sp>
        <p:nvSpPr>
          <p:cNvPr id="16" name="Titre 9"/>
          <p:cNvSpPr>
            <a:spLocks noGrp="1"/>
          </p:cNvSpPr>
          <p:nvPr>
            <p:ph type="title"/>
          </p:nvPr>
        </p:nvSpPr>
        <p:spPr>
          <a:xfrm>
            <a:off x="323850" y="864123"/>
            <a:ext cx="8486195" cy="358669"/>
          </a:xfrm>
        </p:spPr>
        <p:txBody>
          <a:bodyPr>
            <a:noAutofit/>
          </a:bodyPr>
          <a:lstStyle/>
          <a:p>
            <a:r>
              <a:rPr lang="fr-FR" sz="2100" dirty="0" smtClean="0"/>
              <a:t>Illustration d’une liste d’actions évaluées par les CT (1/2) : Actions des collectivités sur le levier « Rénovation des bâtiments »</a:t>
            </a:r>
            <a:endParaRPr lang="fr-FR" sz="2100" dirty="0"/>
          </a:p>
        </p:txBody>
      </p:sp>
      <p:sp>
        <p:nvSpPr>
          <p:cNvPr id="15" name="Chevron 14"/>
          <p:cNvSpPr/>
          <p:nvPr/>
        </p:nvSpPr>
        <p:spPr>
          <a:xfrm>
            <a:off x="809127" y="264324"/>
            <a:ext cx="2226681" cy="298332"/>
          </a:xfrm>
          <a:prstGeom prst="chevron">
            <a:avLst>
              <a:gd name="adj" fmla="val 25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smtClean="0">
                <a:solidFill>
                  <a:schemeClr val="tx1"/>
                </a:solidFill>
              </a:rPr>
              <a:t>Etape 1</a:t>
            </a:r>
            <a:r>
              <a:rPr lang="fr-FR" sz="700" dirty="0" smtClean="0">
                <a:solidFill>
                  <a:schemeClr val="tx1"/>
                </a:solidFill>
              </a:rPr>
              <a:t> : </a:t>
            </a:r>
            <a:r>
              <a:rPr lang="fr-FR" sz="700" b="1" dirty="0" smtClean="0">
                <a:solidFill>
                  <a:schemeClr val="tx1"/>
                </a:solidFill>
              </a:rPr>
              <a:t>Recueil et </a:t>
            </a:r>
            <a:r>
              <a:rPr lang="fr-FR" sz="700" b="1" dirty="0" err="1" smtClean="0">
                <a:solidFill>
                  <a:schemeClr val="tx1"/>
                </a:solidFill>
              </a:rPr>
              <a:t>prédiagnostic</a:t>
            </a:r>
            <a:r>
              <a:rPr lang="fr-FR" sz="700" b="1" dirty="0" smtClean="0">
                <a:solidFill>
                  <a:schemeClr val="tx1"/>
                </a:solidFill>
              </a:rPr>
              <a:t> par les collectivités </a:t>
            </a:r>
            <a:r>
              <a:rPr lang="fr-FR" sz="700" dirty="0" smtClean="0">
                <a:solidFill>
                  <a:schemeClr val="tx1"/>
                </a:solidFill>
              </a:rPr>
              <a:t>de leurs actions</a:t>
            </a:r>
            <a:endParaRPr lang="fr-FR" sz="700" u="sng" dirty="0">
              <a:solidFill>
                <a:schemeClr val="tx1"/>
              </a:solidFill>
            </a:endParaRPr>
          </a:p>
        </p:txBody>
      </p:sp>
    </p:spTree>
    <p:extLst>
      <p:ext uri="{BB962C8B-B14F-4D97-AF65-F5344CB8AC3E}">
        <p14:creationId xmlns:p14="http://schemas.microsoft.com/office/powerpoint/2010/main" val="46685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24</a:t>
            </a:fld>
            <a:endParaRPr lang="fr-FR" dirty="0"/>
          </a:p>
        </p:txBody>
      </p:sp>
      <p:sp>
        <p:nvSpPr>
          <p:cNvPr id="10" name="Titre 9"/>
          <p:cNvSpPr>
            <a:spLocks noGrp="1"/>
          </p:cNvSpPr>
          <p:nvPr>
            <p:ph type="title"/>
          </p:nvPr>
        </p:nvSpPr>
        <p:spPr>
          <a:xfrm>
            <a:off x="323850" y="687977"/>
            <a:ext cx="8602436" cy="650487"/>
          </a:xfrm>
        </p:spPr>
        <p:txBody>
          <a:bodyPr>
            <a:noAutofit/>
          </a:bodyPr>
          <a:lstStyle/>
          <a:p>
            <a:r>
              <a:rPr lang="fr-FR" sz="2100" dirty="0" smtClean="0"/>
              <a:t>Illustration d’une </a:t>
            </a:r>
            <a:r>
              <a:rPr lang="fr-FR" sz="2100" dirty="0"/>
              <a:t>liste </a:t>
            </a:r>
            <a:r>
              <a:rPr lang="fr-FR" sz="2100" dirty="0" smtClean="0"/>
              <a:t>d’actions évaluées par les CT (2/2</a:t>
            </a:r>
            <a:r>
              <a:rPr lang="fr-FR" sz="2100" dirty="0"/>
              <a:t>) : Actions des collectivités sur </a:t>
            </a:r>
            <a:r>
              <a:rPr lang="fr-FR" sz="2100" dirty="0" smtClean="0"/>
              <a:t>le levier « Augmentation des aires protégées » </a:t>
            </a:r>
            <a:endParaRPr lang="fr-FR" sz="2100" dirty="0"/>
          </a:p>
        </p:txBody>
      </p:sp>
      <p:sp>
        <p:nvSpPr>
          <p:cNvPr id="9" name="Espace réservé du pied de page 8"/>
          <p:cNvSpPr>
            <a:spLocks noGrp="1"/>
          </p:cNvSpPr>
          <p:nvPr>
            <p:ph type="ftr" sz="quarter" idx="3"/>
          </p:nvPr>
        </p:nvSpPr>
        <p:spPr/>
        <p:txBody>
          <a:bodyPr/>
          <a:lstStyle/>
          <a:p>
            <a:r>
              <a:rPr lang="fr-FR" dirty="0" smtClean="0"/>
              <a:t>Secrétariat général à la planification écologique</a:t>
            </a:r>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3747339227"/>
              </p:ext>
            </p:extLst>
          </p:nvPr>
        </p:nvGraphicFramePr>
        <p:xfrm>
          <a:off x="323850" y="1680753"/>
          <a:ext cx="8499857" cy="2333900"/>
        </p:xfrm>
        <a:graphic>
          <a:graphicData uri="http://schemas.openxmlformats.org/drawingml/2006/table">
            <a:tbl>
              <a:tblPr firstRow="1" bandRow="1">
                <a:tableStyleId>{5940675A-B579-460E-94D1-54222C63F5DA}</a:tableStyleId>
              </a:tblPr>
              <a:tblGrid>
                <a:gridCol w="1371393">
                  <a:extLst>
                    <a:ext uri="{9D8B030D-6E8A-4147-A177-3AD203B41FA5}">
                      <a16:colId xmlns:a16="http://schemas.microsoft.com/office/drawing/2014/main" val="759257994"/>
                    </a:ext>
                  </a:extLst>
                </a:gridCol>
                <a:gridCol w="5778989">
                  <a:extLst>
                    <a:ext uri="{9D8B030D-6E8A-4147-A177-3AD203B41FA5}">
                      <a16:colId xmlns:a16="http://schemas.microsoft.com/office/drawing/2014/main" val="3393026886"/>
                    </a:ext>
                  </a:extLst>
                </a:gridCol>
                <a:gridCol w="449825">
                  <a:extLst>
                    <a:ext uri="{9D8B030D-6E8A-4147-A177-3AD203B41FA5}">
                      <a16:colId xmlns:a16="http://schemas.microsoft.com/office/drawing/2014/main" val="3665624168"/>
                    </a:ext>
                  </a:extLst>
                </a:gridCol>
                <a:gridCol w="449825">
                  <a:extLst>
                    <a:ext uri="{9D8B030D-6E8A-4147-A177-3AD203B41FA5}">
                      <a16:colId xmlns:a16="http://schemas.microsoft.com/office/drawing/2014/main" val="3849212669"/>
                    </a:ext>
                  </a:extLst>
                </a:gridCol>
                <a:gridCol w="449825">
                  <a:extLst>
                    <a:ext uri="{9D8B030D-6E8A-4147-A177-3AD203B41FA5}">
                      <a16:colId xmlns:a16="http://schemas.microsoft.com/office/drawing/2014/main" val="3728131854"/>
                    </a:ext>
                  </a:extLst>
                </a:gridCol>
              </a:tblGrid>
              <a:tr h="260189">
                <a:tc>
                  <a:txBody>
                    <a:bodyPr/>
                    <a:lstStyle/>
                    <a:p>
                      <a:r>
                        <a:rPr lang="fr-FR" sz="1050" b="1" dirty="0" smtClean="0"/>
                        <a:t>Type d’action</a:t>
                      </a:r>
                      <a:endParaRPr lang="fr-FR" sz="1050" b="1" dirty="0"/>
                    </a:p>
                  </a:txBody>
                  <a:tcPr marL="72000" marR="108000">
                    <a:solidFill>
                      <a:schemeClr val="bg1">
                        <a:lumMod val="95000"/>
                      </a:schemeClr>
                    </a:solidFill>
                  </a:tcPr>
                </a:tc>
                <a:tc>
                  <a:txBody>
                    <a:bodyPr/>
                    <a:lstStyle/>
                    <a:p>
                      <a:r>
                        <a:rPr lang="fr-FR" sz="1050" b="1" dirty="0" smtClean="0"/>
                        <a:t>Action </a:t>
                      </a:r>
                      <a:endParaRPr lang="fr-FR" sz="1050" b="1" dirty="0"/>
                    </a:p>
                  </a:txBody>
                  <a:tcPr marL="72000" marR="108000">
                    <a:solidFill>
                      <a:schemeClr val="bg1">
                        <a:lumMod val="95000"/>
                      </a:schemeClr>
                    </a:solidFill>
                  </a:tcPr>
                </a:tc>
                <a:tc>
                  <a:txBody>
                    <a:bodyPr/>
                    <a:lstStyle/>
                    <a:p>
                      <a:pPr algn="ctr"/>
                      <a:r>
                        <a:rPr lang="fr-FR" sz="1050" b="1" dirty="0" smtClean="0"/>
                        <a:t>R</a:t>
                      </a:r>
                      <a:endParaRPr lang="fr-FR" sz="1050" b="1" dirty="0"/>
                    </a:p>
                  </a:txBody>
                  <a:tcPr marL="72000" marR="108000">
                    <a:solidFill>
                      <a:schemeClr val="bg1">
                        <a:lumMod val="95000"/>
                      </a:schemeClr>
                    </a:solidFill>
                  </a:tcPr>
                </a:tc>
                <a:tc>
                  <a:txBody>
                    <a:bodyPr/>
                    <a:lstStyle/>
                    <a:p>
                      <a:pPr algn="ctr"/>
                      <a:r>
                        <a:rPr lang="fr-FR" sz="1050" b="1" dirty="0" smtClean="0"/>
                        <a:t>D</a:t>
                      </a:r>
                      <a:endParaRPr lang="fr-FR" sz="1050" b="1" dirty="0"/>
                    </a:p>
                  </a:txBody>
                  <a:tcPr marL="72000" marR="108000">
                    <a:solidFill>
                      <a:schemeClr val="bg1">
                        <a:lumMod val="95000"/>
                      </a:schemeClr>
                    </a:solidFill>
                  </a:tcPr>
                </a:tc>
                <a:tc>
                  <a:txBody>
                    <a:bodyPr/>
                    <a:lstStyle/>
                    <a:p>
                      <a:pPr algn="ctr"/>
                      <a:r>
                        <a:rPr lang="fr-FR" sz="1050" b="1" dirty="0" smtClean="0"/>
                        <a:t>M/E</a:t>
                      </a:r>
                      <a:endParaRPr lang="fr-FR" sz="1050" b="1" dirty="0"/>
                    </a:p>
                  </a:txBody>
                  <a:tcPr marL="72000" marR="108000">
                    <a:solidFill>
                      <a:schemeClr val="bg1">
                        <a:lumMod val="95000"/>
                      </a:schemeClr>
                    </a:solidFill>
                  </a:tcPr>
                </a:tc>
                <a:extLst>
                  <a:ext uri="{0D108BD9-81ED-4DB2-BD59-A6C34878D82A}">
                    <a16:rowId xmlns:a16="http://schemas.microsoft.com/office/drawing/2014/main" val="3822684551"/>
                  </a:ext>
                </a:extLst>
              </a:tr>
              <a:tr h="354804">
                <a:tc>
                  <a:txBody>
                    <a:bodyPr/>
                    <a:lstStyle/>
                    <a:p>
                      <a:pPr algn="l" fontAlgn="ctr"/>
                      <a:r>
                        <a:rPr lang="fr-FR" sz="1100" b="0" i="0" u="none" strike="noStrike" dirty="0" smtClean="0">
                          <a:solidFill>
                            <a:srgbClr val="000000"/>
                          </a:solidFill>
                          <a:effectLst/>
                          <a:latin typeface="Calibri" panose="020F0502020204030204" pitchFamily="34" charset="0"/>
                        </a:rPr>
                        <a:t>Norme</a:t>
                      </a:r>
                      <a:endParaRPr lang="fr-FR" sz="1100" b="0" i="0" u="none" strike="noStrike" dirty="0">
                        <a:solidFill>
                          <a:srgbClr val="000000"/>
                        </a:solidFill>
                        <a:effectLst/>
                        <a:latin typeface="Calibri" panose="020F0502020204030204" pitchFamily="34" charset="0"/>
                      </a:endParaRPr>
                    </a:p>
                  </a:txBody>
                  <a:tcPr marL="72000" marR="216000" marT="7620" marB="0" anchor="ctr"/>
                </a:tc>
                <a:tc>
                  <a:txBody>
                    <a:bodyPr/>
                    <a:lstStyle/>
                    <a:p>
                      <a:pPr algn="l" fontAlgn="ctr"/>
                      <a:r>
                        <a:rPr lang="fr-FR" sz="1100" b="0" i="0" u="none" strike="noStrike" dirty="0" smtClean="0">
                          <a:solidFill>
                            <a:srgbClr val="000000"/>
                          </a:solidFill>
                          <a:effectLst/>
                          <a:latin typeface="Calibri" panose="020F0502020204030204" pitchFamily="34" charset="0"/>
                        </a:rPr>
                        <a:t>S’appuyer sur le renforcement des outils fonciers et réglementaires existants pour étendre le réseau d’aires protégées et de protection forte</a:t>
                      </a:r>
                    </a:p>
                  </a:txBody>
                  <a:tcPr marL="72000" marR="108000" marT="762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extLst>
                  <a:ext uri="{0D108BD9-81ED-4DB2-BD59-A6C34878D82A}">
                    <a16:rowId xmlns:a16="http://schemas.microsoft.com/office/drawing/2014/main" val="2843236810"/>
                  </a:ext>
                </a:extLst>
              </a:tr>
              <a:tr h="354804">
                <a:tc>
                  <a:txBody>
                    <a:bodyPr/>
                    <a:lstStyle/>
                    <a:p>
                      <a:pPr algn="l" fontAlgn="ctr"/>
                      <a:r>
                        <a:rPr lang="fr-FR" sz="1100" b="0" i="0" u="none" strike="noStrike" dirty="0" smtClean="0">
                          <a:solidFill>
                            <a:srgbClr val="000000"/>
                          </a:solidFill>
                          <a:effectLst/>
                          <a:latin typeface="Calibri" panose="020F0502020204030204" pitchFamily="34" charset="0"/>
                        </a:rPr>
                        <a:t>Facilitation</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l" fontAlgn="ctr"/>
                      <a:r>
                        <a:rPr lang="fr-FR" sz="1100" b="0" i="0" u="none" strike="noStrike" dirty="0" smtClean="0">
                          <a:solidFill>
                            <a:srgbClr val="000000"/>
                          </a:solidFill>
                          <a:effectLst/>
                          <a:latin typeface="Calibri" panose="020F0502020204030204" pitchFamily="34" charset="0"/>
                        </a:rPr>
                        <a:t>Sur la base de diagnostics, renforcer la protection la cohérence et la connectivité du réseau d'aires protégées et de protection forte par des concertations locales</a:t>
                      </a: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72000" marR="108000" marT="7620" marB="0" anchor="ctr"/>
                </a:tc>
                <a:extLst>
                  <a:ext uri="{0D108BD9-81ED-4DB2-BD59-A6C34878D82A}">
                    <a16:rowId xmlns:a16="http://schemas.microsoft.com/office/drawing/2014/main" val="2984319855"/>
                  </a:ext>
                </a:extLst>
              </a:tr>
              <a:tr h="354804">
                <a:tc>
                  <a:txBody>
                    <a:bodyPr/>
                    <a:lstStyle/>
                    <a:p>
                      <a:pPr algn="l" fontAlgn="ctr"/>
                      <a:r>
                        <a:rPr lang="fr-FR" sz="1100" b="0" i="0" u="none" strike="noStrike" dirty="0" smtClean="0">
                          <a:solidFill>
                            <a:srgbClr val="000000"/>
                          </a:solidFill>
                          <a:effectLst/>
                          <a:latin typeface="Calibri" panose="020F0502020204030204" pitchFamily="34" charset="0"/>
                        </a:rPr>
                        <a:t>Norme</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l" fontAlgn="ctr"/>
                      <a:r>
                        <a:rPr lang="fr-FR" sz="1100" b="0" i="0" u="none" strike="noStrike" dirty="0" smtClean="0">
                          <a:solidFill>
                            <a:srgbClr val="000000"/>
                          </a:solidFill>
                          <a:effectLst/>
                          <a:latin typeface="Calibri" panose="020F0502020204030204" pitchFamily="34" charset="0"/>
                        </a:rPr>
                        <a:t>Garantir la compatibilité des usages par un cadre de surveillance et de contrôle des activités adapté aux enjeux de protection des aires protégées</a:t>
                      </a:r>
                    </a:p>
                  </a:txBody>
                  <a:tcPr marL="72000" marR="108000" marT="762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extLst>
                  <a:ext uri="{0D108BD9-81ED-4DB2-BD59-A6C34878D82A}">
                    <a16:rowId xmlns:a16="http://schemas.microsoft.com/office/drawing/2014/main" val="3664327549"/>
                  </a:ext>
                </a:extLst>
              </a:tr>
              <a:tr h="354804">
                <a:tc>
                  <a:txBody>
                    <a:bodyPr/>
                    <a:lstStyle/>
                    <a:p>
                      <a:pPr algn="l" fontAlgn="ctr"/>
                      <a:r>
                        <a:rPr lang="fr-FR" sz="1100" b="0" i="0" u="none" strike="noStrike" dirty="0" smtClean="0">
                          <a:solidFill>
                            <a:srgbClr val="000000"/>
                          </a:solidFill>
                          <a:effectLst/>
                          <a:latin typeface="Calibri" panose="020F0502020204030204" pitchFamily="34" charset="0"/>
                        </a:rPr>
                        <a:t>Facilitation / Incitation financière</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l" fontAlgn="ctr"/>
                      <a:r>
                        <a:rPr lang="fr-FR" sz="1100" b="0" i="0" u="none" strike="noStrike" dirty="0" smtClean="0">
                          <a:solidFill>
                            <a:srgbClr val="000000"/>
                          </a:solidFill>
                          <a:effectLst/>
                          <a:latin typeface="Calibri" panose="020F0502020204030204" pitchFamily="34" charset="0"/>
                        </a:rPr>
                        <a:t>Valoriser les services rendus par les aires protégées et mobiliser l'ensemble des acteurs du territoire pour leur financement</a:t>
                      </a: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extLst>
                  <a:ext uri="{0D108BD9-81ED-4DB2-BD59-A6C34878D82A}">
                    <a16:rowId xmlns:a16="http://schemas.microsoft.com/office/drawing/2014/main" val="1935095838"/>
                  </a:ext>
                </a:extLst>
              </a:tr>
              <a:tr h="218165">
                <a:tc>
                  <a:txBody>
                    <a:bodyPr/>
                    <a:lstStyle/>
                    <a:p>
                      <a:pPr algn="l" fontAlgn="ctr"/>
                      <a:r>
                        <a:rPr lang="fr-FR" sz="1100" b="0" i="0" u="none" strike="noStrike" dirty="0" smtClean="0">
                          <a:solidFill>
                            <a:srgbClr val="000000"/>
                          </a:solidFill>
                          <a:effectLst/>
                          <a:latin typeface="Calibri" panose="020F0502020204030204" pitchFamily="34" charset="0"/>
                        </a:rPr>
                        <a:t>Incitation financière</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l" fontAlgn="ctr"/>
                      <a:r>
                        <a:rPr lang="fr-FR" sz="1100" b="0" i="0" u="none" strike="noStrike" dirty="0" smtClean="0">
                          <a:solidFill>
                            <a:srgbClr val="000000"/>
                          </a:solidFill>
                          <a:effectLst/>
                          <a:latin typeface="Calibri" panose="020F0502020204030204" pitchFamily="34" charset="0"/>
                        </a:rPr>
                        <a:t>Aide financière à la gestion d'aires protégées privées</a:t>
                      </a: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72000" marR="108000" marT="7620" marB="0" anchor="ctr"/>
                </a:tc>
                <a:extLst>
                  <a:ext uri="{0D108BD9-81ED-4DB2-BD59-A6C34878D82A}">
                    <a16:rowId xmlns:a16="http://schemas.microsoft.com/office/drawing/2014/main" val="3576959124"/>
                  </a:ext>
                </a:extLst>
              </a:tr>
              <a:tr h="218165">
                <a:tc>
                  <a:txBody>
                    <a:bodyPr/>
                    <a:lstStyle/>
                    <a:p>
                      <a:pPr algn="l" fontAlgn="ctr"/>
                      <a:r>
                        <a:rPr lang="fr-FR" sz="1100" b="0" i="0" u="none" strike="noStrike" dirty="0" smtClean="0">
                          <a:solidFill>
                            <a:srgbClr val="000000"/>
                          </a:solidFill>
                          <a:effectLst/>
                          <a:latin typeface="Calibri" panose="020F0502020204030204" pitchFamily="34" charset="0"/>
                        </a:rPr>
                        <a:t>Facilitation</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l" fontAlgn="ctr"/>
                      <a:r>
                        <a:rPr lang="fr-FR" sz="1100" b="0" i="0" u="none" strike="noStrike" dirty="0" smtClean="0">
                          <a:solidFill>
                            <a:srgbClr val="000000"/>
                          </a:solidFill>
                          <a:effectLst/>
                          <a:latin typeface="Calibri" panose="020F0502020204030204" pitchFamily="34" charset="0"/>
                        </a:rPr>
                        <a:t>Mise en place, formation et animation d'un réseau de gestionnaires des aires protégées</a:t>
                      </a: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72000" marR="108000" marT="7620" marB="0" anchor="ctr"/>
                </a:tc>
                <a:extLst>
                  <a:ext uri="{0D108BD9-81ED-4DB2-BD59-A6C34878D82A}">
                    <a16:rowId xmlns:a16="http://schemas.microsoft.com/office/drawing/2014/main" val="4147511675"/>
                  </a:ext>
                </a:extLst>
              </a:tr>
              <a:tr h="218165">
                <a:tc>
                  <a:txBody>
                    <a:bodyPr/>
                    <a:lstStyle/>
                    <a:p>
                      <a:pPr algn="l" fontAlgn="ctr"/>
                      <a:r>
                        <a:rPr lang="fr-FR" sz="1100" b="0" i="0" u="none" strike="noStrike" dirty="0" smtClean="0">
                          <a:solidFill>
                            <a:srgbClr val="000000"/>
                          </a:solidFill>
                          <a:effectLst/>
                          <a:latin typeface="Calibri" panose="020F0502020204030204" pitchFamily="34" charset="0"/>
                        </a:rPr>
                        <a:t>Facilitation</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smtClean="0">
                          <a:solidFill>
                            <a:srgbClr val="000000"/>
                          </a:solidFill>
                          <a:effectLst/>
                          <a:latin typeface="Calibri" panose="020F0502020204030204" pitchFamily="34" charset="0"/>
                        </a:rPr>
                        <a:t>Charte graphique/d'identité des aires protégées</a:t>
                      </a: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r>
                        <a:rPr lang="fr-FR" sz="1100" b="0" i="0" u="none" strike="noStrike" dirty="0" smtClean="0">
                          <a:solidFill>
                            <a:srgbClr val="000000"/>
                          </a:solidFill>
                          <a:effectLst/>
                          <a:latin typeface="Calibri" panose="020F0502020204030204" pitchFamily="34" charset="0"/>
                        </a:rPr>
                        <a:t>X</a:t>
                      </a:r>
                      <a:endParaRPr lang="fr-FR" sz="1100" b="0" i="0" u="none" strike="noStrike" dirty="0">
                        <a:solidFill>
                          <a:srgbClr val="000000"/>
                        </a:solidFill>
                        <a:effectLst/>
                        <a:latin typeface="Calibri" panose="020F0502020204030204" pitchFamily="34" charset="0"/>
                      </a:endParaRPr>
                    </a:p>
                  </a:txBody>
                  <a:tcPr marL="72000" marR="108000" marT="762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72000" marR="108000" marT="7620" marB="0" anchor="ctr"/>
                </a:tc>
                <a:extLst>
                  <a:ext uri="{0D108BD9-81ED-4DB2-BD59-A6C34878D82A}">
                    <a16:rowId xmlns:a16="http://schemas.microsoft.com/office/drawing/2014/main" val="3747910628"/>
                  </a:ext>
                </a:extLst>
              </a:tr>
            </a:tbl>
          </a:graphicData>
        </a:graphic>
      </p:graphicFrame>
      <p:sp>
        <p:nvSpPr>
          <p:cNvPr id="14" name="ZoneTexte 13"/>
          <p:cNvSpPr txBox="1"/>
          <p:nvPr/>
        </p:nvSpPr>
        <p:spPr>
          <a:xfrm>
            <a:off x="4928050" y="4799929"/>
            <a:ext cx="4215950" cy="246221"/>
          </a:xfrm>
          <a:prstGeom prst="rect">
            <a:avLst/>
          </a:prstGeom>
          <a:noFill/>
        </p:spPr>
        <p:txBody>
          <a:bodyPr wrap="square" rtlCol="0">
            <a:spAutoFit/>
          </a:bodyPr>
          <a:lstStyle/>
          <a:p>
            <a:r>
              <a:rPr lang="fr-FR" sz="1000" dirty="0" smtClean="0"/>
              <a:t>R = Région ; D = Département ; M </a:t>
            </a:r>
            <a:r>
              <a:rPr lang="fr-FR" sz="1000" smtClean="0"/>
              <a:t>= Municipalité ; E = EPCI</a:t>
            </a:r>
            <a:endParaRPr lang="fr-FR" sz="1000" dirty="0"/>
          </a:p>
        </p:txBody>
      </p:sp>
      <p:sp>
        <p:nvSpPr>
          <p:cNvPr id="8" name="Chevron 7"/>
          <p:cNvSpPr/>
          <p:nvPr/>
        </p:nvSpPr>
        <p:spPr>
          <a:xfrm>
            <a:off x="809127" y="264324"/>
            <a:ext cx="2226681" cy="298332"/>
          </a:xfrm>
          <a:prstGeom prst="chevron">
            <a:avLst>
              <a:gd name="adj" fmla="val 25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smtClean="0">
                <a:solidFill>
                  <a:schemeClr val="tx1"/>
                </a:solidFill>
              </a:rPr>
              <a:t>Etape 1</a:t>
            </a:r>
            <a:r>
              <a:rPr lang="fr-FR" sz="700" dirty="0" smtClean="0">
                <a:solidFill>
                  <a:schemeClr val="tx1"/>
                </a:solidFill>
              </a:rPr>
              <a:t> : </a:t>
            </a:r>
            <a:r>
              <a:rPr lang="fr-FR" sz="700" b="1" dirty="0" smtClean="0">
                <a:solidFill>
                  <a:schemeClr val="tx1"/>
                </a:solidFill>
              </a:rPr>
              <a:t>Recueil et </a:t>
            </a:r>
            <a:r>
              <a:rPr lang="fr-FR" sz="700" b="1" dirty="0" err="1" smtClean="0">
                <a:solidFill>
                  <a:schemeClr val="tx1"/>
                </a:solidFill>
              </a:rPr>
              <a:t>prédiagnostic</a:t>
            </a:r>
            <a:r>
              <a:rPr lang="fr-FR" sz="700" b="1" dirty="0" smtClean="0">
                <a:solidFill>
                  <a:schemeClr val="tx1"/>
                </a:solidFill>
              </a:rPr>
              <a:t> par les collectivités </a:t>
            </a:r>
            <a:r>
              <a:rPr lang="fr-FR" sz="700" dirty="0" smtClean="0">
                <a:solidFill>
                  <a:schemeClr val="tx1"/>
                </a:solidFill>
              </a:rPr>
              <a:t>de leurs actions</a:t>
            </a:r>
            <a:endParaRPr lang="fr-FR" sz="700" u="sng" dirty="0">
              <a:solidFill>
                <a:schemeClr val="tx1"/>
              </a:solidFill>
            </a:endParaRPr>
          </a:p>
        </p:txBody>
      </p:sp>
    </p:spTree>
    <p:extLst>
      <p:ext uri="{BB962C8B-B14F-4D97-AF65-F5344CB8AC3E}">
        <p14:creationId xmlns:p14="http://schemas.microsoft.com/office/powerpoint/2010/main" val="2955498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14378"/>
            <a:fld id="{733122C9-A0B9-462F-8757-0847AD287B63}" type="slidenum">
              <a:rPr lang="fr-FR">
                <a:solidFill>
                  <a:srgbClr val="000000"/>
                </a:solidFill>
              </a:rPr>
              <a:pPr defTabSz="914378"/>
              <a:t>25</a:t>
            </a:fld>
            <a:endParaRPr lang="fr-FR" dirty="0">
              <a:solidFill>
                <a:srgbClr val="000000"/>
              </a:solidFill>
            </a:endParaRPr>
          </a:p>
        </p:txBody>
      </p:sp>
      <p:sp>
        <p:nvSpPr>
          <p:cNvPr id="4" name="Titre 3"/>
          <p:cNvSpPr>
            <a:spLocks noGrp="1"/>
          </p:cNvSpPr>
          <p:nvPr>
            <p:ph type="title"/>
          </p:nvPr>
        </p:nvSpPr>
        <p:spPr>
          <a:xfrm>
            <a:off x="323850" y="682802"/>
            <a:ext cx="8595706" cy="685049"/>
          </a:xfrm>
        </p:spPr>
        <p:txBody>
          <a:bodyPr>
            <a:noAutofit/>
          </a:bodyPr>
          <a:lstStyle/>
          <a:p>
            <a:r>
              <a:rPr lang="fr-FR" sz="2100" dirty="0" smtClean="0"/>
              <a:t>En </a:t>
            </a:r>
            <a:r>
              <a:rPr lang="fr-FR" sz="2100" dirty="0"/>
              <a:t>complément, sur chaque levier, les collectivités </a:t>
            </a:r>
            <a:r>
              <a:rPr lang="fr-FR" sz="2100" dirty="0" smtClean="0"/>
              <a:t>évalueront l’ambition </a:t>
            </a:r>
            <a:r>
              <a:rPr lang="fr-FR" sz="2100" dirty="0"/>
              <a:t>collective sous forme de 2 questions </a:t>
            </a:r>
          </a:p>
        </p:txBody>
      </p:sp>
      <p:sp>
        <p:nvSpPr>
          <p:cNvPr id="5" name="Espace réservé du pied de page 4"/>
          <p:cNvSpPr>
            <a:spLocks noGrp="1"/>
          </p:cNvSpPr>
          <p:nvPr>
            <p:ph type="ftr" sz="quarter" idx="3"/>
          </p:nvPr>
        </p:nvSpPr>
        <p:spPr/>
        <p:txBody>
          <a:bodyPr/>
          <a:lstStyle/>
          <a:p>
            <a:pPr defTabSz="914378"/>
            <a:r>
              <a:rPr lang="fr-FR" dirty="0">
                <a:solidFill>
                  <a:srgbClr val="000000"/>
                </a:solidFill>
              </a:rPr>
              <a:t>Secrétariat général à la planification écologique</a:t>
            </a:r>
          </a:p>
        </p:txBody>
      </p:sp>
      <p:sp>
        <p:nvSpPr>
          <p:cNvPr id="11" name="Rectangle 10"/>
          <p:cNvSpPr/>
          <p:nvPr/>
        </p:nvSpPr>
        <p:spPr>
          <a:xfrm>
            <a:off x="323850" y="1389124"/>
            <a:ext cx="7810651" cy="449880"/>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t"/>
          <a:lstStyle/>
          <a:p>
            <a:pPr defTabSz="914378"/>
            <a:endParaRPr lang="fr-FR" sz="1300" i="1" dirty="0" smtClean="0">
              <a:solidFill>
                <a:srgbClr val="000000"/>
              </a:solidFill>
              <a:latin typeface="Marianne"/>
            </a:endParaRPr>
          </a:p>
          <a:p>
            <a:pPr defTabSz="914378"/>
            <a:r>
              <a:rPr lang="fr-FR" sz="1300" i="1" dirty="0" smtClean="0">
                <a:solidFill>
                  <a:srgbClr val="000000"/>
                </a:solidFill>
                <a:latin typeface="Marianne"/>
              </a:rPr>
              <a:t>Exemple, pour une action portées par la CT  : </a:t>
            </a:r>
          </a:p>
          <a:p>
            <a:pPr defTabSz="914378"/>
            <a:endParaRPr lang="fr-FR" sz="1300" dirty="0" smtClean="0">
              <a:solidFill>
                <a:srgbClr val="000000"/>
              </a:solidFill>
              <a:latin typeface="Marianne"/>
            </a:endParaRPr>
          </a:p>
          <a:p>
            <a:pPr marL="361941" lvl="1" defTabSz="914378"/>
            <a:r>
              <a:rPr lang="fr-FR" sz="1200" b="1" dirty="0" smtClean="0">
                <a:latin typeface="+mj-lt"/>
              </a:rPr>
              <a:t>L’ampleur des actions de ma collectivité contribue-t-elle à hauteur des enjeux pour le territoire régional en 2030 sur ce levier ? </a:t>
            </a:r>
            <a:endParaRPr lang="fr-FR" sz="1200" b="1" dirty="0">
              <a:solidFill>
                <a:srgbClr val="000000"/>
              </a:solidFill>
              <a:latin typeface="+mj-lt"/>
            </a:endParaRPr>
          </a:p>
          <a:p>
            <a:pPr marL="361941" lvl="1" defTabSz="914378"/>
            <a:endParaRPr lang="fr-FR" sz="1200" dirty="0">
              <a:solidFill>
                <a:srgbClr val="000000"/>
              </a:solidFill>
              <a:latin typeface="+mj-lt"/>
            </a:endParaRPr>
          </a:p>
          <a:p>
            <a:pPr marL="361941" lvl="1" defTabSz="914378"/>
            <a:endParaRPr lang="fr-FR" sz="1300" dirty="0">
              <a:solidFill>
                <a:srgbClr val="000000"/>
              </a:solidFill>
              <a:latin typeface="Marianne"/>
            </a:endParaRPr>
          </a:p>
          <a:p>
            <a:pPr marL="361941" lvl="1" defTabSz="914378"/>
            <a:endParaRPr lang="fr-FR" sz="1300" dirty="0">
              <a:solidFill>
                <a:srgbClr val="000000"/>
              </a:solidFill>
              <a:latin typeface="Marianne"/>
            </a:endParaRPr>
          </a:p>
          <a:p>
            <a:pPr marL="361941" lvl="1" defTabSz="914378"/>
            <a:endParaRPr lang="fr-FR" sz="1300" dirty="0" smtClean="0">
              <a:solidFill>
                <a:srgbClr val="000000"/>
              </a:solidFill>
              <a:latin typeface="Marianne"/>
            </a:endParaRPr>
          </a:p>
          <a:p>
            <a:pPr marL="361941" lvl="1" defTabSz="914378"/>
            <a:endParaRPr lang="fr-FR" sz="1200" dirty="0">
              <a:solidFill>
                <a:srgbClr val="000000"/>
              </a:solidFill>
              <a:latin typeface="Marianne"/>
            </a:endParaRPr>
          </a:p>
          <a:p>
            <a:pPr marL="361941" lvl="1" defTabSz="914378"/>
            <a:r>
              <a:rPr lang="fr-FR" sz="1200" b="1" dirty="0" smtClean="0"/>
              <a:t>Les actions portées par l’ensemble des parties </a:t>
            </a:r>
            <a:r>
              <a:rPr lang="fr-FR" sz="1200" b="1" dirty="0"/>
              <a:t>prenantes (Etat, entreprises, citoyens, </a:t>
            </a:r>
            <a:r>
              <a:rPr lang="fr-FR" sz="1200" b="1" dirty="0" smtClean="0"/>
              <a:t>collectivités</a:t>
            </a:r>
            <a:r>
              <a:rPr lang="fr-FR" sz="1200" b="1" dirty="0"/>
              <a:t>) </a:t>
            </a:r>
            <a:r>
              <a:rPr lang="fr-FR" sz="1200" b="1" dirty="0" smtClean="0"/>
              <a:t>sont-elles à la hauteur des enjeux pour </a:t>
            </a:r>
            <a:r>
              <a:rPr lang="fr-FR" sz="1200" b="1" dirty="0"/>
              <a:t>le </a:t>
            </a:r>
            <a:r>
              <a:rPr lang="fr-FR" sz="1200" b="1" dirty="0" smtClean="0"/>
              <a:t>territoire régional en </a:t>
            </a:r>
            <a:r>
              <a:rPr lang="fr-FR" sz="1200" b="1" dirty="0"/>
              <a:t>2030 sur ce </a:t>
            </a:r>
            <a:r>
              <a:rPr lang="fr-FR" sz="1200" b="1" dirty="0" smtClean="0"/>
              <a:t>levier ?</a:t>
            </a:r>
            <a:r>
              <a:rPr lang="fr-FR" sz="1200" dirty="0" smtClean="0"/>
              <a:t> </a:t>
            </a:r>
            <a:endParaRPr lang="fr-FR" sz="1300" dirty="0">
              <a:solidFill>
                <a:srgbClr val="000000"/>
              </a:solidFill>
              <a:latin typeface="Marianne"/>
            </a:endParaRPr>
          </a:p>
        </p:txBody>
      </p:sp>
      <p:graphicFrame>
        <p:nvGraphicFramePr>
          <p:cNvPr id="6" name="Tableau 5"/>
          <p:cNvGraphicFramePr>
            <a:graphicFrameLocks noGrp="1"/>
          </p:cNvGraphicFramePr>
          <p:nvPr>
            <p:extLst>
              <p:ext uri="{D42A27DB-BD31-4B8C-83A1-F6EECF244321}">
                <p14:modId xmlns:p14="http://schemas.microsoft.com/office/powerpoint/2010/main" val="3357629354"/>
              </p:ext>
            </p:extLst>
          </p:nvPr>
        </p:nvGraphicFramePr>
        <p:xfrm>
          <a:off x="705412" y="2628134"/>
          <a:ext cx="7209636" cy="411480"/>
        </p:xfrm>
        <a:graphic>
          <a:graphicData uri="http://schemas.openxmlformats.org/drawingml/2006/table">
            <a:tbl>
              <a:tblPr firstRow="1" bandRow="1">
                <a:tableStyleId>{5C22544A-7EE6-4342-B048-85BDC9FD1C3A}</a:tableStyleId>
              </a:tblPr>
              <a:tblGrid>
                <a:gridCol w="1029948">
                  <a:extLst>
                    <a:ext uri="{9D8B030D-6E8A-4147-A177-3AD203B41FA5}">
                      <a16:colId xmlns:a16="http://schemas.microsoft.com/office/drawing/2014/main" val="2702280332"/>
                    </a:ext>
                  </a:extLst>
                </a:gridCol>
                <a:gridCol w="1029948">
                  <a:extLst>
                    <a:ext uri="{9D8B030D-6E8A-4147-A177-3AD203B41FA5}">
                      <a16:colId xmlns:a16="http://schemas.microsoft.com/office/drawing/2014/main" val="1424790250"/>
                    </a:ext>
                  </a:extLst>
                </a:gridCol>
                <a:gridCol w="1029948">
                  <a:extLst>
                    <a:ext uri="{9D8B030D-6E8A-4147-A177-3AD203B41FA5}">
                      <a16:colId xmlns:a16="http://schemas.microsoft.com/office/drawing/2014/main" val="237908181"/>
                    </a:ext>
                  </a:extLst>
                </a:gridCol>
                <a:gridCol w="1029948">
                  <a:extLst>
                    <a:ext uri="{9D8B030D-6E8A-4147-A177-3AD203B41FA5}">
                      <a16:colId xmlns:a16="http://schemas.microsoft.com/office/drawing/2014/main" val="286390606"/>
                    </a:ext>
                  </a:extLst>
                </a:gridCol>
                <a:gridCol w="1029948">
                  <a:extLst>
                    <a:ext uri="{9D8B030D-6E8A-4147-A177-3AD203B41FA5}">
                      <a16:colId xmlns:a16="http://schemas.microsoft.com/office/drawing/2014/main" val="3268480280"/>
                    </a:ext>
                  </a:extLst>
                </a:gridCol>
                <a:gridCol w="1029948">
                  <a:extLst>
                    <a:ext uri="{9D8B030D-6E8A-4147-A177-3AD203B41FA5}">
                      <a16:colId xmlns:a16="http://schemas.microsoft.com/office/drawing/2014/main" val="3461130407"/>
                    </a:ext>
                  </a:extLst>
                </a:gridCol>
                <a:gridCol w="1029948">
                  <a:extLst>
                    <a:ext uri="{9D8B030D-6E8A-4147-A177-3AD203B41FA5}">
                      <a16:colId xmlns:a16="http://schemas.microsoft.com/office/drawing/2014/main" val="3726031889"/>
                    </a:ext>
                  </a:extLst>
                </a:gridCol>
              </a:tblGrid>
              <a:tr h="243840">
                <a:tc>
                  <a:txBody>
                    <a:bodyPr/>
                    <a:lstStyle/>
                    <a:p>
                      <a:pPr algn="ctr"/>
                      <a:r>
                        <a:rPr lang="fr-FR" sz="1000" dirty="0" smtClean="0">
                          <a:solidFill>
                            <a:schemeClr val="tx1"/>
                          </a:solidFill>
                        </a:rPr>
                        <a:t>1</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fr-FR" sz="1000" dirty="0" smtClean="0">
                          <a:solidFill>
                            <a:schemeClr val="tx1"/>
                          </a:solidFill>
                        </a:rPr>
                        <a:t>2</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fr-FR" sz="1000" dirty="0" smtClean="0">
                          <a:solidFill>
                            <a:schemeClr val="tx1"/>
                          </a:solidFill>
                        </a:rPr>
                        <a:t>3</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fr-FR" sz="1000" dirty="0" smtClean="0">
                          <a:solidFill>
                            <a:schemeClr val="tx1"/>
                          </a:solidFill>
                        </a:rPr>
                        <a:t>4</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700" b="0" dirty="0" smtClean="0">
                          <a:solidFill>
                            <a:schemeClr val="tx1"/>
                          </a:solidFill>
                        </a:rPr>
                        <a:t>Je ne sais</a:t>
                      </a:r>
                      <a:r>
                        <a:rPr lang="fr-FR" sz="700" b="0" baseline="0" dirty="0" smtClean="0">
                          <a:solidFill>
                            <a:schemeClr val="tx1"/>
                          </a:solidFill>
                        </a:rPr>
                        <a:t> pas</a:t>
                      </a:r>
                      <a:endParaRPr lang="fr-FR" sz="7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bg1">
                          <a:lumMod val="85000"/>
                        </a:schemeClr>
                      </a:fgClr>
                      <a:bgClr>
                        <a:schemeClr val="bg1"/>
                      </a:bgClr>
                    </a:pattFill>
                  </a:tcPr>
                </a:tc>
                <a:tc>
                  <a:txBody>
                    <a:bodyPr/>
                    <a:lstStyle/>
                    <a:p>
                      <a:pPr algn="ctr"/>
                      <a:r>
                        <a:rPr lang="fr-FR" sz="700" b="0" dirty="0" smtClean="0">
                          <a:solidFill>
                            <a:schemeClr val="tx1"/>
                          </a:solidFill>
                        </a:rPr>
                        <a:t>Ce levier n’est pas pertinent</a:t>
                      </a:r>
                      <a:r>
                        <a:rPr lang="fr-FR" sz="700" b="0" baseline="0" dirty="0" smtClean="0">
                          <a:solidFill>
                            <a:schemeClr val="tx1"/>
                          </a:solidFill>
                        </a:rPr>
                        <a:t> pour mon territoire </a:t>
                      </a:r>
                      <a:endParaRPr lang="fr-FR" sz="7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bg1">
                          <a:lumMod val="85000"/>
                        </a:schemeClr>
                      </a:fgClr>
                      <a:bgClr>
                        <a:schemeClr val="bg1"/>
                      </a:bgClr>
                    </a:pattFill>
                  </a:tcPr>
                </a:tc>
                <a:tc>
                  <a:txBody>
                    <a:bodyPr/>
                    <a:lstStyle/>
                    <a:p>
                      <a:pPr algn="ctr"/>
                      <a:r>
                        <a:rPr lang="fr-FR" sz="700" b="0" dirty="0" smtClean="0">
                          <a:solidFill>
                            <a:schemeClr val="tx1"/>
                          </a:solidFill>
                        </a:rPr>
                        <a:t>Ce levier n’est pas dans mon champ de compétences</a:t>
                      </a:r>
                      <a:endParaRPr lang="fr-FR" sz="7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bg1">
                          <a:lumMod val="85000"/>
                        </a:schemeClr>
                      </a:fgClr>
                      <a:bgClr>
                        <a:schemeClr val="bg1"/>
                      </a:bgClr>
                    </a:pattFill>
                  </a:tcPr>
                </a:tc>
                <a:extLst>
                  <a:ext uri="{0D108BD9-81ED-4DB2-BD59-A6C34878D82A}">
                    <a16:rowId xmlns:a16="http://schemas.microsoft.com/office/drawing/2014/main" val="67242272"/>
                  </a:ext>
                </a:extLst>
              </a:tr>
            </a:tbl>
          </a:graphicData>
        </a:graphic>
      </p:graphicFrame>
      <p:sp>
        <p:nvSpPr>
          <p:cNvPr id="8" name="ZoneTexte 7"/>
          <p:cNvSpPr txBox="1"/>
          <p:nvPr/>
        </p:nvSpPr>
        <p:spPr>
          <a:xfrm>
            <a:off x="867538" y="2824170"/>
            <a:ext cx="705891" cy="215444"/>
          </a:xfrm>
          <a:prstGeom prst="rect">
            <a:avLst/>
          </a:prstGeom>
          <a:noFill/>
        </p:spPr>
        <p:txBody>
          <a:bodyPr wrap="square" rtlCol="0">
            <a:spAutoFit/>
          </a:bodyPr>
          <a:lstStyle/>
          <a:p>
            <a:pPr defTabSz="914378"/>
            <a:r>
              <a:rPr lang="fr-FR" sz="800" dirty="0">
                <a:solidFill>
                  <a:srgbClr val="000000"/>
                </a:solidFill>
                <a:latin typeface="Marianne"/>
              </a:rPr>
              <a:t>Plutôt non</a:t>
            </a:r>
          </a:p>
        </p:txBody>
      </p:sp>
      <p:sp>
        <p:nvSpPr>
          <p:cNvPr id="23" name="ZoneTexte 22"/>
          <p:cNvSpPr txBox="1"/>
          <p:nvPr/>
        </p:nvSpPr>
        <p:spPr>
          <a:xfrm>
            <a:off x="1727698" y="2824170"/>
            <a:ext cx="1069524" cy="215444"/>
          </a:xfrm>
          <a:prstGeom prst="rect">
            <a:avLst/>
          </a:prstGeom>
          <a:noFill/>
        </p:spPr>
        <p:txBody>
          <a:bodyPr wrap="none" rtlCol="0">
            <a:spAutoFit/>
          </a:bodyPr>
          <a:lstStyle/>
          <a:p>
            <a:pPr defTabSz="914378"/>
            <a:r>
              <a:rPr lang="fr-FR" sz="800" dirty="0">
                <a:solidFill>
                  <a:srgbClr val="000000"/>
                </a:solidFill>
                <a:latin typeface="Marianne"/>
              </a:rPr>
              <a:t>Partiellement non</a:t>
            </a:r>
          </a:p>
        </p:txBody>
      </p:sp>
      <p:sp>
        <p:nvSpPr>
          <p:cNvPr id="24" name="ZoneTexte 23"/>
          <p:cNvSpPr txBox="1"/>
          <p:nvPr/>
        </p:nvSpPr>
        <p:spPr>
          <a:xfrm>
            <a:off x="2741560" y="2824170"/>
            <a:ext cx="1064927" cy="215444"/>
          </a:xfrm>
          <a:prstGeom prst="rect">
            <a:avLst/>
          </a:prstGeom>
          <a:noFill/>
        </p:spPr>
        <p:txBody>
          <a:bodyPr wrap="square" rtlCol="0">
            <a:spAutoFit/>
          </a:bodyPr>
          <a:lstStyle/>
          <a:p>
            <a:pPr algn="r" defTabSz="914378"/>
            <a:r>
              <a:rPr lang="fr-FR" sz="800" dirty="0">
                <a:solidFill>
                  <a:srgbClr val="000000"/>
                </a:solidFill>
                <a:latin typeface="Marianne"/>
              </a:rPr>
              <a:t>Partiellement oui</a:t>
            </a:r>
          </a:p>
        </p:txBody>
      </p:sp>
      <p:sp>
        <p:nvSpPr>
          <p:cNvPr id="25" name="ZoneTexte 24"/>
          <p:cNvSpPr txBox="1"/>
          <p:nvPr/>
        </p:nvSpPr>
        <p:spPr>
          <a:xfrm>
            <a:off x="3925576" y="2824170"/>
            <a:ext cx="756743" cy="215444"/>
          </a:xfrm>
          <a:prstGeom prst="rect">
            <a:avLst/>
          </a:prstGeom>
          <a:noFill/>
        </p:spPr>
        <p:txBody>
          <a:bodyPr wrap="square" rtlCol="0">
            <a:spAutoFit/>
          </a:bodyPr>
          <a:lstStyle/>
          <a:p>
            <a:pPr algn="r" defTabSz="914378"/>
            <a:r>
              <a:rPr lang="fr-FR" sz="800" dirty="0">
                <a:solidFill>
                  <a:srgbClr val="000000"/>
                </a:solidFill>
                <a:latin typeface="Marianne"/>
              </a:rPr>
              <a:t>Plutôt oui</a:t>
            </a:r>
          </a:p>
        </p:txBody>
      </p:sp>
      <p:graphicFrame>
        <p:nvGraphicFramePr>
          <p:cNvPr id="26" name="Tableau 25"/>
          <p:cNvGraphicFramePr>
            <a:graphicFrameLocks noGrp="1"/>
          </p:cNvGraphicFramePr>
          <p:nvPr>
            <p:extLst>
              <p:ext uri="{D42A27DB-BD31-4B8C-83A1-F6EECF244321}">
                <p14:modId xmlns:p14="http://schemas.microsoft.com/office/powerpoint/2010/main" val="957490978"/>
              </p:ext>
            </p:extLst>
          </p:nvPr>
        </p:nvGraphicFramePr>
        <p:xfrm>
          <a:off x="705412" y="3957429"/>
          <a:ext cx="6185508" cy="411480"/>
        </p:xfrm>
        <a:graphic>
          <a:graphicData uri="http://schemas.openxmlformats.org/drawingml/2006/table">
            <a:tbl>
              <a:tblPr firstRow="1" bandRow="1">
                <a:tableStyleId>{5C22544A-7EE6-4342-B048-85BDC9FD1C3A}</a:tableStyleId>
              </a:tblPr>
              <a:tblGrid>
                <a:gridCol w="1030918">
                  <a:extLst>
                    <a:ext uri="{9D8B030D-6E8A-4147-A177-3AD203B41FA5}">
                      <a16:colId xmlns:a16="http://schemas.microsoft.com/office/drawing/2014/main" val="2702280332"/>
                    </a:ext>
                  </a:extLst>
                </a:gridCol>
                <a:gridCol w="1030918">
                  <a:extLst>
                    <a:ext uri="{9D8B030D-6E8A-4147-A177-3AD203B41FA5}">
                      <a16:colId xmlns:a16="http://schemas.microsoft.com/office/drawing/2014/main" val="1424790250"/>
                    </a:ext>
                  </a:extLst>
                </a:gridCol>
                <a:gridCol w="1030918">
                  <a:extLst>
                    <a:ext uri="{9D8B030D-6E8A-4147-A177-3AD203B41FA5}">
                      <a16:colId xmlns:a16="http://schemas.microsoft.com/office/drawing/2014/main" val="237908181"/>
                    </a:ext>
                  </a:extLst>
                </a:gridCol>
                <a:gridCol w="1030918">
                  <a:extLst>
                    <a:ext uri="{9D8B030D-6E8A-4147-A177-3AD203B41FA5}">
                      <a16:colId xmlns:a16="http://schemas.microsoft.com/office/drawing/2014/main" val="286390606"/>
                    </a:ext>
                  </a:extLst>
                </a:gridCol>
                <a:gridCol w="1030918">
                  <a:extLst>
                    <a:ext uri="{9D8B030D-6E8A-4147-A177-3AD203B41FA5}">
                      <a16:colId xmlns:a16="http://schemas.microsoft.com/office/drawing/2014/main" val="3847999284"/>
                    </a:ext>
                  </a:extLst>
                </a:gridCol>
                <a:gridCol w="1030918">
                  <a:extLst>
                    <a:ext uri="{9D8B030D-6E8A-4147-A177-3AD203B41FA5}">
                      <a16:colId xmlns:a16="http://schemas.microsoft.com/office/drawing/2014/main" val="566867581"/>
                    </a:ext>
                  </a:extLst>
                </a:gridCol>
              </a:tblGrid>
              <a:tr h="287486">
                <a:tc>
                  <a:txBody>
                    <a:bodyPr/>
                    <a:lstStyle/>
                    <a:p>
                      <a:pPr algn="ctr"/>
                      <a:r>
                        <a:rPr lang="fr-FR" sz="1000" dirty="0" smtClean="0">
                          <a:solidFill>
                            <a:schemeClr val="tx1"/>
                          </a:solidFill>
                        </a:rPr>
                        <a:t>1</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1000" dirty="0" smtClean="0">
                          <a:solidFill>
                            <a:schemeClr val="tx1"/>
                          </a:solidFill>
                        </a:rPr>
                        <a:t>2</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FR" sz="1000" dirty="0" smtClean="0">
                          <a:solidFill>
                            <a:schemeClr val="tx1"/>
                          </a:solidFill>
                        </a:rPr>
                        <a:t>3</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fr-FR" sz="1000" dirty="0" smtClean="0">
                          <a:solidFill>
                            <a:schemeClr val="tx1"/>
                          </a:solidFill>
                        </a:rPr>
                        <a:t>4</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fr-FR" sz="700" b="0" dirty="0" smtClean="0">
                          <a:solidFill>
                            <a:schemeClr val="tx1"/>
                          </a:solidFill>
                        </a:rPr>
                        <a:t>Je ne sais</a:t>
                      </a:r>
                      <a:r>
                        <a:rPr lang="fr-FR" sz="700" b="0" baseline="0" dirty="0" smtClean="0">
                          <a:solidFill>
                            <a:schemeClr val="tx1"/>
                          </a:solidFill>
                        </a:rPr>
                        <a:t> pas</a:t>
                      </a:r>
                      <a:endParaRPr lang="fr-FR" sz="7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bg1">
                          <a:lumMod val="85000"/>
                        </a:schemeClr>
                      </a:fgClr>
                      <a:bgClr>
                        <a:schemeClr val="bg1"/>
                      </a:bgClr>
                    </a:pattFill>
                  </a:tcPr>
                </a:tc>
                <a:tc>
                  <a:txBody>
                    <a:bodyPr/>
                    <a:lstStyle/>
                    <a:p>
                      <a:pPr algn="ctr"/>
                      <a:r>
                        <a:rPr lang="fr-FR" sz="700" b="0" dirty="0" smtClean="0">
                          <a:solidFill>
                            <a:schemeClr val="tx1"/>
                          </a:solidFill>
                        </a:rPr>
                        <a:t>Ce levier n’est pas pertinent</a:t>
                      </a:r>
                      <a:r>
                        <a:rPr lang="fr-FR" sz="700" b="0" baseline="0" dirty="0" smtClean="0">
                          <a:solidFill>
                            <a:schemeClr val="tx1"/>
                          </a:solidFill>
                        </a:rPr>
                        <a:t> pour mon territoire </a:t>
                      </a:r>
                      <a:endParaRPr lang="fr-FR" sz="7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bg1">
                          <a:lumMod val="85000"/>
                        </a:schemeClr>
                      </a:fgClr>
                      <a:bgClr>
                        <a:schemeClr val="bg1"/>
                      </a:bgClr>
                    </a:pattFill>
                  </a:tcPr>
                </a:tc>
                <a:extLst>
                  <a:ext uri="{0D108BD9-81ED-4DB2-BD59-A6C34878D82A}">
                    <a16:rowId xmlns:a16="http://schemas.microsoft.com/office/drawing/2014/main" val="67242272"/>
                  </a:ext>
                </a:extLst>
              </a:tr>
            </a:tbl>
          </a:graphicData>
        </a:graphic>
      </p:graphicFrame>
      <p:sp>
        <p:nvSpPr>
          <p:cNvPr id="34" name="Ellipse 33"/>
          <p:cNvSpPr/>
          <p:nvPr/>
        </p:nvSpPr>
        <p:spPr>
          <a:xfrm>
            <a:off x="262468" y="2130095"/>
            <a:ext cx="381000" cy="25750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fr-FR" sz="1200" dirty="0">
                <a:solidFill>
                  <a:srgbClr val="000000"/>
                </a:solidFill>
                <a:latin typeface="Marianne"/>
              </a:rPr>
              <a:t>1</a:t>
            </a:r>
          </a:p>
        </p:txBody>
      </p:sp>
      <p:sp>
        <p:nvSpPr>
          <p:cNvPr id="36" name="Ellipse 35"/>
          <p:cNvSpPr/>
          <p:nvPr/>
        </p:nvSpPr>
        <p:spPr>
          <a:xfrm>
            <a:off x="254000" y="3385653"/>
            <a:ext cx="389467" cy="229614"/>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fr-FR" sz="1200" dirty="0">
                <a:solidFill>
                  <a:srgbClr val="000000"/>
                </a:solidFill>
                <a:latin typeface="Marianne"/>
              </a:rPr>
              <a:t>2</a:t>
            </a:r>
          </a:p>
        </p:txBody>
      </p:sp>
      <p:sp>
        <p:nvSpPr>
          <p:cNvPr id="50" name="Ellipse 49"/>
          <p:cNvSpPr/>
          <p:nvPr/>
        </p:nvSpPr>
        <p:spPr>
          <a:xfrm>
            <a:off x="3094329" y="2648003"/>
            <a:ext cx="359391" cy="21343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fr-FR">
              <a:solidFill>
                <a:srgbClr val="FFFFFF"/>
              </a:solidFill>
              <a:latin typeface="Marianne"/>
            </a:endParaRPr>
          </a:p>
        </p:txBody>
      </p:sp>
      <p:sp>
        <p:nvSpPr>
          <p:cNvPr id="21" name="Chevron 20"/>
          <p:cNvSpPr/>
          <p:nvPr/>
        </p:nvSpPr>
        <p:spPr>
          <a:xfrm>
            <a:off x="809127" y="264324"/>
            <a:ext cx="2226681" cy="298332"/>
          </a:xfrm>
          <a:prstGeom prst="chevron">
            <a:avLst>
              <a:gd name="adj" fmla="val 25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smtClean="0">
                <a:solidFill>
                  <a:schemeClr val="tx1"/>
                </a:solidFill>
              </a:rPr>
              <a:t>Etape 1</a:t>
            </a:r>
            <a:r>
              <a:rPr lang="fr-FR" sz="700" dirty="0" smtClean="0">
                <a:solidFill>
                  <a:schemeClr val="tx1"/>
                </a:solidFill>
              </a:rPr>
              <a:t> : </a:t>
            </a:r>
            <a:r>
              <a:rPr lang="fr-FR" sz="700" b="1" dirty="0" smtClean="0">
                <a:solidFill>
                  <a:schemeClr val="tx1"/>
                </a:solidFill>
              </a:rPr>
              <a:t>Recueil et </a:t>
            </a:r>
            <a:r>
              <a:rPr lang="fr-FR" sz="700" b="1" dirty="0" err="1" smtClean="0">
                <a:solidFill>
                  <a:schemeClr val="tx1"/>
                </a:solidFill>
              </a:rPr>
              <a:t>prédiagnostic</a:t>
            </a:r>
            <a:r>
              <a:rPr lang="fr-FR" sz="700" b="1" dirty="0" smtClean="0">
                <a:solidFill>
                  <a:schemeClr val="tx1"/>
                </a:solidFill>
              </a:rPr>
              <a:t> par les collectivités </a:t>
            </a:r>
            <a:r>
              <a:rPr lang="fr-FR" sz="700" dirty="0" smtClean="0">
                <a:solidFill>
                  <a:schemeClr val="tx1"/>
                </a:solidFill>
              </a:rPr>
              <a:t>de leurs actions</a:t>
            </a:r>
            <a:endParaRPr lang="fr-FR" sz="700" u="sng" dirty="0">
              <a:solidFill>
                <a:schemeClr val="tx1"/>
              </a:solidFill>
            </a:endParaRPr>
          </a:p>
        </p:txBody>
      </p:sp>
      <p:sp>
        <p:nvSpPr>
          <p:cNvPr id="22" name="Ellipse 21"/>
          <p:cNvSpPr/>
          <p:nvPr/>
        </p:nvSpPr>
        <p:spPr>
          <a:xfrm>
            <a:off x="2053703" y="3961549"/>
            <a:ext cx="359391" cy="21343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fr-FR">
              <a:solidFill>
                <a:srgbClr val="FFFFFF"/>
              </a:solidFill>
              <a:latin typeface="Marianne"/>
            </a:endParaRPr>
          </a:p>
        </p:txBody>
      </p:sp>
      <p:sp>
        <p:nvSpPr>
          <p:cNvPr id="31" name="ZoneTexte 30"/>
          <p:cNvSpPr txBox="1"/>
          <p:nvPr/>
        </p:nvSpPr>
        <p:spPr>
          <a:xfrm>
            <a:off x="867538" y="4153466"/>
            <a:ext cx="705891" cy="215444"/>
          </a:xfrm>
          <a:prstGeom prst="rect">
            <a:avLst/>
          </a:prstGeom>
          <a:noFill/>
        </p:spPr>
        <p:txBody>
          <a:bodyPr wrap="square" rtlCol="0">
            <a:spAutoFit/>
          </a:bodyPr>
          <a:lstStyle/>
          <a:p>
            <a:pPr defTabSz="914378"/>
            <a:r>
              <a:rPr lang="fr-FR" sz="800" dirty="0">
                <a:solidFill>
                  <a:srgbClr val="000000"/>
                </a:solidFill>
                <a:latin typeface="Marianne"/>
              </a:rPr>
              <a:t>Plutôt non</a:t>
            </a:r>
          </a:p>
        </p:txBody>
      </p:sp>
      <p:sp>
        <p:nvSpPr>
          <p:cNvPr id="32" name="ZoneTexte 31"/>
          <p:cNvSpPr txBox="1"/>
          <p:nvPr/>
        </p:nvSpPr>
        <p:spPr>
          <a:xfrm>
            <a:off x="1727698" y="4153466"/>
            <a:ext cx="1069524" cy="215444"/>
          </a:xfrm>
          <a:prstGeom prst="rect">
            <a:avLst/>
          </a:prstGeom>
          <a:noFill/>
        </p:spPr>
        <p:txBody>
          <a:bodyPr wrap="none" rtlCol="0">
            <a:spAutoFit/>
          </a:bodyPr>
          <a:lstStyle/>
          <a:p>
            <a:pPr defTabSz="914378"/>
            <a:r>
              <a:rPr lang="fr-FR" sz="800" dirty="0">
                <a:solidFill>
                  <a:srgbClr val="000000"/>
                </a:solidFill>
                <a:latin typeface="Marianne"/>
              </a:rPr>
              <a:t>Partiellement non</a:t>
            </a:r>
          </a:p>
        </p:txBody>
      </p:sp>
      <p:sp>
        <p:nvSpPr>
          <p:cNvPr id="33" name="ZoneTexte 32"/>
          <p:cNvSpPr txBox="1"/>
          <p:nvPr/>
        </p:nvSpPr>
        <p:spPr>
          <a:xfrm>
            <a:off x="2741560" y="4153466"/>
            <a:ext cx="1064927" cy="215444"/>
          </a:xfrm>
          <a:prstGeom prst="rect">
            <a:avLst/>
          </a:prstGeom>
          <a:noFill/>
        </p:spPr>
        <p:txBody>
          <a:bodyPr wrap="square" rtlCol="0">
            <a:spAutoFit/>
          </a:bodyPr>
          <a:lstStyle/>
          <a:p>
            <a:pPr algn="r" defTabSz="914378"/>
            <a:r>
              <a:rPr lang="fr-FR" sz="800" dirty="0">
                <a:solidFill>
                  <a:srgbClr val="000000"/>
                </a:solidFill>
                <a:latin typeface="Marianne"/>
              </a:rPr>
              <a:t>Partiellement oui</a:t>
            </a:r>
          </a:p>
        </p:txBody>
      </p:sp>
      <p:sp>
        <p:nvSpPr>
          <p:cNvPr id="35" name="ZoneTexte 34"/>
          <p:cNvSpPr txBox="1"/>
          <p:nvPr/>
        </p:nvSpPr>
        <p:spPr>
          <a:xfrm>
            <a:off x="3925576" y="4153466"/>
            <a:ext cx="756743" cy="215444"/>
          </a:xfrm>
          <a:prstGeom prst="rect">
            <a:avLst/>
          </a:prstGeom>
          <a:noFill/>
        </p:spPr>
        <p:txBody>
          <a:bodyPr wrap="square" rtlCol="0">
            <a:spAutoFit/>
          </a:bodyPr>
          <a:lstStyle/>
          <a:p>
            <a:pPr algn="r" defTabSz="914378"/>
            <a:r>
              <a:rPr lang="fr-FR" sz="800" dirty="0">
                <a:solidFill>
                  <a:srgbClr val="000000"/>
                </a:solidFill>
                <a:latin typeface="Marianne"/>
              </a:rPr>
              <a:t>Plutôt oui</a:t>
            </a:r>
          </a:p>
        </p:txBody>
      </p:sp>
    </p:spTree>
    <p:extLst>
      <p:ext uri="{BB962C8B-B14F-4D97-AF65-F5344CB8AC3E}">
        <p14:creationId xmlns:p14="http://schemas.microsoft.com/office/powerpoint/2010/main" val="77791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3850" y="682801"/>
            <a:ext cx="8725882" cy="539991"/>
          </a:xfrm>
        </p:spPr>
        <p:txBody>
          <a:bodyPr>
            <a:noAutofit/>
          </a:bodyPr>
          <a:lstStyle/>
          <a:p>
            <a:r>
              <a:rPr lang="fr-FR" sz="2100" dirty="0" smtClean="0"/>
              <a:t>Pour ce faire, chaque collectivité doit remplir le tableau permettant de recueillir les actions et son pré-diagnostic</a:t>
            </a:r>
            <a:endParaRPr lang="fr-FR" sz="2100" dirty="0"/>
          </a:p>
        </p:txBody>
      </p:sp>
      <p:sp>
        <p:nvSpPr>
          <p:cNvPr id="5" name="Espace réservé du pied de page 4"/>
          <p:cNvSpPr>
            <a:spLocks noGrp="1"/>
          </p:cNvSpPr>
          <p:nvPr>
            <p:ph type="ftr" sz="quarter" idx="3"/>
          </p:nvPr>
        </p:nvSpPr>
        <p:spPr/>
        <p:txBody>
          <a:bodyPr/>
          <a:lstStyle/>
          <a:p>
            <a:r>
              <a:rPr lang="fr-FR" dirty="0" smtClean="0"/>
              <a:t>Secrétariat général à la planification écologique</a:t>
            </a:r>
            <a:endParaRPr lang="fr-FR" dirty="0"/>
          </a:p>
        </p:txBody>
      </p:sp>
      <p:sp>
        <p:nvSpPr>
          <p:cNvPr id="4" name="Espace réservé du numéro de diapositive 3"/>
          <p:cNvSpPr>
            <a:spLocks noGrp="1"/>
          </p:cNvSpPr>
          <p:nvPr>
            <p:ph type="sldNum" sz="quarter" idx="4294967295"/>
          </p:nvPr>
        </p:nvSpPr>
        <p:spPr>
          <a:xfrm>
            <a:off x="7794625" y="4783138"/>
            <a:ext cx="1349375" cy="360362"/>
          </a:xfrm>
        </p:spPr>
        <p:txBody>
          <a:bodyPr/>
          <a:lstStyle/>
          <a:p>
            <a:fld id="{733122C9-A0B9-462F-8757-0847AD287B63}" type="slidenum">
              <a:rPr lang="fr-FR" smtClean="0"/>
              <a:pPr/>
              <a:t>26</a:t>
            </a:fld>
            <a:endParaRPr lang="fr-FR" dirty="0"/>
          </a:p>
        </p:txBody>
      </p:sp>
      <p:sp>
        <p:nvSpPr>
          <p:cNvPr id="9" name="Espace réservé du texte 10"/>
          <p:cNvSpPr>
            <a:spLocks noGrp="1"/>
          </p:cNvSpPr>
          <p:nvPr>
            <p:ph type="body" sz="quarter" idx="14"/>
          </p:nvPr>
        </p:nvSpPr>
        <p:spPr>
          <a:xfrm>
            <a:off x="5870448" y="1628682"/>
            <a:ext cx="2724912" cy="2243892"/>
          </a:xfrm>
          <a:solidFill>
            <a:schemeClr val="bg1">
              <a:lumMod val="95000"/>
            </a:schemeClr>
          </a:solidFill>
        </p:spPr>
        <p:txBody>
          <a:bodyPr rIns="72000"/>
          <a:lstStyle/>
          <a:p>
            <a:pPr marL="263525" indent="-171450">
              <a:buFont typeface="Arial" panose="020B0604020202020204" pitchFamily="34" charset="0"/>
              <a:buChar char="•"/>
            </a:pPr>
            <a:endParaRPr lang="fr-FR" sz="400" dirty="0" smtClean="0"/>
          </a:p>
          <a:p>
            <a:pPr marL="263525" indent="-171450">
              <a:buFont typeface="Arial" panose="020B0604020202020204" pitchFamily="34" charset="0"/>
              <a:buChar char="•"/>
            </a:pPr>
            <a:r>
              <a:rPr lang="fr-FR" sz="1200" dirty="0" smtClean="0"/>
              <a:t>Tableur </a:t>
            </a:r>
            <a:r>
              <a:rPr lang="fr-FR" sz="1200" dirty="0" err="1" smtClean="0"/>
              <a:t>excel</a:t>
            </a:r>
            <a:r>
              <a:rPr lang="fr-FR" sz="1200" dirty="0" smtClean="0"/>
              <a:t> pré-formaté pour faciliter le remplissage </a:t>
            </a:r>
          </a:p>
          <a:p>
            <a:pPr marL="263525" indent="-171450">
              <a:buFont typeface="Arial" panose="020B0604020202020204" pitchFamily="34" charset="0"/>
              <a:buChar char="•"/>
            </a:pPr>
            <a:endParaRPr lang="fr-FR" sz="800" dirty="0"/>
          </a:p>
          <a:p>
            <a:pPr marL="263525" indent="-171450">
              <a:buFont typeface="Arial" panose="020B0604020202020204" pitchFamily="34" charset="0"/>
              <a:buChar char="•"/>
            </a:pPr>
            <a:r>
              <a:rPr lang="fr-FR" sz="1200" dirty="0" smtClean="0"/>
              <a:t>Un onglet par thème avec l’ensemble des actions-type à renseigner avec les actions concrètes </a:t>
            </a:r>
          </a:p>
          <a:p>
            <a:pPr marL="263525" indent="-171450">
              <a:buFont typeface="Arial" panose="020B0604020202020204" pitchFamily="34" charset="0"/>
              <a:buChar char="•"/>
            </a:pPr>
            <a:endParaRPr lang="fr-FR" sz="800" dirty="0"/>
          </a:p>
          <a:p>
            <a:pPr marL="263525" indent="-171450">
              <a:buFont typeface="Arial" panose="020B0604020202020204" pitchFamily="34" charset="0"/>
              <a:buChar char="•"/>
            </a:pPr>
            <a:r>
              <a:rPr lang="fr-FR" sz="1200" dirty="0" smtClean="0"/>
              <a:t>Un onglet de diagnostic avec une liste déroulante de choix </a:t>
            </a:r>
          </a:p>
        </p:txBody>
      </p:sp>
      <p:pic>
        <p:nvPicPr>
          <p:cNvPr id="7" name="Image 6"/>
          <p:cNvPicPr>
            <a:picLocks noChangeAspect="1"/>
          </p:cNvPicPr>
          <p:nvPr/>
        </p:nvPicPr>
        <p:blipFill>
          <a:blip r:embed="rId3"/>
          <a:stretch>
            <a:fillRect/>
          </a:stretch>
        </p:blipFill>
        <p:spPr>
          <a:xfrm>
            <a:off x="244480" y="1628682"/>
            <a:ext cx="5462807" cy="984041"/>
          </a:xfrm>
          <a:prstGeom prst="rect">
            <a:avLst/>
          </a:prstGeom>
          <a:ln w="3175">
            <a:solidFill>
              <a:schemeClr val="tx1"/>
            </a:solidFill>
          </a:ln>
          <a:effectLst>
            <a:outerShdw blurRad="50800" dist="38100" dir="2700000" algn="tl" rotWithShape="0">
              <a:schemeClr val="tx1">
                <a:alpha val="40000"/>
              </a:schemeClr>
            </a:outerShdw>
          </a:effectLst>
        </p:spPr>
      </p:pic>
      <p:pic>
        <p:nvPicPr>
          <p:cNvPr id="8" name="Image 7"/>
          <p:cNvPicPr>
            <a:picLocks noChangeAspect="1"/>
          </p:cNvPicPr>
          <p:nvPr/>
        </p:nvPicPr>
        <p:blipFill>
          <a:blip r:embed="rId4"/>
          <a:stretch>
            <a:fillRect/>
          </a:stretch>
        </p:blipFill>
        <p:spPr>
          <a:xfrm>
            <a:off x="244481" y="2942826"/>
            <a:ext cx="5462806" cy="929748"/>
          </a:xfrm>
          <a:prstGeom prst="rect">
            <a:avLst/>
          </a:prstGeom>
          <a:ln w="3175">
            <a:solidFill>
              <a:schemeClr val="tx1"/>
            </a:solidFill>
          </a:ln>
          <a:effectLst>
            <a:outerShdw blurRad="50800" dist="38100" dir="2700000" algn="tl" rotWithShape="0">
              <a:schemeClr val="tx1">
                <a:alpha val="40000"/>
              </a:schemeClr>
            </a:outerShdw>
          </a:effectLst>
        </p:spPr>
      </p:pic>
      <p:sp>
        <p:nvSpPr>
          <p:cNvPr id="10" name="Chevron 9"/>
          <p:cNvSpPr/>
          <p:nvPr/>
        </p:nvSpPr>
        <p:spPr>
          <a:xfrm>
            <a:off x="809127" y="264324"/>
            <a:ext cx="2226681" cy="298332"/>
          </a:xfrm>
          <a:prstGeom prst="chevron">
            <a:avLst>
              <a:gd name="adj" fmla="val 25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smtClean="0">
                <a:solidFill>
                  <a:schemeClr val="tx1"/>
                </a:solidFill>
              </a:rPr>
              <a:t>Etape 1</a:t>
            </a:r>
            <a:r>
              <a:rPr lang="fr-FR" sz="700" dirty="0" smtClean="0">
                <a:solidFill>
                  <a:schemeClr val="tx1"/>
                </a:solidFill>
              </a:rPr>
              <a:t> : </a:t>
            </a:r>
            <a:r>
              <a:rPr lang="fr-FR" sz="700" b="1" dirty="0" smtClean="0">
                <a:solidFill>
                  <a:schemeClr val="tx1"/>
                </a:solidFill>
              </a:rPr>
              <a:t>Recueil et </a:t>
            </a:r>
            <a:r>
              <a:rPr lang="fr-FR" sz="700" b="1" dirty="0" err="1" smtClean="0">
                <a:solidFill>
                  <a:schemeClr val="tx1"/>
                </a:solidFill>
              </a:rPr>
              <a:t>prédiagnostic</a:t>
            </a:r>
            <a:r>
              <a:rPr lang="fr-FR" sz="700" b="1" dirty="0" smtClean="0">
                <a:solidFill>
                  <a:schemeClr val="tx1"/>
                </a:solidFill>
              </a:rPr>
              <a:t> par les collectivités </a:t>
            </a:r>
            <a:r>
              <a:rPr lang="fr-FR" sz="700" dirty="0" smtClean="0">
                <a:solidFill>
                  <a:schemeClr val="tx1"/>
                </a:solidFill>
              </a:rPr>
              <a:t>de leurs actions</a:t>
            </a:r>
            <a:endParaRPr lang="fr-FR" sz="700" u="sng" dirty="0">
              <a:solidFill>
                <a:schemeClr val="tx1"/>
              </a:solidFill>
            </a:endParaRPr>
          </a:p>
        </p:txBody>
      </p:sp>
    </p:spTree>
    <p:extLst>
      <p:ext uri="{BB962C8B-B14F-4D97-AF65-F5344CB8AC3E}">
        <p14:creationId xmlns:p14="http://schemas.microsoft.com/office/powerpoint/2010/main" val="1132943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27</a:t>
            </a:fld>
            <a:endParaRPr lang="fr-FR" dirty="0"/>
          </a:p>
        </p:txBody>
      </p:sp>
      <p:sp>
        <p:nvSpPr>
          <p:cNvPr id="12" name="Espace réservé du texte 11"/>
          <p:cNvSpPr>
            <a:spLocks noGrp="1"/>
          </p:cNvSpPr>
          <p:nvPr>
            <p:ph type="body" sz="quarter" idx="14"/>
          </p:nvPr>
        </p:nvSpPr>
        <p:spPr>
          <a:xfrm>
            <a:off x="1249680" y="1563638"/>
            <a:ext cx="3042920" cy="507590"/>
          </a:xfrm>
        </p:spPr>
        <p:txBody>
          <a:bodyPr/>
          <a:lstStyle/>
          <a:p>
            <a:pPr marL="0" indent="0">
              <a:buNone/>
            </a:pPr>
            <a:r>
              <a:rPr lang="fr-FR" dirty="0" smtClean="0"/>
              <a:t>Indicateur de l’évaluation de l’action des collectivités</a:t>
            </a:r>
            <a:endParaRPr lang="fr-FR" u="sng" dirty="0"/>
          </a:p>
        </p:txBody>
      </p:sp>
      <p:sp>
        <p:nvSpPr>
          <p:cNvPr id="13" name="Espace réservé du texte 12"/>
          <p:cNvSpPr>
            <a:spLocks noGrp="1"/>
          </p:cNvSpPr>
          <p:nvPr>
            <p:ph type="body" sz="quarter" idx="15"/>
          </p:nvPr>
        </p:nvSpPr>
        <p:spPr>
          <a:xfrm>
            <a:off x="5122334" y="1555650"/>
            <a:ext cx="2593450" cy="687257"/>
          </a:xfrm>
        </p:spPr>
        <p:txBody>
          <a:bodyPr/>
          <a:lstStyle/>
          <a:p>
            <a:pPr marL="0" indent="0">
              <a:buNone/>
            </a:pPr>
            <a:r>
              <a:rPr lang="fr-FR" dirty="0"/>
              <a:t>Indicateur </a:t>
            </a:r>
            <a:r>
              <a:rPr lang="fr-FR" dirty="0" smtClean="0"/>
              <a:t>de l’évaluation de l’action collective</a:t>
            </a:r>
            <a:endParaRPr lang="fr-FR" dirty="0"/>
          </a:p>
        </p:txBody>
      </p:sp>
      <p:sp>
        <p:nvSpPr>
          <p:cNvPr id="9" name="Titre 8"/>
          <p:cNvSpPr>
            <a:spLocks noGrp="1"/>
          </p:cNvSpPr>
          <p:nvPr>
            <p:ph type="title"/>
          </p:nvPr>
        </p:nvSpPr>
        <p:spPr/>
        <p:txBody>
          <a:bodyPr>
            <a:noAutofit/>
          </a:bodyPr>
          <a:lstStyle/>
          <a:p>
            <a:r>
              <a:rPr lang="fr-FR" sz="2100" dirty="0" smtClean="0"/>
              <a:t>Le Préfet et ses services reçoivent les tableaux des collectivités et compilent les informations chiffrées recueillies</a:t>
            </a:r>
            <a:endParaRPr lang="fr-FR" sz="2100" u="sng" dirty="0"/>
          </a:p>
        </p:txBody>
      </p:sp>
      <p:sp>
        <p:nvSpPr>
          <p:cNvPr id="8" name="Espace réservé du pied de page 7"/>
          <p:cNvSpPr>
            <a:spLocks noGrp="1"/>
          </p:cNvSpPr>
          <p:nvPr>
            <p:ph type="ftr" sz="quarter" idx="3"/>
          </p:nvPr>
        </p:nvSpPr>
        <p:spPr/>
        <p:txBody>
          <a:bodyPr/>
          <a:lstStyle/>
          <a:p>
            <a:r>
              <a:rPr lang="fr-FR" smtClean="0"/>
              <a:t>Secrétariat général à la planification écologique</a:t>
            </a:r>
            <a:endParaRPr lang="fr-FR" dirty="0"/>
          </a:p>
        </p:txBody>
      </p:sp>
      <p:graphicFrame>
        <p:nvGraphicFramePr>
          <p:cNvPr id="144" name="Tableau 143"/>
          <p:cNvGraphicFramePr>
            <a:graphicFrameLocks noGrp="1"/>
          </p:cNvGraphicFramePr>
          <p:nvPr>
            <p:extLst>
              <p:ext uri="{D42A27DB-BD31-4B8C-83A1-F6EECF244321}">
                <p14:modId xmlns:p14="http://schemas.microsoft.com/office/powerpoint/2010/main" val="3314773154"/>
              </p:ext>
            </p:extLst>
          </p:nvPr>
        </p:nvGraphicFramePr>
        <p:xfrm>
          <a:off x="2549205" y="4578159"/>
          <a:ext cx="1273590" cy="116840"/>
        </p:xfrm>
        <a:graphic>
          <a:graphicData uri="http://schemas.openxmlformats.org/drawingml/2006/table">
            <a:tbl>
              <a:tblPr firstRow="1" bandRow="1">
                <a:tableStyleId>{5C22544A-7EE6-4342-B048-85BDC9FD1C3A}</a:tableStyleId>
              </a:tblPr>
              <a:tblGrid>
                <a:gridCol w="254718">
                  <a:extLst>
                    <a:ext uri="{9D8B030D-6E8A-4147-A177-3AD203B41FA5}">
                      <a16:colId xmlns:a16="http://schemas.microsoft.com/office/drawing/2014/main" val="1904252782"/>
                    </a:ext>
                  </a:extLst>
                </a:gridCol>
                <a:gridCol w="254718">
                  <a:extLst>
                    <a:ext uri="{9D8B030D-6E8A-4147-A177-3AD203B41FA5}">
                      <a16:colId xmlns:a16="http://schemas.microsoft.com/office/drawing/2014/main" val="411525701"/>
                    </a:ext>
                  </a:extLst>
                </a:gridCol>
                <a:gridCol w="254718">
                  <a:extLst>
                    <a:ext uri="{9D8B030D-6E8A-4147-A177-3AD203B41FA5}">
                      <a16:colId xmlns:a16="http://schemas.microsoft.com/office/drawing/2014/main" val="2431054334"/>
                    </a:ext>
                  </a:extLst>
                </a:gridCol>
                <a:gridCol w="254718">
                  <a:extLst>
                    <a:ext uri="{9D8B030D-6E8A-4147-A177-3AD203B41FA5}">
                      <a16:colId xmlns:a16="http://schemas.microsoft.com/office/drawing/2014/main" val="1404461220"/>
                    </a:ext>
                  </a:extLst>
                </a:gridCol>
                <a:gridCol w="254718">
                  <a:extLst>
                    <a:ext uri="{9D8B030D-6E8A-4147-A177-3AD203B41FA5}">
                      <a16:colId xmlns:a16="http://schemas.microsoft.com/office/drawing/2014/main" val="2205790164"/>
                    </a:ext>
                  </a:extLst>
                </a:gridCol>
              </a:tblGrid>
              <a:tr h="0">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kUpDiag">
                      <a:fgClr>
                        <a:schemeClr val="tx1"/>
                      </a:fgClr>
                      <a:bgClr>
                        <a:schemeClr val="bg1"/>
                      </a:bgClr>
                    </a:patt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05263415"/>
                  </a:ext>
                </a:extLst>
              </a:tr>
            </a:tbl>
          </a:graphicData>
        </a:graphic>
      </p:graphicFrame>
      <p:sp>
        <p:nvSpPr>
          <p:cNvPr id="145" name="ZoneTexte 144"/>
          <p:cNvSpPr txBox="1"/>
          <p:nvPr/>
        </p:nvSpPr>
        <p:spPr>
          <a:xfrm>
            <a:off x="2215535" y="4290358"/>
            <a:ext cx="648585" cy="264688"/>
          </a:xfrm>
          <a:prstGeom prst="rect">
            <a:avLst/>
          </a:prstGeom>
          <a:noFill/>
        </p:spPr>
        <p:txBody>
          <a:bodyPr wrap="square" rtlCol="0">
            <a:spAutoFit/>
          </a:bodyPr>
          <a:lstStyle/>
          <a:p>
            <a:pPr algn="r">
              <a:lnSpc>
                <a:spcPct val="80000"/>
              </a:lnSpc>
            </a:pPr>
            <a:r>
              <a:rPr lang="fr-FR" sz="700" dirty="0" smtClean="0"/>
              <a:t>Ne sait pas</a:t>
            </a:r>
            <a:endParaRPr lang="fr-FR" sz="700" dirty="0"/>
          </a:p>
        </p:txBody>
      </p:sp>
      <p:cxnSp>
        <p:nvCxnSpPr>
          <p:cNvPr id="146" name="Connecteur droit avec flèche 145"/>
          <p:cNvCxnSpPr/>
          <p:nvPr/>
        </p:nvCxnSpPr>
        <p:spPr>
          <a:xfrm>
            <a:off x="2909067" y="4496515"/>
            <a:ext cx="913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ZoneTexte 146"/>
          <p:cNvSpPr txBox="1"/>
          <p:nvPr/>
        </p:nvSpPr>
        <p:spPr>
          <a:xfrm>
            <a:off x="3242056" y="4323014"/>
            <a:ext cx="648585" cy="178510"/>
          </a:xfrm>
          <a:prstGeom prst="rect">
            <a:avLst/>
          </a:prstGeom>
          <a:noFill/>
        </p:spPr>
        <p:txBody>
          <a:bodyPr wrap="square" rtlCol="0">
            <a:spAutoFit/>
          </a:bodyPr>
          <a:lstStyle/>
          <a:p>
            <a:pPr algn="r">
              <a:lnSpc>
                <a:spcPct val="80000"/>
              </a:lnSpc>
            </a:pPr>
            <a:r>
              <a:rPr lang="fr-FR" sz="700" dirty="0"/>
              <a:t>+</a:t>
            </a:r>
          </a:p>
        </p:txBody>
      </p:sp>
      <p:sp>
        <p:nvSpPr>
          <p:cNvPr id="148" name="ZoneTexte 147"/>
          <p:cNvSpPr txBox="1"/>
          <p:nvPr/>
        </p:nvSpPr>
        <p:spPr>
          <a:xfrm>
            <a:off x="2397970" y="4323014"/>
            <a:ext cx="648585" cy="178510"/>
          </a:xfrm>
          <a:prstGeom prst="rect">
            <a:avLst/>
          </a:prstGeom>
          <a:noFill/>
        </p:spPr>
        <p:txBody>
          <a:bodyPr wrap="square" rtlCol="0">
            <a:spAutoFit/>
          </a:bodyPr>
          <a:lstStyle/>
          <a:p>
            <a:pPr algn="r">
              <a:lnSpc>
                <a:spcPct val="80000"/>
              </a:lnSpc>
            </a:pPr>
            <a:r>
              <a:rPr lang="fr-FR" sz="700" dirty="0" smtClean="0"/>
              <a:t>-</a:t>
            </a:r>
            <a:endParaRPr lang="fr-FR" sz="700" dirty="0"/>
          </a:p>
        </p:txBody>
      </p:sp>
      <p:sp>
        <p:nvSpPr>
          <p:cNvPr id="149" name="ZoneTexte 148"/>
          <p:cNvSpPr txBox="1"/>
          <p:nvPr/>
        </p:nvSpPr>
        <p:spPr>
          <a:xfrm>
            <a:off x="2934460" y="4320019"/>
            <a:ext cx="742148" cy="178510"/>
          </a:xfrm>
          <a:prstGeom prst="rect">
            <a:avLst/>
          </a:prstGeom>
          <a:noFill/>
        </p:spPr>
        <p:txBody>
          <a:bodyPr wrap="square" rtlCol="0">
            <a:spAutoFit/>
          </a:bodyPr>
          <a:lstStyle/>
          <a:p>
            <a:pPr algn="ctr">
              <a:lnSpc>
                <a:spcPct val="80000"/>
              </a:lnSpc>
            </a:pPr>
            <a:r>
              <a:rPr lang="fr-FR" sz="700" dirty="0" smtClean="0"/>
              <a:t>Importance</a:t>
            </a:r>
            <a:endParaRPr lang="fr-FR" sz="700" dirty="0"/>
          </a:p>
        </p:txBody>
      </p:sp>
      <p:graphicFrame>
        <p:nvGraphicFramePr>
          <p:cNvPr id="204" name="Tableau 203"/>
          <p:cNvGraphicFramePr>
            <a:graphicFrameLocks noGrp="1"/>
          </p:cNvGraphicFramePr>
          <p:nvPr>
            <p:extLst/>
          </p:nvPr>
        </p:nvGraphicFramePr>
        <p:xfrm>
          <a:off x="6374347" y="4599254"/>
          <a:ext cx="1273590" cy="116840"/>
        </p:xfrm>
        <a:graphic>
          <a:graphicData uri="http://schemas.openxmlformats.org/drawingml/2006/table">
            <a:tbl>
              <a:tblPr firstRow="1" bandRow="1">
                <a:tableStyleId>{5C22544A-7EE6-4342-B048-85BDC9FD1C3A}</a:tableStyleId>
              </a:tblPr>
              <a:tblGrid>
                <a:gridCol w="254718">
                  <a:extLst>
                    <a:ext uri="{9D8B030D-6E8A-4147-A177-3AD203B41FA5}">
                      <a16:colId xmlns:a16="http://schemas.microsoft.com/office/drawing/2014/main" val="1904252782"/>
                    </a:ext>
                  </a:extLst>
                </a:gridCol>
                <a:gridCol w="254718">
                  <a:extLst>
                    <a:ext uri="{9D8B030D-6E8A-4147-A177-3AD203B41FA5}">
                      <a16:colId xmlns:a16="http://schemas.microsoft.com/office/drawing/2014/main" val="411525701"/>
                    </a:ext>
                  </a:extLst>
                </a:gridCol>
                <a:gridCol w="254718">
                  <a:extLst>
                    <a:ext uri="{9D8B030D-6E8A-4147-A177-3AD203B41FA5}">
                      <a16:colId xmlns:a16="http://schemas.microsoft.com/office/drawing/2014/main" val="2431054334"/>
                    </a:ext>
                  </a:extLst>
                </a:gridCol>
                <a:gridCol w="254718">
                  <a:extLst>
                    <a:ext uri="{9D8B030D-6E8A-4147-A177-3AD203B41FA5}">
                      <a16:colId xmlns:a16="http://schemas.microsoft.com/office/drawing/2014/main" val="1404461220"/>
                    </a:ext>
                  </a:extLst>
                </a:gridCol>
                <a:gridCol w="254718">
                  <a:extLst>
                    <a:ext uri="{9D8B030D-6E8A-4147-A177-3AD203B41FA5}">
                      <a16:colId xmlns:a16="http://schemas.microsoft.com/office/drawing/2014/main" val="2205790164"/>
                    </a:ext>
                  </a:extLst>
                </a:gridCol>
              </a:tblGrid>
              <a:tr h="0">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kUpDiag">
                      <a:fgClr>
                        <a:schemeClr val="tx1"/>
                      </a:fgClr>
                      <a:bgClr>
                        <a:schemeClr val="bg1"/>
                      </a:bgClr>
                    </a:patt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fr-FR"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405263415"/>
                  </a:ext>
                </a:extLst>
              </a:tr>
            </a:tbl>
          </a:graphicData>
        </a:graphic>
      </p:graphicFrame>
      <p:sp>
        <p:nvSpPr>
          <p:cNvPr id="205" name="ZoneTexte 204"/>
          <p:cNvSpPr txBox="1"/>
          <p:nvPr/>
        </p:nvSpPr>
        <p:spPr>
          <a:xfrm>
            <a:off x="6040677" y="4311453"/>
            <a:ext cx="648585" cy="264688"/>
          </a:xfrm>
          <a:prstGeom prst="rect">
            <a:avLst/>
          </a:prstGeom>
          <a:noFill/>
        </p:spPr>
        <p:txBody>
          <a:bodyPr wrap="square" rtlCol="0">
            <a:spAutoFit/>
          </a:bodyPr>
          <a:lstStyle/>
          <a:p>
            <a:pPr algn="r">
              <a:lnSpc>
                <a:spcPct val="80000"/>
              </a:lnSpc>
            </a:pPr>
            <a:r>
              <a:rPr lang="fr-FR" sz="700" dirty="0" smtClean="0"/>
              <a:t>Ne sait pas</a:t>
            </a:r>
            <a:endParaRPr lang="fr-FR" sz="700" dirty="0"/>
          </a:p>
        </p:txBody>
      </p:sp>
      <p:cxnSp>
        <p:nvCxnSpPr>
          <p:cNvPr id="206" name="Connecteur droit avec flèche 205"/>
          <p:cNvCxnSpPr/>
          <p:nvPr/>
        </p:nvCxnSpPr>
        <p:spPr>
          <a:xfrm>
            <a:off x="6734209" y="4517610"/>
            <a:ext cx="913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7" name="ZoneTexte 206"/>
          <p:cNvSpPr txBox="1"/>
          <p:nvPr/>
        </p:nvSpPr>
        <p:spPr>
          <a:xfrm>
            <a:off x="7067198" y="4344109"/>
            <a:ext cx="648585" cy="178510"/>
          </a:xfrm>
          <a:prstGeom prst="rect">
            <a:avLst/>
          </a:prstGeom>
          <a:noFill/>
        </p:spPr>
        <p:txBody>
          <a:bodyPr wrap="square" rtlCol="0">
            <a:spAutoFit/>
          </a:bodyPr>
          <a:lstStyle/>
          <a:p>
            <a:pPr algn="r">
              <a:lnSpc>
                <a:spcPct val="80000"/>
              </a:lnSpc>
            </a:pPr>
            <a:r>
              <a:rPr lang="fr-FR" sz="700" dirty="0"/>
              <a:t>+</a:t>
            </a:r>
          </a:p>
        </p:txBody>
      </p:sp>
      <p:sp>
        <p:nvSpPr>
          <p:cNvPr id="208" name="ZoneTexte 207"/>
          <p:cNvSpPr txBox="1"/>
          <p:nvPr/>
        </p:nvSpPr>
        <p:spPr>
          <a:xfrm>
            <a:off x="6223112" y="4344109"/>
            <a:ext cx="648585" cy="178510"/>
          </a:xfrm>
          <a:prstGeom prst="rect">
            <a:avLst/>
          </a:prstGeom>
          <a:noFill/>
        </p:spPr>
        <p:txBody>
          <a:bodyPr wrap="square" rtlCol="0">
            <a:spAutoFit/>
          </a:bodyPr>
          <a:lstStyle/>
          <a:p>
            <a:pPr algn="r">
              <a:lnSpc>
                <a:spcPct val="80000"/>
              </a:lnSpc>
            </a:pPr>
            <a:r>
              <a:rPr lang="fr-FR" sz="700" dirty="0" smtClean="0"/>
              <a:t>-</a:t>
            </a:r>
            <a:endParaRPr lang="fr-FR" sz="700" dirty="0"/>
          </a:p>
        </p:txBody>
      </p:sp>
      <p:sp>
        <p:nvSpPr>
          <p:cNvPr id="209" name="ZoneTexte 208"/>
          <p:cNvSpPr txBox="1"/>
          <p:nvPr/>
        </p:nvSpPr>
        <p:spPr>
          <a:xfrm>
            <a:off x="6759602" y="4341114"/>
            <a:ext cx="742148" cy="178510"/>
          </a:xfrm>
          <a:prstGeom prst="rect">
            <a:avLst/>
          </a:prstGeom>
          <a:noFill/>
        </p:spPr>
        <p:txBody>
          <a:bodyPr wrap="square" rtlCol="0">
            <a:spAutoFit/>
          </a:bodyPr>
          <a:lstStyle/>
          <a:p>
            <a:pPr algn="ctr">
              <a:lnSpc>
                <a:spcPct val="80000"/>
              </a:lnSpc>
            </a:pPr>
            <a:r>
              <a:rPr lang="fr-FR" sz="700" dirty="0" smtClean="0"/>
              <a:t>Importance</a:t>
            </a:r>
            <a:endParaRPr lang="fr-FR" sz="700" dirty="0"/>
          </a:p>
        </p:txBody>
      </p:sp>
      <p:sp>
        <p:nvSpPr>
          <p:cNvPr id="211" name="Rectangle 210"/>
          <p:cNvSpPr/>
          <p:nvPr/>
        </p:nvSpPr>
        <p:spPr>
          <a:xfrm>
            <a:off x="405376" y="1335760"/>
            <a:ext cx="8291511" cy="18739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Exemple pour un levier illustratif</a:t>
            </a:r>
            <a:endParaRPr lang="fr-FR" sz="1100" dirty="0"/>
          </a:p>
        </p:txBody>
      </p:sp>
      <p:sp>
        <p:nvSpPr>
          <p:cNvPr id="212" name="Ellipse 211"/>
          <p:cNvSpPr/>
          <p:nvPr/>
        </p:nvSpPr>
        <p:spPr>
          <a:xfrm>
            <a:off x="8242965" y="4541864"/>
            <a:ext cx="90570" cy="905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Ellipse 212"/>
          <p:cNvSpPr/>
          <p:nvPr/>
        </p:nvSpPr>
        <p:spPr>
          <a:xfrm>
            <a:off x="8242965" y="4417591"/>
            <a:ext cx="90570" cy="905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Ellipse 213"/>
          <p:cNvSpPr/>
          <p:nvPr/>
        </p:nvSpPr>
        <p:spPr>
          <a:xfrm>
            <a:off x="8242965" y="4659016"/>
            <a:ext cx="90570" cy="905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ZoneTexte 215"/>
          <p:cNvSpPr txBox="1"/>
          <p:nvPr/>
        </p:nvSpPr>
        <p:spPr>
          <a:xfrm>
            <a:off x="8147504" y="4179043"/>
            <a:ext cx="932461" cy="264688"/>
          </a:xfrm>
          <a:prstGeom prst="rect">
            <a:avLst/>
          </a:prstGeom>
          <a:noFill/>
        </p:spPr>
        <p:txBody>
          <a:bodyPr wrap="square" rtlCol="0">
            <a:spAutoFit/>
          </a:bodyPr>
          <a:lstStyle/>
          <a:p>
            <a:pPr>
              <a:lnSpc>
                <a:spcPct val="80000"/>
              </a:lnSpc>
            </a:pPr>
            <a:r>
              <a:rPr lang="fr-FR" sz="700" dirty="0" smtClean="0"/>
              <a:t>Niveau de consensus (</a:t>
            </a:r>
            <a:r>
              <a:rPr lang="el-GR" sz="700" dirty="0" smtClean="0"/>
              <a:t>σ</a:t>
            </a:r>
            <a:r>
              <a:rPr lang="fr-FR" sz="700" dirty="0" smtClean="0"/>
              <a:t>)</a:t>
            </a:r>
            <a:endParaRPr lang="fr-FR" sz="700" dirty="0"/>
          </a:p>
        </p:txBody>
      </p:sp>
      <p:sp>
        <p:nvSpPr>
          <p:cNvPr id="217" name="ZoneTexte 216"/>
          <p:cNvSpPr txBox="1"/>
          <p:nvPr/>
        </p:nvSpPr>
        <p:spPr>
          <a:xfrm>
            <a:off x="8276589" y="4382507"/>
            <a:ext cx="750026" cy="178510"/>
          </a:xfrm>
          <a:prstGeom prst="rect">
            <a:avLst/>
          </a:prstGeom>
          <a:noFill/>
        </p:spPr>
        <p:txBody>
          <a:bodyPr wrap="square" rtlCol="0">
            <a:spAutoFit/>
          </a:bodyPr>
          <a:lstStyle/>
          <a:p>
            <a:pPr>
              <a:lnSpc>
                <a:spcPct val="80000"/>
              </a:lnSpc>
            </a:pPr>
            <a:r>
              <a:rPr lang="fr-FR" sz="700" dirty="0" smtClean="0"/>
              <a:t>Elevé</a:t>
            </a:r>
            <a:endParaRPr lang="fr-FR" sz="700" dirty="0"/>
          </a:p>
        </p:txBody>
      </p:sp>
      <p:sp>
        <p:nvSpPr>
          <p:cNvPr id="218" name="ZoneTexte 217"/>
          <p:cNvSpPr txBox="1"/>
          <p:nvPr/>
        </p:nvSpPr>
        <p:spPr>
          <a:xfrm>
            <a:off x="8276589" y="4507576"/>
            <a:ext cx="750026" cy="178510"/>
          </a:xfrm>
          <a:prstGeom prst="rect">
            <a:avLst/>
          </a:prstGeom>
          <a:noFill/>
        </p:spPr>
        <p:txBody>
          <a:bodyPr wrap="square" rtlCol="0">
            <a:spAutoFit/>
          </a:bodyPr>
          <a:lstStyle/>
          <a:p>
            <a:pPr>
              <a:lnSpc>
                <a:spcPct val="80000"/>
              </a:lnSpc>
            </a:pPr>
            <a:r>
              <a:rPr lang="fr-FR" sz="700" dirty="0" smtClean="0"/>
              <a:t>Moyen</a:t>
            </a:r>
            <a:endParaRPr lang="fr-FR" sz="700" dirty="0"/>
          </a:p>
        </p:txBody>
      </p:sp>
      <p:sp>
        <p:nvSpPr>
          <p:cNvPr id="219" name="ZoneTexte 218"/>
          <p:cNvSpPr txBox="1"/>
          <p:nvPr/>
        </p:nvSpPr>
        <p:spPr>
          <a:xfrm>
            <a:off x="8276589" y="4631323"/>
            <a:ext cx="750026" cy="178510"/>
          </a:xfrm>
          <a:prstGeom prst="rect">
            <a:avLst/>
          </a:prstGeom>
          <a:noFill/>
        </p:spPr>
        <p:txBody>
          <a:bodyPr wrap="square" rtlCol="0">
            <a:spAutoFit/>
          </a:bodyPr>
          <a:lstStyle/>
          <a:p>
            <a:pPr>
              <a:lnSpc>
                <a:spcPct val="80000"/>
              </a:lnSpc>
            </a:pPr>
            <a:r>
              <a:rPr lang="fr-FR" sz="700" dirty="0" smtClean="0"/>
              <a:t>Faible</a:t>
            </a:r>
            <a:endParaRPr lang="fr-FR" sz="700" dirty="0"/>
          </a:p>
        </p:txBody>
      </p:sp>
      <p:sp>
        <p:nvSpPr>
          <p:cNvPr id="3" name="ZoneTexte 2"/>
          <p:cNvSpPr txBox="1"/>
          <p:nvPr/>
        </p:nvSpPr>
        <p:spPr>
          <a:xfrm>
            <a:off x="248718" y="4781890"/>
            <a:ext cx="7196170" cy="507831"/>
          </a:xfrm>
          <a:prstGeom prst="rect">
            <a:avLst/>
          </a:prstGeom>
          <a:noFill/>
        </p:spPr>
        <p:txBody>
          <a:bodyPr wrap="square" rtlCol="0">
            <a:spAutoFit/>
          </a:bodyPr>
          <a:lstStyle/>
          <a:p>
            <a:r>
              <a:rPr lang="fr-FR" sz="900" dirty="0" smtClean="0"/>
              <a:t>Note : le poids entre les différentes collectivités fait l’objet d’une pondération. Et, une </a:t>
            </a:r>
            <a:r>
              <a:rPr lang="fr-FR" sz="900" dirty="0"/>
              <a:t>synthèse </a:t>
            </a:r>
            <a:r>
              <a:rPr lang="fr-FR" sz="900" dirty="0" smtClean="0"/>
              <a:t>automatique des réponses est effectuée pour permettre un cumul. </a:t>
            </a:r>
            <a:endParaRPr lang="fr-FR" sz="900" dirty="0"/>
          </a:p>
          <a:p>
            <a:endParaRPr lang="fr-FR" sz="900" dirty="0"/>
          </a:p>
        </p:txBody>
      </p:sp>
      <p:sp>
        <p:nvSpPr>
          <p:cNvPr id="162" name="Chevron 161"/>
          <p:cNvSpPr/>
          <p:nvPr/>
        </p:nvSpPr>
        <p:spPr>
          <a:xfrm>
            <a:off x="809127" y="264324"/>
            <a:ext cx="2226681" cy="298332"/>
          </a:xfrm>
          <a:prstGeom prst="chevron">
            <a:avLst>
              <a:gd name="adj" fmla="val 25000"/>
            </a:avLst>
          </a:prstGeom>
          <a:solidFill>
            <a:srgbClr val="FFF5D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a:solidFill>
                  <a:schemeClr val="tx1"/>
                </a:solidFill>
              </a:rPr>
              <a:t>Etape 2</a:t>
            </a:r>
            <a:r>
              <a:rPr lang="fr-FR" sz="700" dirty="0">
                <a:solidFill>
                  <a:schemeClr val="tx1"/>
                </a:solidFill>
              </a:rPr>
              <a:t> : </a:t>
            </a:r>
            <a:r>
              <a:rPr lang="fr-FR" sz="700" b="1" dirty="0">
                <a:solidFill>
                  <a:schemeClr val="tx1"/>
                </a:solidFill>
              </a:rPr>
              <a:t>Diagnostic global élaboré par l’ATE et la région </a:t>
            </a:r>
            <a:r>
              <a:rPr lang="fr-FR" sz="700" dirty="0">
                <a:solidFill>
                  <a:schemeClr val="tx1"/>
                </a:solidFill>
              </a:rPr>
              <a:t>et préparation des débats </a:t>
            </a:r>
          </a:p>
        </p:txBody>
      </p:sp>
      <p:grpSp>
        <p:nvGrpSpPr>
          <p:cNvPr id="163" name="Groupe 162"/>
          <p:cNvGrpSpPr/>
          <p:nvPr/>
        </p:nvGrpSpPr>
        <p:grpSpPr>
          <a:xfrm>
            <a:off x="5113770" y="2166632"/>
            <a:ext cx="2499493" cy="2256732"/>
            <a:chOff x="369289" y="2213922"/>
            <a:chExt cx="2499493" cy="2256732"/>
          </a:xfrm>
        </p:grpSpPr>
        <p:grpSp>
          <p:nvGrpSpPr>
            <p:cNvPr id="215" name="Groupe 214"/>
            <p:cNvGrpSpPr/>
            <p:nvPr/>
          </p:nvGrpSpPr>
          <p:grpSpPr>
            <a:xfrm>
              <a:off x="369289" y="2233236"/>
              <a:ext cx="2329991" cy="2237418"/>
              <a:chOff x="4162810" y="764426"/>
              <a:chExt cx="2276693" cy="2186238"/>
            </a:xfrm>
          </p:grpSpPr>
          <p:sp>
            <p:nvSpPr>
              <p:cNvPr id="233" name="Freeform 20">
                <a:extLst>
                  <a:ext uri="{FF2B5EF4-FFF2-40B4-BE49-F238E27FC236}">
                    <a16:creationId xmlns:a16="http://schemas.microsoft.com/office/drawing/2014/main" id="{24B1A34E-897D-4E14-8E75-11CCC90A30B5}"/>
                  </a:ext>
                </a:extLst>
              </p:cNvPr>
              <p:cNvSpPr>
                <a:spLocks/>
              </p:cNvSpPr>
              <p:nvPr/>
            </p:nvSpPr>
            <p:spPr bwMode="auto">
              <a:xfrm>
                <a:off x="5327986" y="1215165"/>
                <a:ext cx="840153" cy="680708"/>
              </a:xfrm>
              <a:custGeom>
                <a:avLst/>
                <a:gdLst>
                  <a:gd name="T0" fmla="*/ 1448 w 1644"/>
                  <a:gd name="T1" fmla="*/ 391 h 1330"/>
                  <a:gd name="T2" fmla="*/ 1302 w 1644"/>
                  <a:gd name="T3" fmla="*/ 485 h 1330"/>
                  <a:gd name="T4" fmla="*/ 1144 w 1644"/>
                  <a:gd name="T5" fmla="*/ 457 h 1330"/>
                  <a:gd name="T6" fmla="*/ 1085 w 1644"/>
                  <a:gd name="T7" fmla="*/ 486 h 1330"/>
                  <a:gd name="T8" fmla="*/ 1033 w 1644"/>
                  <a:gd name="T9" fmla="*/ 396 h 1330"/>
                  <a:gd name="T10" fmla="*/ 964 w 1644"/>
                  <a:gd name="T11" fmla="*/ 364 h 1330"/>
                  <a:gd name="T12" fmla="*/ 899 w 1644"/>
                  <a:gd name="T13" fmla="*/ 400 h 1330"/>
                  <a:gd name="T14" fmla="*/ 893 w 1644"/>
                  <a:gd name="T15" fmla="*/ 466 h 1330"/>
                  <a:gd name="T16" fmla="*/ 830 w 1644"/>
                  <a:gd name="T17" fmla="*/ 450 h 1330"/>
                  <a:gd name="T18" fmla="*/ 646 w 1644"/>
                  <a:gd name="T19" fmla="*/ 241 h 1330"/>
                  <a:gd name="T20" fmla="*/ 607 w 1644"/>
                  <a:gd name="T21" fmla="*/ 107 h 1330"/>
                  <a:gd name="T22" fmla="*/ 538 w 1644"/>
                  <a:gd name="T23" fmla="*/ 60 h 1330"/>
                  <a:gd name="T24" fmla="*/ 284 w 1644"/>
                  <a:gd name="T25" fmla="*/ 0 h 1330"/>
                  <a:gd name="T26" fmla="*/ 181 w 1644"/>
                  <a:gd name="T27" fmla="*/ 81 h 1330"/>
                  <a:gd name="T28" fmla="*/ 117 w 1644"/>
                  <a:gd name="T29" fmla="*/ 83 h 1330"/>
                  <a:gd name="T30" fmla="*/ 0 w 1644"/>
                  <a:gd name="T31" fmla="*/ 30 h 1330"/>
                  <a:gd name="T32" fmla="*/ 55 w 1644"/>
                  <a:gd name="T33" fmla="*/ 247 h 1330"/>
                  <a:gd name="T34" fmla="*/ 113 w 1644"/>
                  <a:gd name="T35" fmla="*/ 284 h 1330"/>
                  <a:gd name="T36" fmla="*/ 140 w 1644"/>
                  <a:gd name="T37" fmla="*/ 365 h 1330"/>
                  <a:gd name="T38" fmla="*/ 103 w 1644"/>
                  <a:gd name="T39" fmla="*/ 437 h 1330"/>
                  <a:gd name="T40" fmla="*/ 125 w 1644"/>
                  <a:gd name="T41" fmla="*/ 565 h 1330"/>
                  <a:gd name="T42" fmla="*/ 59 w 1644"/>
                  <a:gd name="T43" fmla="*/ 569 h 1330"/>
                  <a:gd name="T44" fmla="*/ 161 w 1644"/>
                  <a:gd name="T45" fmla="*/ 741 h 1330"/>
                  <a:gd name="T46" fmla="*/ 425 w 1644"/>
                  <a:gd name="T47" fmla="*/ 832 h 1330"/>
                  <a:gd name="T48" fmla="*/ 416 w 1644"/>
                  <a:gd name="T49" fmla="*/ 897 h 1330"/>
                  <a:gd name="T50" fmla="*/ 479 w 1644"/>
                  <a:gd name="T51" fmla="*/ 1015 h 1330"/>
                  <a:gd name="T52" fmla="*/ 675 w 1644"/>
                  <a:gd name="T53" fmla="*/ 1050 h 1330"/>
                  <a:gd name="T54" fmla="*/ 795 w 1644"/>
                  <a:gd name="T55" fmla="*/ 1138 h 1330"/>
                  <a:gd name="T56" fmla="*/ 1127 w 1644"/>
                  <a:gd name="T57" fmla="*/ 1262 h 1330"/>
                  <a:gd name="T58" fmla="*/ 1173 w 1644"/>
                  <a:gd name="T59" fmla="*/ 1322 h 1330"/>
                  <a:gd name="T60" fmla="*/ 1253 w 1644"/>
                  <a:gd name="T61" fmla="*/ 1330 h 1330"/>
                  <a:gd name="T62" fmla="*/ 1305 w 1644"/>
                  <a:gd name="T63" fmla="*/ 1290 h 1330"/>
                  <a:gd name="T64" fmla="*/ 1374 w 1644"/>
                  <a:gd name="T65" fmla="*/ 983 h 1330"/>
                  <a:gd name="T66" fmla="*/ 1273 w 1644"/>
                  <a:gd name="T67" fmla="*/ 906 h 1330"/>
                  <a:gd name="T68" fmla="*/ 1207 w 1644"/>
                  <a:gd name="T69" fmla="*/ 897 h 1330"/>
                  <a:gd name="T70" fmla="*/ 1176 w 1644"/>
                  <a:gd name="T71" fmla="*/ 954 h 1330"/>
                  <a:gd name="T72" fmla="*/ 1122 w 1644"/>
                  <a:gd name="T73" fmla="*/ 918 h 1330"/>
                  <a:gd name="T74" fmla="*/ 1161 w 1644"/>
                  <a:gd name="T75" fmla="*/ 860 h 1330"/>
                  <a:gd name="T76" fmla="*/ 1034 w 1644"/>
                  <a:gd name="T77" fmla="*/ 804 h 1330"/>
                  <a:gd name="T78" fmla="*/ 1147 w 1644"/>
                  <a:gd name="T79" fmla="*/ 556 h 1330"/>
                  <a:gd name="T80" fmla="*/ 1167 w 1644"/>
                  <a:gd name="T81" fmla="*/ 620 h 1330"/>
                  <a:gd name="T82" fmla="*/ 1375 w 1644"/>
                  <a:gd name="T83" fmla="*/ 726 h 1330"/>
                  <a:gd name="T84" fmla="*/ 1580 w 1644"/>
                  <a:gd name="T85" fmla="*/ 720 h 1330"/>
                  <a:gd name="T86" fmla="*/ 1613 w 1644"/>
                  <a:gd name="T87" fmla="*/ 659 h 1330"/>
                  <a:gd name="T88" fmla="*/ 1644 w 1644"/>
                  <a:gd name="T89" fmla="*/ 562 h 1330"/>
                  <a:gd name="T90" fmla="*/ 1639 w 1644"/>
                  <a:gd name="T91" fmla="*/ 562 h 1330"/>
                  <a:gd name="T92" fmla="*/ 1448 w 1644"/>
                  <a:gd name="T93" fmla="*/ 3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4" h="1330">
                    <a:moveTo>
                      <a:pt x="1448" y="391"/>
                    </a:moveTo>
                    <a:lnTo>
                      <a:pt x="1302" y="485"/>
                    </a:lnTo>
                    <a:lnTo>
                      <a:pt x="1144" y="457"/>
                    </a:lnTo>
                    <a:lnTo>
                      <a:pt x="1085" y="486"/>
                    </a:lnTo>
                    <a:lnTo>
                      <a:pt x="1033" y="396"/>
                    </a:lnTo>
                    <a:lnTo>
                      <a:pt x="964" y="364"/>
                    </a:lnTo>
                    <a:lnTo>
                      <a:pt x="899" y="400"/>
                    </a:lnTo>
                    <a:lnTo>
                      <a:pt x="893" y="466"/>
                    </a:lnTo>
                    <a:lnTo>
                      <a:pt x="830" y="450"/>
                    </a:lnTo>
                    <a:lnTo>
                      <a:pt x="646" y="241"/>
                    </a:lnTo>
                    <a:lnTo>
                      <a:pt x="607" y="107"/>
                    </a:lnTo>
                    <a:lnTo>
                      <a:pt x="538" y="60"/>
                    </a:lnTo>
                    <a:lnTo>
                      <a:pt x="284" y="0"/>
                    </a:lnTo>
                    <a:lnTo>
                      <a:pt x="181" y="81"/>
                    </a:lnTo>
                    <a:lnTo>
                      <a:pt x="117" y="83"/>
                    </a:lnTo>
                    <a:lnTo>
                      <a:pt x="0" y="30"/>
                    </a:lnTo>
                    <a:lnTo>
                      <a:pt x="55" y="247"/>
                    </a:lnTo>
                    <a:lnTo>
                      <a:pt x="113" y="284"/>
                    </a:lnTo>
                    <a:lnTo>
                      <a:pt x="140" y="365"/>
                    </a:lnTo>
                    <a:lnTo>
                      <a:pt x="103" y="437"/>
                    </a:lnTo>
                    <a:lnTo>
                      <a:pt x="125" y="565"/>
                    </a:lnTo>
                    <a:lnTo>
                      <a:pt x="59" y="569"/>
                    </a:lnTo>
                    <a:lnTo>
                      <a:pt x="161" y="741"/>
                    </a:lnTo>
                    <a:lnTo>
                      <a:pt x="425" y="832"/>
                    </a:lnTo>
                    <a:lnTo>
                      <a:pt x="416" y="897"/>
                    </a:lnTo>
                    <a:lnTo>
                      <a:pt x="479" y="1015"/>
                    </a:lnTo>
                    <a:lnTo>
                      <a:pt x="675" y="1050"/>
                    </a:lnTo>
                    <a:lnTo>
                      <a:pt x="795" y="1138"/>
                    </a:lnTo>
                    <a:lnTo>
                      <a:pt x="1127" y="1262"/>
                    </a:lnTo>
                    <a:lnTo>
                      <a:pt x="1173" y="1322"/>
                    </a:lnTo>
                    <a:lnTo>
                      <a:pt x="1253" y="1330"/>
                    </a:lnTo>
                    <a:lnTo>
                      <a:pt x="1305" y="1290"/>
                    </a:lnTo>
                    <a:lnTo>
                      <a:pt x="1374" y="983"/>
                    </a:lnTo>
                    <a:lnTo>
                      <a:pt x="1273" y="906"/>
                    </a:lnTo>
                    <a:lnTo>
                      <a:pt x="1207" y="897"/>
                    </a:lnTo>
                    <a:lnTo>
                      <a:pt x="1176" y="954"/>
                    </a:lnTo>
                    <a:lnTo>
                      <a:pt x="1122" y="918"/>
                    </a:lnTo>
                    <a:lnTo>
                      <a:pt x="1161" y="860"/>
                    </a:lnTo>
                    <a:lnTo>
                      <a:pt x="1034" y="804"/>
                    </a:lnTo>
                    <a:lnTo>
                      <a:pt x="1147" y="556"/>
                    </a:lnTo>
                    <a:lnTo>
                      <a:pt x="1167" y="620"/>
                    </a:lnTo>
                    <a:lnTo>
                      <a:pt x="1375" y="726"/>
                    </a:lnTo>
                    <a:lnTo>
                      <a:pt x="1580" y="720"/>
                    </a:lnTo>
                    <a:lnTo>
                      <a:pt x="1613" y="659"/>
                    </a:lnTo>
                    <a:lnTo>
                      <a:pt x="1644" y="562"/>
                    </a:lnTo>
                    <a:lnTo>
                      <a:pt x="1639" y="562"/>
                    </a:lnTo>
                    <a:lnTo>
                      <a:pt x="1448" y="391"/>
                    </a:lnTo>
                    <a:close/>
                  </a:path>
                </a:pathLst>
              </a:custGeom>
              <a:solidFill>
                <a:schemeClr val="accent5"/>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34" name="Freeform 21">
                <a:extLst>
                  <a:ext uri="{FF2B5EF4-FFF2-40B4-BE49-F238E27FC236}">
                    <a16:creationId xmlns:a16="http://schemas.microsoft.com/office/drawing/2014/main" id="{28652257-8077-4145-BD8C-C055C8E7CC5C}"/>
                  </a:ext>
                </a:extLst>
              </p:cNvPr>
              <p:cNvSpPr>
                <a:spLocks/>
              </p:cNvSpPr>
              <p:nvPr/>
            </p:nvSpPr>
            <p:spPr bwMode="auto">
              <a:xfrm>
                <a:off x="5856915" y="1500327"/>
                <a:ext cx="582588" cy="674576"/>
              </a:xfrm>
              <a:custGeom>
                <a:avLst/>
                <a:gdLst>
                  <a:gd name="T0" fmla="*/ 341 w 1141"/>
                  <a:gd name="T1" fmla="*/ 170 h 1320"/>
                  <a:gd name="T2" fmla="*/ 133 w 1141"/>
                  <a:gd name="T3" fmla="*/ 64 h 1320"/>
                  <a:gd name="T4" fmla="*/ 113 w 1141"/>
                  <a:gd name="T5" fmla="*/ 0 h 1320"/>
                  <a:gd name="T6" fmla="*/ 0 w 1141"/>
                  <a:gd name="T7" fmla="*/ 248 h 1320"/>
                  <a:gd name="T8" fmla="*/ 127 w 1141"/>
                  <a:gd name="T9" fmla="*/ 304 h 1320"/>
                  <a:gd name="T10" fmla="*/ 88 w 1141"/>
                  <a:gd name="T11" fmla="*/ 362 h 1320"/>
                  <a:gd name="T12" fmla="*/ 142 w 1141"/>
                  <a:gd name="T13" fmla="*/ 398 h 1320"/>
                  <a:gd name="T14" fmla="*/ 173 w 1141"/>
                  <a:gd name="T15" fmla="*/ 341 h 1320"/>
                  <a:gd name="T16" fmla="*/ 239 w 1141"/>
                  <a:gd name="T17" fmla="*/ 350 h 1320"/>
                  <a:gd name="T18" fmla="*/ 340 w 1141"/>
                  <a:gd name="T19" fmla="*/ 427 h 1320"/>
                  <a:gd name="T20" fmla="*/ 271 w 1141"/>
                  <a:gd name="T21" fmla="*/ 734 h 1320"/>
                  <a:gd name="T22" fmla="*/ 219 w 1141"/>
                  <a:gd name="T23" fmla="*/ 774 h 1320"/>
                  <a:gd name="T24" fmla="*/ 139 w 1141"/>
                  <a:gd name="T25" fmla="*/ 766 h 1320"/>
                  <a:gd name="T26" fmla="*/ 182 w 1141"/>
                  <a:gd name="T27" fmla="*/ 797 h 1320"/>
                  <a:gd name="T28" fmla="*/ 183 w 1141"/>
                  <a:gd name="T29" fmla="*/ 797 h 1320"/>
                  <a:gd name="T30" fmla="*/ 153 w 1141"/>
                  <a:gd name="T31" fmla="*/ 1026 h 1320"/>
                  <a:gd name="T32" fmla="*/ 272 w 1141"/>
                  <a:gd name="T33" fmla="*/ 1078 h 1320"/>
                  <a:gd name="T34" fmla="*/ 343 w 1141"/>
                  <a:gd name="T35" fmla="*/ 1082 h 1320"/>
                  <a:gd name="T36" fmla="*/ 538 w 1141"/>
                  <a:gd name="T37" fmla="*/ 1211 h 1320"/>
                  <a:gd name="T38" fmla="*/ 546 w 1141"/>
                  <a:gd name="T39" fmla="*/ 1274 h 1320"/>
                  <a:gd name="T40" fmla="*/ 642 w 1141"/>
                  <a:gd name="T41" fmla="*/ 1320 h 1320"/>
                  <a:gd name="T42" fmla="*/ 775 w 1141"/>
                  <a:gd name="T43" fmla="*/ 1006 h 1320"/>
                  <a:gd name="T44" fmla="*/ 809 w 1141"/>
                  <a:gd name="T45" fmla="*/ 645 h 1320"/>
                  <a:gd name="T46" fmla="*/ 1050 w 1141"/>
                  <a:gd name="T47" fmla="*/ 332 h 1320"/>
                  <a:gd name="T48" fmla="*/ 1141 w 1141"/>
                  <a:gd name="T49" fmla="*/ 87 h 1320"/>
                  <a:gd name="T50" fmla="*/ 944 w 1141"/>
                  <a:gd name="T51" fmla="*/ 18 h 1320"/>
                  <a:gd name="T52" fmla="*/ 610 w 1141"/>
                  <a:gd name="T53" fmla="*/ 6 h 1320"/>
                  <a:gd name="T54" fmla="*/ 579 w 1141"/>
                  <a:gd name="T55" fmla="*/ 103 h 1320"/>
                  <a:gd name="T56" fmla="*/ 546 w 1141"/>
                  <a:gd name="T57" fmla="*/ 164 h 1320"/>
                  <a:gd name="T58" fmla="*/ 341 w 1141"/>
                  <a:gd name="T59" fmla="*/ 17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1" h="1320">
                    <a:moveTo>
                      <a:pt x="341" y="170"/>
                    </a:moveTo>
                    <a:lnTo>
                      <a:pt x="133" y="64"/>
                    </a:lnTo>
                    <a:lnTo>
                      <a:pt x="113" y="0"/>
                    </a:lnTo>
                    <a:lnTo>
                      <a:pt x="0" y="248"/>
                    </a:lnTo>
                    <a:lnTo>
                      <a:pt x="127" y="304"/>
                    </a:lnTo>
                    <a:lnTo>
                      <a:pt x="88" y="362"/>
                    </a:lnTo>
                    <a:lnTo>
                      <a:pt x="142" y="398"/>
                    </a:lnTo>
                    <a:lnTo>
                      <a:pt x="173" y="341"/>
                    </a:lnTo>
                    <a:lnTo>
                      <a:pt x="239" y="350"/>
                    </a:lnTo>
                    <a:lnTo>
                      <a:pt x="340" y="427"/>
                    </a:lnTo>
                    <a:lnTo>
                      <a:pt x="271" y="734"/>
                    </a:lnTo>
                    <a:lnTo>
                      <a:pt x="219" y="774"/>
                    </a:lnTo>
                    <a:lnTo>
                      <a:pt x="139" y="766"/>
                    </a:lnTo>
                    <a:lnTo>
                      <a:pt x="182" y="797"/>
                    </a:lnTo>
                    <a:lnTo>
                      <a:pt x="183" y="797"/>
                    </a:lnTo>
                    <a:lnTo>
                      <a:pt x="153" y="1026"/>
                    </a:lnTo>
                    <a:lnTo>
                      <a:pt x="272" y="1078"/>
                    </a:lnTo>
                    <a:lnTo>
                      <a:pt x="343" y="1082"/>
                    </a:lnTo>
                    <a:lnTo>
                      <a:pt x="538" y="1211"/>
                    </a:lnTo>
                    <a:lnTo>
                      <a:pt x="546" y="1274"/>
                    </a:lnTo>
                    <a:lnTo>
                      <a:pt x="642" y="1320"/>
                    </a:lnTo>
                    <a:lnTo>
                      <a:pt x="775" y="1006"/>
                    </a:lnTo>
                    <a:lnTo>
                      <a:pt x="809" y="645"/>
                    </a:lnTo>
                    <a:lnTo>
                      <a:pt x="1050" y="332"/>
                    </a:lnTo>
                    <a:lnTo>
                      <a:pt x="1141" y="87"/>
                    </a:lnTo>
                    <a:lnTo>
                      <a:pt x="944" y="18"/>
                    </a:lnTo>
                    <a:lnTo>
                      <a:pt x="610" y="6"/>
                    </a:lnTo>
                    <a:lnTo>
                      <a:pt x="579" y="103"/>
                    </a:lnTo>
                    <a:lnTo>
                      <a:pt x="546" y="164"/>
                    </a:lnTo>
                    <a:lnTo>
                      <a:pt x="341" y="170"/>
                    </a:lnTo>
                    <a:close/>
                  </a:path>
                </a:pathLst>
              </a:custGeom>
              <a:solidFill>
                <a:schemeClr val="accent5">
                  <a:lumMod val="20000"/>
                  <a:lumOff val="8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35" name="Freeform 22">
                <a:extLst>
                  <a:ext uri="{FF2B5EF4-FFF2-40B4-BE49-F238E27FC236}">
                    <a16:creationId xmlns:a16="http://schemas.microsoft.com/office/drawing/2014/main" id="{135FC61D-1D65-4A46-BD49-0609551F8139}"/>
                  </a:ext>
                </a:extLst>
              </p:cNvPr>
              <p:cNvSpPr>
                <a:spLocks/>
              </p:cNvSpPr>
              <p:nvPr/>
            </p:nvSpPr>
            <p:spPr bwMode="auto">
              <a:xfrm>
                <a:off x="5128680" y="1196767"/>
                <a:ext cx="821756" cy="853952"/>
              </a:xfrm>
              <a:custGeom>
                <a:avLst/>
                <a:gdLst>
                  <a:gd name="T0" fmla="*/ 870 w 1607"/>
                  <a:gd name="T1" fmla="*/ 1053 h 1672"/>
                  <a:gd name="T2" fmla="*/ 807 w 1607"/>
                  <a:gd name="T3" fmla="*/ 935 h 1672"/>
                  <a:gd name="T4" fmla="*/ 816 w 1607"/>
                  <a:gd name="T5" fmla="*/ 870 h 1672"/>
                  <a:gd name="T6" fmla="*/ 552 w 1607"/>
                  <a:gd name="T7" fmla="*/ 779 h 1672"/>
                  <a:gd name="T8" fmla="*/ 450 w 1607"/>
                  <a:gd name="T9" fmla="*/ 607 h 1672"/>
                  <a:gd name="T10" fmla="*/ 516 w 1607"/>
                  <a:gd name="T11" fmla="*/ 603 h 1672"/>
                  <a:gd name="T12" fmla="*/ 494 w 1607"/>
                  <a:gd name="T13" fmla="*/ 475 h 1672"/>
                  <a:gd name="T14" fmla="*/ 531 w 1607"/>
                  <a:gd name="T15" fmla="*/ 403 h 1672"/>
                  <a:gd name="T16" fmla="*/ 504 w 1607"/>
                  <a:gd name="T17" fmla="*/ 322 h 1672"/>
                  <a:gd name="T18" fmla="*/ 446 w 1607"/>
                  <a:gd name="T19" fmla="*/ 285 h 1672"/>
                  <a:gd name="T20" fmla="*/ 391 w 1607"/>
                  <a:gd name="T21" fmla="*/ 68 h 1672"/>
                  <a:gd name="T22" fmla="*/ 386 w 1607"/>
                  <a:gd name="T23" fmla="*/ 67 h 1672"/>
                  <a:gd name="T24" fmla="*/ 383 w 1607"/>
                  <a:gd name="T25" fmla="*/ 65 h 1672"/>
                  <a:gd name="T26" fmla="*/ 308 w 1607"/>
                  <a:gd name="T27" fmla="*/ 0 h 1672"/>
                  <a:gd name="T28" fmla="*/ 150 w 1607"/>
                  <a:gd name="T29" fmla="*/ 0 h 1672"/>
                  <a:gd name="T30" fmla="*/ 122 w 1607"/>
                  <a:gd name="T31" fmla="*/ 64 h 1672"/>
                  <a:gd name="T32" fmla="*/ 0 w 1607"/>
                  <a:gd name="T33" fmla="*/ 80 h 1672"/>
                  <a:gd name="T34" fmla="*/ 30 w 1607"/>
                  <a:gd name="T35" fmla="*/ 202 h 1672"/>
                  <a:gd name="T36" fmla="*/ 153 w 1607"/>
                  <a:gd name="T37" fmla="*/ 154 h 1672"/>
                  <a:gd name="T38" fmla="*/ 254 w 1607"/>
                  <a:gd name="T39" fmla="*/ 267 h 1672"/>
                  <a:gd name="T40" fmla="*/ 281 w 1607"/>
                  <a:gd name="T41" fmla="*/ 329 h 1672"/>
                  <a:gd name="T42" fmla="*/ 247 w 1607"/>
                  <a:gd name="T43" fmla="*/ 463 h 1672"/>
                  <a:gd name="T44" fmla="*/ 360 w 1607"/>
                  <a:gd name="T45" fmla="*/ 727 h 1672"/>
                  <a:gd name="T46" fmla="*/ 339 w 1607"/>
                  <a:gd name="T47" fmla="*/ 790 h 1672"/>
                  <a:gd name="T48" fmla="*/ 288 w 1607"/>
                  <a:gd name="T49" fmla="*/ 1106 h 1672"/>
                  <a:gd name="T50" fmla="*/ 317 w 1607"/>
                  <a:gd name="T51" fmla="*/ 1304 h 1672"/>
                  <a:gd name="T52" fmla="*/ 279 w 1607"/>
                  <a:gd name="T53" fmla="*/ 1369 h 1672"/>
                  <a:gd name="T54" fmla="*/ 337 w 1607"/>
                  <a:gd name="T55" fmla="*/ 1415 h 1672"/>
                  <a:gd name="T56" fmla="*/ 333 w 1607"/>
                  <a:gd name="T57" fmla="*/ 1480 h 1672"/>
                  <a:gd name="T58" fmla="*/ 464 w 1607"/>
                  <a:gd name="T59" fmla="*/ 1494 h 1672"/>
                  <a:gd name="T60" fmla="*/ 462 w 1607"/>
                  <a:gd name="T61" fmla="*/ 1561 h 1672"/>
                  <a:gd name="T62" fmla="*/ 556 w 1607"/>
                  <a:gd name="T63" fmla="*/ 1672 h 1672"/>
                  <a:gd name="T64" fmla="*/ 688 w 1607"/>
                  <a:gd name="T65" fmla="*/ 1655 h 1672"/>
                  <a:gd name="T66" fmla="*/ 714 w 1607"/>
                  <a:gd name="T67" fmla="*/ 1592 h 1672"/>
                  <a:gd name="T68" fmla="*/ 838 w 1607"/>
                  <a:gd name="T69" fmla="*/ 1546 h 1672"/>
                  <a:gd name="T70" fmla="*/ 893 w 1607"/>
                  <a:gd name="T71" fmla="*/ 1586 h 1672"/>
                  <a:gd name="T72" fmla="*/ 1031 w 1607"/>
                  <a:gd name="T73" fmla="*/ 1563 h 1672"/>
                  <a:gd name="T74" fmla="*/ 1153 w 1607"/>
                  <a:gd name="T75" fmla="*/ 1477 h 1672"/>
                  <a:gd name="T76" fmla="*/ 1189 w 1607"/>
                  <a:gd name="T77" fmla="*/ 1538 h 1672"/>
                  <a:gd name="T78" fmla="*/ 1329 w 1607"/>
                  <a:gd name="T79" fmla="*/ 1574 h 1672"/>
                  <a:gd name="T80" fmla="*/ 1573 w 1607"/>
                  <a:gd name="T81" fmla="*/ 1400 h 1672"/>
                  <a:gd name="T82" fmla="*/ 1607 w 1607"/>
                  <a:gd name="T83" fmla="*/ 1391 h 1672"/>
                  <a:gd name="T84" fmla="*/ 1564 w 1607"/>
                  <a:gd name="T85" fmla="*/ 1360 h 1672"/>
                  <a:gd name="T86" fmla="*/ 1518 w 1607"/>
                  <a:gd name="T87" fmla="*/ 1300 h 1672"/>
                  <a:gd name="T88" fmla="*/ 1186 w 1607"/>
                  <a:gd name="T89" fmla="*/ 1176 h 1672"/>
                  <a:gd name="T90" fmla="*/ 1066 w 1607"/>
                  <a:gd name="T91" fmla="*/ 1088 h 1672"/>
                  <a:gd name="T92" fmla="*/ 870 w 1607"/>
                  <a:gd name="T93" fmla="*/ 1053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7" h="1672">
                    <a:moveTo>
                      <a:pt x="870" y="1053"/>
                    </a:moveTo>
                    <a:lnTo>
                      <a:pt x="807" y="935"/>
                    </a:lnTo>
                    <a:lnTo>
                      <a:pt x="816" y="870"/>
                    </a:lnTo>
                    <a:lnTo>
                      <a:pt x="552" y="779"/>
                    </a:lnTo>
                    <a:lnTo>
                      <a:pt x="450" y="607"/>
                    </a:lnTo>
                    <a:lnTo>
                      <a:pt x="516" y="603"/>
                    </a:lnTo>
                    <a:lnTo>
                      <a:pt x="494" y="475"/>
                    </a:lnTo>
                    <a:lnTo>
                      <a:pt x="531" y="403"/>
                    </a:lnTo>
                    <a:lnTo>
                      <a:pt x="504" y="322"/>
                    </a:lnTo>
                    <a:lnTo>
                      <a:pt x="446" y="285"/>
                    </a:lnTo>
                    <a:lnTo>
                      <a:pt x="391" y="68"/>
                    </a:lnTo>
                    <a:lnTo>
                      <a:pt x="386" y="67"/>
                    </a:lnTo>
                    <a:lnTo>
                      <a:pt x="383" y="65"/>
                    </a:lnTo>
                    <a:lnTo>
                      <a:pt x="308" y="0"/>
                    </a:lnTo>
                    <a:lnTo>
                      <a:pt x="150" y="0"/>
                    </a:lnTo>
                    <a:lnTo>
                      <a:pt x="122" y="64"/>
                    </a:lnTo>
                    <a:lnTo>
                      <a:pt x="0" y="80"/>
                    </a:lnTo>
                    <a:lnTo>
                      <a:pt x="30" y="202"/>
                    </a:lnTo>
                    <a:lnTo>
                      <a:pt x="153" y="154"/>
                    </a:lnTo>
                    <a:lnTo>
                      <a:pt x="254" y="267"/>
                    </a:lnTo>
                    <a:lnTo>
                      <a:pt x="281" y="329"/>
                    </a:lnTo>
                    <a:lnTo>
                      <a:pt x="247" y="463"/>
                    </a:lnTo>
                    <a:lnTo>
                      <a:pt x="360" y="727"/>
                    </a:lnTo>
                    <a:lnTo>
                      <a:pt x="339" y="790"/>
                    </a:lnTo>
                    <a:lnTo>
                      <a:pt x="288" y="1106"/>
                    </a:lnTo>
                    <a:lnTo>
                      <a:pt x="317" y="1304"/>
                    </a:lnTo>
                    <a:lnTo>
                      <a:pt x="279" y="1369"/>
                    </a:lnTo>
                    <a:lnTo>
                      <a:pt x="337" y="1415"/>
                    </a:lnTo>
                    <a:lnTo>
                      <a:pt x="333" y="1480"/>
                    </a:lnTo>
                    <a:lnTo>
                      <a:pt x="464" y="1494"/>
                    </a:lnTo>
                    <a:lnTo>
                      <a:pt x="462" y="1561"/>
                    </a:lnTo>
                    <a:lnTo>
                      <a:pt x="556" y="1672"/>
                    </a:lnTo>
                    <a:lnTo>
                      <a:pt x="688" y="1655"/>
                    </a:lnTo>
                    <a:lnTo>
                      <a:pt x="714" y="1592"/>
                    </a:lnTo>
                    <a:lnTo>
                      <a:pt x="838" y="1546"/>
                    </a:lnTo>
                    <a:lnTo>
                      <a:pt x="893" y="1586"/>
                    </a:lnTo>
                    <a:lnTo>
                      <a:pt x="1031" y="1563"/>
                    </a:lnTo>
                    <a:lnTo>
                      <a:pt x="1153" y="1477"/>
                    </a:lnTo>
                    <a:lnTo>
                      <a:pt x="1189" y="1538"/>
                    </a:lnTo>
                    <a:lnTo>
                      <a:pt x="1329" y="1574"/>
                    </a:lnTo>
                    <a:lnTo>
                      <a:pt x="1573" y="1400"/>
                    </a:lnTo>
                    <a:lnTo>
                      <a:pt x="1607" y="1391"/>
                    </a:lnTo>
                    <a:lnTo>
                      <a:pt x="1564" y="1360"/>
                    </a:lnTo>
                    <a:lnTo>
                      <a:pt x="1518" y="1300"/>
                    </a:lnTo>
                    <a:lnTo>
                      <a:pt x="1186" y="1176"/>
                    </a:lnTo>
                    <a:lnTo>
                      <a:pt x="1066" y="1088"/>
                    </a:lnTo>
                    <a:lnTo>
                      <a:pt x="870" y="1053"/>
                    </a:lnTo>
                    <a:close/>
                  </a:path>
                </a:pathLst>
              </a:custGeom>
              <a:solidFill>
                <a:schemeClr val="accent5">
                  <a:lumMod val="60000"/>
                  <a:lumOff val="4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36" name="Freeform 23">
                <a:extLst>
                  <a:ext uri="{FF2B5EF4-FFF2-40B4-BE49-F238E27FC236}">
                    <a16:creationId xmlns:a16="http://schemas.microsoft.com/office/drawing/2014/main" id="{B62D62C6-5EAD-41CF-AC08-56F1B7339FEC}"/>
                  </a:ext>
                </a:extLst>
              </p:cNvPr>
              <p:cNvSpPr>
                <a:spLocks/>
              </p:cNvSpPr>
              <p:nvPr/>
            </p:nvSpPr>
            <p:spPr bwMode="auto">
              <a:xfrm>
                <a:off x="5130213" y="1906605"/>
                <a:ext cx="866217" cy="513597"/>
              </a:xfrm>
              <a:custGeom>
                <a:avLst/>
                <a:gdLst>
                  <a:gd name="T0" fmla="*/ 1149 w 1693"/>
                  <a:gd name="T1" fmla="*/ 86 h 1004"/>
                  <a:gd name="T2" fmla="*/ 1027 w 1693"/>
                  <a:gd name="T3" fmla="*/ 172 h 1004"/>
                  <a:gd name="T4" fmla="*/ 889 w 1693"/>
                  <a:gd name="T5" fmla="*/ 195 h 1004"/>
                  <a:gd name="T6" fmla="*/ 834 w 1693"/>
                  <a:gd name="T7" fmla="*/ 155 h 1004"/>
                  <a:gd name="T8" fmla="*/ 710 w 1693"/>
                  <a:gd name="T9" fmla="*/ 201 h 1004"/>
                  <a:gd name="T10" fmla="*/ 684 w 1693"/>
                  <a:gd name="T11" fmla="*/ 264 h 1004"/>
                  <a:gd name="T12" fmla="*/ 552 w 1693"/>
                  <a:gd name="T13" fmla="*/ 281 h 1004"/>
                  <a:gd name="T14" fmla="*/ 458 w 1693"/>
                  <a:gd name="T15" fmla="*/ 170 h 1004"/>
                  <a:gd name="T16" fmla="*/ 460 w 1693"/>
                  <a:gd name="T17" fmla="*/ 103 h 1004"/>
                  <a:gd name="T18" fmla="*/ 329 w 1693"/>
                  <a:gd name="T19" fmla="*/ 89 h 1004"/>
                  <a:gd name="T20" fmla="*/ 284 w 1693"/>
                  <a:gd name="T21" fmla="*/ 142 h 1004"/>
                  <a:gd name="T22" fmla="*/ 215 w 1693"/>
                  <a:gd name="T23" fmla="*/ 130 h 1004"/>
                  <a:gd name="T24" fmla="*/ 56 w 1693"/>
                  <a:gd name="T25" fmla="*/ 209 h 1004"/>
                  <a:gd name="T26" fmla="*/ 0 w 1693"/>
                  <a:gd name="T27" fmla="*/ 263 h 1004"/>
                  <a:gd name="T28" fmla="*/ 295 w 1693"/>
                  <a:gd name="T29" fmla="*/ 481 h 1004"/>
                  <a:gd name="T30" fmla="*/ 254 w 1693"/>
                  <a:gd name="T31" fmla="*/ 677 h 1004"/>
                  <a:gd name="T32" fmla="*/ 380 w 1693"/>
                  <a:gd name="T33" fmla="*/ 784 h 1004"/>
                  <a:gd name="T34" fmla="*/ 386 w 1693"/>
                  <a:gd name="T35" fmla="*/ 856 h 1004"/>
                  <a:gd name="T36" fmla="*/ 446 w 1693"/>
                  <a:gd name="T37" fmla="*/ 832 h 1004"/>
                  <a:gd name="T38" fmla="*/ 476 w 1693"/>
                  <a:gd name="T39" fmla="*/ 890 h 1004"/>
                  <a:gd name="T40" fmla="*/ 476 w 1693"/>
                  <a:gd name="T41" fmla="*/ 891 h 1004"/>
                  <a:gd name="T42" fmla="*/ 663 w 1693"/>
                  <a:gd name="T43" fmla="*/ 759 h 1004"/>
                  <a:gd name="T44" fmla="*/ 824 w 1693"/>
                  <a:gd name="T45" fmla="*/ 856 h 1004"/>
                  <a:gd name="T46" fmla="*/ 955 w 1693"/>
                  <a:gd name="T47" fmla="*/ 820 h 1004"/>
                  <a:gd name="T48" fmla="*/ 1067 w 1693"/>
                  <a:gd name="T49" fmla="*/ 903 h 1004"/>
                  <a:gd name="T50" fmla="*/ 1185 w 1693"/>
                  <a:gd name="T51" fmla="*/ 852 h 1004"/>
                  <a:gd name="T52" fmla="*/ 1378 w 1693"/>
                  <a:gd name="T53" fmla="*/ 1004 h 1004"/>
                  <a:gd name="T54" fmla="*/ 1400 w 1693"/>
                  <a:gd name="T55" fmla="*/ 989 h 1004"/>
                  <a:gd name="T56" fmla="*/ 1463 w 1693"/>
                  <a:gd name="T57" fmla="*/ 934 h 1004"/>
                  <a:gd name="T58" fmla="*/ 1464 w 1693"/>
                  <a:gd name="T59" fmla="*/ 792 h 1004"/>
                  <a:gd name="T60" fmla="*/ 1573 w 1693"/>
                  <a:gd name="T61" fmla="*/ 613 h 1004"/>
                  <a:gd name="T62" fmla="*/ 1667 w 1693"/>
                  <a:gd name="T63" fmla="*/ 302 h 1004"/>
                  <a:gd name="T64" fmla="*/ 1693 w 1693"/>
                  <a:gd name="T65" fmla="*/ 281 h 1004"/>
                  <a:gd name="T66" fmla="*/ 1574 w 1693"/>
                  <a:gd name="T67" fmla="*/ 229 h 1004"/>
                  <a:gd name="T68" fmla="*/ 1604 w 1693"/>
                  <a:gd name="T69" fmla="*/ 0 h 1004"/>
                  <a:gd name="T70" fmla="*/ 1603 w 1693"/>
                  <a:gd name="T71" fmla="*/ 0 h 1004"/>
                  <a:gd name="T72" fmla="*/ 1569 w 1693"/>
                  <a:gd name="T73" fmla="*/ 9 h 1004"/>
                  <a:gd name="T74" fmla="*/ 1325 w 1693"/>
                  <a:gd name="T75" fmla="*/ 183 h 1004"/>
                  <a:gd name="T76" fmla="*/ 1185 w 1693"/>
                  <a:gd name="T77" fmla="*/ 147 h 1004"/>
                  <a:gd name="T78" fmla="*/ 1149 w 1693"/>
                  <a:gd name="T79" fmla="*/ 86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3" h="1004">
                    <a:moveTo>
                      <a:pt x="1149" y="86"/>
                    </a:moveTo>
                    <a:lnTo>
                      <a:pt x="1027" y="172"/>
                    </a:lnTo>
                    <a:lnTo>
                      <a:pt x="889" y="195"/>
                    </a:lnTo>
                    <a:lnTo>
                      <a:pt x="834" y="155"/>
                    </a:lnTo>
                    <a:lnTo>
                      <a:pt x="710" y="201"/>
                    </a:lnTo>
                    <a:lnTo>
                      <a:pt x="684" y="264"/>
                    </a:lnTo>
                    <a:lnTo>
                      <a:pt x="552" y="281"/>
                    </a:lnTo>
                    <a:lnTo>
                      <a:pt x="458" y="170"/>
                    </a:lnTo>
                    <a:lnTo>
                      <a:pt x="460" y="103"/>
                    </a:lnTo>
                    <a:lnTo>
                      <a:pt x="329" y="89"/>
                    </a:lnTo>
                    <a:lnTo>
                      <a:pt x="284" y="142"/>
                    </a:lnTo>
                    <a:lnTo>
                      <a:pt x="215" y="130"/>
                    </a:lnTo>
                    <a:lnTo>
                      <a:pt x="56" y="209"/>
                    </a:lnTo>
                    <a:lnTo>
                      <a:pt x="0" y="263"/>
                    </a:lnTo>
                    <a:lnTo>
                      <a:pt x="295" y="481"/>
                    </a:lnTo>
                    <a:lnTo>
                      <a:pt x="254" y="677"/>
                    </a:lnTo>
                    <a:lnTo>
                      <a:pt x="380" y="784"/>
                    </a:lnTo>
                    <a:lnTo>
                      <a:pt x="386" y="856"/>
                    </a:lnTo>
                    <a:lnTo>
                      <a:pt x="446" y="832"/>
                    </a:lnTo>
                    <a:lnTo>
                      <a:pt x="476" y="890"/>
                    </a:lnTo>
                    <a:lnTo>
                      <a:pt x="476" y="891"/>
                    </a:lnTo>
                    <a:lnTo>
                      <a:pt x="663" y="759"/>
                    </a:lnTo>
                    <a:lnTo>
                      <a:pt x="824" y="856"/>
                    </a:lnTo>
                    <a:lnTo>
                      <a:pt x="955" y="820"/>
                    </a:lnTo>
                    <a:lnTo>
                      <a:pt x="1067" y="903"/>
                    </a:lnTo>
                    <a:lnTo>
                      <a:pt x="1185" y="852"/>
                    </a:lnTo>
                    <a:lnTo>
                      <a:pt x="1378" y="1004"/>
                    </a:lnTo>
                    <a:lnTo>
                      <a:pt x="1400" y="989"/>
                    </a:lnTo>
                    <a:lnTo>
                      <a:pt x="1463" y="934"/>
                    </a:lnTo>
                    <a:lnTo>
                      <a:pt x="1464" y="792"/>
                    </a:lnTo>
                    <a:lnTo>
                      <a:pt x="1573" y="613"/>
                    </a:lnTo>
                    <a:lnTo>
                      <a:pt x="1667" y="302"/>
                    </a:lnTo>
                    <a:lnTo>
                      <a:pt x="1693" y="281"/>
                    </a:lnTo>
                    <a:lnTo>
                      <a:pt x="1574" y="229"/>
                    </a:lnTo>
                    <a:lnTo>
                      <a:pt x="1604" y="0"/>
                    </a:lnTo>
                    <a:lnTo>
                      <a:pt x="1603" y="0"/>
                    </a:lnTo>
                    <a:lnTo>
                      <a:pt x="1569" y="9"/>
                    </a:lnTo>
                    <a:lnTo>
                      <a:pt x="1325" y="183"/>
                    </a:lnTo>
                    <a:lnTo>
                      <a:pt x="1185" y="147"/>
                    </a:lnTo>
                    <a:lnTo>
                      <a:pt x="1149" y="86"/>
                    </a:lnTo>
                    <a:close/>
                  </a:path>
                </a:pathLst>
              </a:custGeom>
              <a:solidFill>
                <a:schemeClr val="accent5">
                  <a:lumMod val="40000"/>
                  <a:lumOff val="6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37" name="Freeform 25">
                <a:extLst>
                  <a:ext uri="{FF2B5EF4-FFF2-40B4-BE49-F238E27FC236}">
                    <a16:creationId xmlns:a16="http://schemas.microsoft.com/office/drawing/2014/main" id="{B847D138-5977-46D0-9D5D-3209721E41D5}"/>
                  </a:ext>
                </a:extLst>
              </p:cNvPr>
              <p:cNvSpPr>
                <a:spLocks/>
              </p:cNvSpPr>
              <p:nvPr/>
            </p:nvSpPr>
            <p:spPr bwMode="auto">
              <a:xfrm>
                <a:off x="5846183" y="2050719"/>
                <a:ext cx="361818" cy="628582"/>
              </a:xfrm>
              <a:custGeom>
                <a:avLst/>
                <a:gdLst>
                  <a:gd name="T0" fmla="*/ 293 w 709"/>
                  <a:gd name="T1" fmla="*/ 0 h 1230"/>
                  <a:gd name="T2" fmla="*/ 267 w 709"/>
                  <a:gd name="T3" fmla="*/ 21 h 1230"/>
                  <a:gd name="T4" fmla="*/ 173 w 709"/>
                  <a:gd name="T5" fmla="*/ 332 h 1230"/>
                  <a:gd name="T6" fmla="*/ 64 w 709"/>
                  <a:gd name="T7" fmla="*/ 511 h 1230"/>
                  <a:gd name="T8" fmla="*/ 63 w 709"/>
                  <a:gd name="T9" fmla="*/ 653 h 1230"/>
                  <a:gd name="T10" fmla="*/ 0 w 709"/>
                  <a:gd name="T11" fmla="*/ 708 h 1230"/>
                  <a:gd name="T12" fmla="*/ 174 w 709"/>
                  <a:gd name="T13" fmla="*/ 823 h 1230"/>
                  <a:gd name="T14" fmla="*/ 185 w 709"/>
                  <a:gd name="T15" fmla="*/ 1030 h 1230"/>
                  <a:gd name="T16" fmla="*/ 249 w 709"/>
                  <a:gd name="T17" fmla="*/ 1026 h 1230"/>
                  <a:gd name="T18" fmla="*/ 298 w 709"/>
                  <a:gd name="T19" fmla="*/ 1142 h 1230"/>
                  <a:gd name="T20" fmla="*/ 209 w 709"/>
                  <a:gd name="T21" fmla="*/ 1154 h 1230"/>
                  <a:gd name="T22" fmla="*/ 206 w 709"/>
                  <a:gd name="T23" fmla="*/ 1157 h 1230"/>
                  <a:gd name="T24" fmla="*/ 290 w 709"/>
                  <a:gd name="T25" fmla="*/ 1146 h 1230"/>
                  <a:gd name="T26" fmla="*/ 357 w 709"/>
                  <a:gd name="T27" fmla="*/ 1161 h 1230"/>
                  <a:gd name="T28" fmla="*/ 339 w 709"/>
                  <a:gd name="T29" fmla="*/ 1229 h 1230"/>
                  <a:gd name="T30" fmla="*/ 513 w 709"/>
                  <a:gd name="T31" fmla="*/ 1230 h 1230"/>
                  <a:gd name="T32" fmla="*/ 575 w 709"/>
                  <a:gd name="T33" fmla="*/ 1207 h 1230"/>
                  <a:gd name="T34" fmla="*/ 587 w 709"/>
                  <a:gd name="T35" fmla="*/ 1137 h 1230"/>
                  <a:gd name="T36" fmla="*/ 653 w 709"/>
                  <a:gd name="T37" fmla="*/ 1133 h 1230"/>
                  <a:gd name="T38" fmla="*/ 657 w 709"/>
                  <a:gd name="T39" fmla="*/ 1062 h 1230"/>
                  <a:gd name="T40" fmla="*/ 709 w 709"/>
                  <a:gd name="T41" fmla="*/ 1016 h 1230"/>
                  <a:gd name="T42" fmla="*/ 642 w 709"/>
                  <a:gd name="T43" fmla="*/ 838 h 1230"/>
                  <a:gd name="T44" fmla="*/ 704 w 709"/>
                  <a:gd name="T45" fmla="*/ 485 h 1230"/>
                  <a:gd name="T46" fmla="*/ 661 w 709"/>
                  <a:gd name="T47" fmla="*/ 247 h 1230"/>
                  <a:gd name="T48" fmla="*/ 663 w 709"/>
                  <a:gd name="T49" fmla="*/ 242 h 1230"/>
                  <a:gd name="T50" fmla="*/ 567 w 709"/>
                  <a:gd name="T51" fmla="*/ 196 h 1230"/>
                  <a:gd name="T52" fmla="*/ 559 w 709"/>
                  <a:gd name="T53" fmla="*/ 133 h 1230"/>
                  <a:gd name="T54" fmla="*/ 364 w 709"/>
                  <a:gd name="T55" fmla="*/ 4 h 1230"/>
                  <a:gd name="T56" fmla="*/ 293 w 709"/>
                  <a:gd name="T5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9" h="1230">
                    <a:moveTo>
                      <a:pt x="293" y="0"/>
                    </a:moveTo>
                    <a:lnTo>
                      <a:pt x="267" y="21"/>
                    </a:lnTo>
                    <a:lnTo>
                      <a:pt x="173" y="332"/>
                    </a:lnTo>
                    <a:lnTo>
                      <a:pt x="64" y="511"/>
                    </a:lnTo>
                    <a:lnTo>
                      <a:pt x="63" y="653"/>
                    </a:lnTo>
                    <a:lnTo>
                      <a:pt x="0" y="708"/>
                    </a:lnTo>
                    <a:lnTo>
                      <a:pt x="174" y="823"/>
                    </a:lnTo>
                    <a:lnTo>
                      <a:pt x="185" y="1030"/>
                    </a:lnTo>
                    <a:lnTo>
                      <a:pt x="249" y="1026"/>
                    </a:lnTo>
                    <a:lnTo>
                      <a:pt x="298" y="1142"/>
                    </a:lnTo>
                    <a:lnTo>
                      <a:pt x="209" y="1154"/>
                    </a:lnTo>
                    <a:lnTo>
                      <a:pt x="206" y="1157"/>
                    </a:lnTo>
                    <a:lnTo>
                      <a:pt x="290" y="1146"/>
                    </a:lnTo>
                    <a:lnTo>
                      <a:pt x="357" y="1161"/>
                    </a:lnTo>
                    <a:lnTo>
                      <a:pt x="339" y="1229"/>
                    </a:lnTo>
                    <a:lnTo>
                      <a:pt x="513" y="1230"/>
                    </a:lnTo>
                    <a:lnTo>
                      <a:pt x="575" y="1207"/>
                    </a:lnTo>
                    <a:lnTo>
                      <a:pt x="587" y="1137"/>
                    </a:lnTo>
                    <a:lnTo>
                      <a:pt x="653" y="1133"/>
                    </a:lnTo>
                    <a:lnTo>
                      <a:pt x="657" y="1062"/>
                    </a:lnTo>
                    <a:lnTo>
                      <a:pt x="709" y="1016"/>
                    </a:lnTo>
                    <a:lnTo>
                      <a:pt x="642" y="838"/>
                    </a:lnTo>
                    <a:lnTo>
                      <a:pt x="704" y="485"/>
                    </a:lnTo>
                    <a:lnTo>
                      <a:pt x="661" y="247"/>
                    </a:lnTo>
                    <a:lnTo>
                      <a:pt x="663" y="242"/>
                    </a:lnTo>
                    <a:lnTo>
                      <a:pt x="567" y="196"/>
                    </a:lnTo>
                    <a:lnTo>
                      <a:pt x="559" y="133"/>
                    </a:lnTo>
                    <a:lnTo>
                      <a:pt x="364" y="4"/>
                    </a:lnTo>
                    <a:lnTo>
                      <a:pt x="293" y="0"/>
                    </a:lnTo>
                    <a:close/>
                  </a:path>
                </a:pathLst>
              </a:custGeom>
              <a:solidFill>
                <a:schemeClr val="accent5">
                  <a:lumMod val="20000"/>
                  <a:lumOff val="8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38" name="Freeform 26">
                <a:extLst>
                  <a:ext uri="{FF2B5EF4-FFF2-40B4-BE49-F238E27FC236}">
                    <a16:creationId xmlns:a16="http://schemas.microsoft.com/office/drawing/2014/main" id="{BBE5D859-AE3A-4C9D-803B-577F87617A91}"/>
                  </a:ext>
                </a:extLst>
              </p:cNvPr>
              <p:cNvSpPr>
                <a:spLocks/>
              </p:cNvSpPr>
              <p:nvPr/>
            </p:nvSpPr>
            <p:spPr bwMode="auto">
              <a:xfrm>
                <a:off x="4455637" y="764426"/>
                <a:ext cx="628582" cy="668443"/>
              </a:xfrm>
              <a:custGeom>
                <a:avLst/>
                <a:gdLst>
                  <a:gd name="T0" fmla="*/ 684 w 1230"/>
                  <a:gd name="T1" fmla="*/ 247 h 1309"/>
                  <a:gd name="T2" fmla="*/ 684 w 1230"/>
                  <a:gd name="T3" fmla="*/ 152 h 1309"/>
                  <a:gd name="T4" fmla="*/ 745 w 1230"/>
                  <a:gd name="T5" fmla="*/ 36 h 1309"/>
                  <a:gd name="T6" fmla="*/ 683 w 1230"/>
                  <a:gd name="T7" fmla="*/ 0 h 1309"/>
                  <a:gd name="T8" fmla="*/ 589 w 1230"/>
                  <a:gd name="T9" fmla="*/ 99 h 1309"/>
                  <a:gd name="T10" fmla="*/ 550 w 1230"/>
                  <a:gd name="T11" fmla="*/ 246 h 1309"/>
                  <a:gd name="T12" fmla="*/ 349 w 1230"/>
                  <a:gd name="T13" fmla="*/ 335 h 1309"/>
                  <a:gd name="T14" fmla="*/ 224 w 1230"/>
                  <a:gd name="T15" fmla="*/ 295 h 1309"/>
                  <a:gd name="T16" fmla="*/ 160 w 1230"/>
                  <a:gd name="T17" fmla="*/ 310 h 1309"/>
                  <a:gd name="T18" fmla="*/ 178 w 1230"/>
                  <a:gd name="T19" fmla="*/ 441 h 1309"/>
                  <a:gd name="T20" fmla="*/ 147 w 1230"/>
                  <a:gd name="T21" fmla="*/ 521 h 1309"/>
                  <a:gd name="T22" fmla="*/ 178 w 1230"/>
                  <a:gd name="T23" fmla="*/ 593 h 1309"/>
                  <a:gd name="T24" fmla="*/ 64 w 1230"/>
                  <a:gd name="T25" fmla="*/ 758 h 1309"/>
                  <a:gd name="T26" fmla="*/ 0 w 1230"/>
                  <a:gd name="T27" fmla="*/ 765 h 1309"/>
                  <a:gd name="T28" fmla="*/ 7 w 1230"/>
                  <a:gd name="T29" fmla="*/ 1092 h 1309"/>
                  <a:gd name="T30" fmla="*/ 161 w 1230"/>
                  <a:gd name="T31" fmla="*/ 1114 h 1309"/>
                  <a:gd name="T32" fmla="*/ 388 w 1230"/>
                  <a:gd name="T33" fmla="*/ 1267 h 1309"/>
                  <a:gd name="T34" fmla="*/ 850 w 1230"/>
                  <a:gd name="T35" fmla="*/ 1309 h 1309"/>
                  <a:gd name="T36" fmla="*/ 850 w 1230"/>
                  <a:gd name="T37" fmla="*/ 1308 h 1309"/>
                  <a:gd name="T38" fmla="*/ 945 w 1230"/>
                  <a:gd name="T39" fmla="*/ 1224 h 1309"/>
                  <a:gd name="T40" fmla="*/ 914 w 1230"/>
                  <a:gd name="T41" fmla="*/ 1167 h 1309"/>
                  <a:gd name="T42" fmla="*/ 988 w 1230"/>
                  <a:gd name="T43" fmla="*/ 1050 h 1309"/>
                  <a:gd name="T44" fmla="*/ 968 w 1230"/>
                  <a:gd name="T45" fmla="*/ 849 h 1309"/>
                  <a:gd name="T46" fmla="*/ 1012 w 1230"/>
                  <a:gd name="T47" fmla="*/ 803 h 1309"/>
                  <a:gd name="T48" fmla="*/ 1143 w 1230"/>
                  <a:gd name="T49" fmla="*/ 850 h 1309"/>
                  <a:gd name="T50" fmla="*/ 1191 w 1230"/>
                  <a:gd name="T51" fmla="*/ 789 h 1309"/>
                  <a:gd name="T52" fmla="*/ 1230 w 1230"/>
                  <a:gd name="T53" fmla="*/ 760 h 1309"/>
                  <a:gd name="T54" fmla="*/ 1158 w 1230"/>
                  <a:gd name="T55" fmla="*/ 767 h 1309"/>
                  <a:gd name="T56" fmla="*/ 1159 w 1230"/>
                  <a:gd name="T57" fmla="*/ 694 h 1309"/>
                  <a:gd name="T58" fmla="*/ 1020 w 1230"/>
                  <a:gd name="T59" fmla="*/ 660 h 1309"/>
                  <a:gd name="T60" fmla="*/ 865 w 1230"/>
                  <a:gd name="T61" fmla="*/ 524 h 1309"/>
                  <a:gd name="T62" fmla="*/ 729 w 1230"/>
                  <a:gd name="T63" fmla="*/ 527 h 1309"/>
                  <a:gd name="T64" fmla="*/ 750 w 1230"/>
                  <a:gd name="T65" fmla="*/ 379 h 1309"/>
                  <a:gd name="T66" fmla="*/ 684 w 1230"/>
                  <a:gd name="T67" fmla="*/ 247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0" h="1309">
                    <a:moveTo>
                      <a:pt x="684" y="247"/>
                    </a:moveTo>
                    <a:lnTo>
                      <a:pt x="684" y="152"/>
                    </a:lnTo>
                    <a:lnTo>
                      <a:pt x="745" y="36"/>
                    </a:lnTo>
                    <a:lnTo>
                      <a:pt x="683" y="0"/>
                    </a:lnTo>
                    <a:lnTo>
                      <a:pt x="589" y="99"/>
                    </a:lnTo>
                    <a:lnTo>
                      <a:pt x="550" y="246"/>
                    </a:lnTo>
                    <a:lnTo>
                      <a:pt x="349" y="335"/>
                    </a:lnTo>
                    <a:lnTo>
                      <a:pt x="224" y="295"/>
                    </a:lnTo>
                    <a:lnTo>
                      <a:pt x="160" y="310"/>
                    </a:lnTo>
                    <a:lnTo>
                      <a:pt x="178" y="441"/>
                    </a:lnTo>
                    <a:lnTo>
                      <a:pt x="147" y="521"/>
                    </a:lnTo>
                    <a:lnTo>
                      <a:pt x="178" y="593"/>
                    </a:lnTo>
                    <a:lnTo>
                      <a:pt x="64" y="758"/>
                    </a:lnTo>
                    <a:lnTo>
                      <a:pt x="0" y="765"/>
                    </a:lnTo>
                    <a:lnTo>
                      <a:pt x="7" y="1092"/>
                    </a:lnTo>
                    <a:lnTo>
                      <a:pt x="161" y="1114"/>
                    </a:lnTo>
                    <a:lnTo>
                      <a:pt x="388" y="1267"/>
                    </a:lnTo>
                    <a:lnTo>
                      <a:pt x="850" y="1309"/>
                    </a:lnTo>
                    <a:lnTo>
                      <a:pt x="850" y="1308"/>
                    </a:lnTo>
                    <a:lnTo>
                      <a:pt x="945" y="1224"/>
                    </a:lnTo>
                    <a:lnTo>
                      <a:pt x="914" y="1167"/>
                    </a:lnTo>
                    <a:lnTo>
                      <a:pt x="988" y="1050"/>
                    </a:lnTo>
                    <a:lnTo>
                      <a:pt x="968" y="849"/>
                    </a:lnTo>
                    <a:lnTo>
                      <a:pt x="1012" y="803"/>
                    </a:lnTo>
                    <a:lnTo>
                      <a:pt x="1143" y="850"/>
                    </a:lnTo>
                    <a:lnTo>
                      <a:pt x="1191" y="789"/>
                    </a:lnTo>
                    <a:lnTo>
                      <a:pt x="1230" y="760"/>
                    </a:lnTo>
                    <a:lnTo>
                      <a:pt x="1158" y="767"/>
                    </a:lnTo>
                    <a:lnTo>
                      <a:pt x="1159" y="694"/>
                    </a:lnTo>
                    <a:lnTo>
                      <a:pt x="1020" y="660"/>
                    </a:lnTo>
                    <a:lnTo>
                      <a:pt x="865" y="524"/>
                    </a:lnTo>
                    <a:lnTo>
                      <a:pt x="729" y="527"/>
                    </a:lnTo>
                    <a:lnTo>
                      <a:pt x="750" y="379"/>
                    </a:lnTo>
                    <a:lnTo>
                      <a:pt x="684" y="247"/>
                    </a:lnTo>
                    <a:close/>
                  </a:path>
                </a:pathLst>
              </a:custGeom>
              <a:solidFill>
                <a:schemeClr val="accent5">
                  <a:lumMod val="60000"/>
                  <a:lumOff val="4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39" name="Freeform 29">
                <a:extLst>
                  <a:ext uri="{FF2B5EF4-FFF2-40B4-BE49-F238E27FC236}">
                    <a16:creationId xmlns:a16="http://schemas.microsoft.com/office/drawing/2014/main" id="{2C778A03-E1FD-4842-90C4-B9BD61D12E1C}"/>
                  </a:ext>
                </a:extLst>
              </p:cNvPr>
              <p:cNvSpPr>
                <a:spLocks/>
              </p:cNvSpPr>
              <p:nvPr/>
            </p:nvSpPr>
            <p:spPr bwMode="auto">
              <a:xfrm>
                <a:off x="4877247" y="1152307"/>
                <a:ext cx="435408" cy="861617"/>
              </a:xfrm>
              <a:custGeom>
                <a:avLst/>
                <a:gdLst>
                  <a:gd name="T0" fmla="*/ 404 w 852"/>
                  <a:gd name="T1" fmla="*/ 0 h 1686"/>
                  <a:gd name="T2" fmla="*/ 365 w 852"/>
                  <a:gd name="T3" fmla="*/ 29 h 1686"/>
                  <a:gd name="T4" fmla="*/ 317 w 852"/>
                  <a:gd name="T5" fmla="*/ 90 h 1686"/>
                  <a:gd name="T6" fmla="*/ 186 w 852"/>
                  <a:gd name="T7" fmla="*/ 43 h 1686"/>
                  <a:gd name="T8" fmla="*/ 142 w 852"/>
                  <a:gd name="T9" fmla="*/ 89 h 1686"/>
                  <a:gd name="T10" fmla="*/ 162 w 852"/>
                  <a:gd name="T11" fmla="*/ 290 h 1686"/>
                  <a:gd name="T12" fmla="*/ 88 w 852"/>
                  <a:gd name="T13" fmla="*/ 407 h 1686"/>
                  <a:gd name="T14" fmla="*/ 119 w 852"/>
                  <a:gd name="T15" fmla="*/ 464 h 1686"/>
                  <a:gd name="T16" fmla="*/ 24 w 852"/>
                  <a:gd name="T17" fmla="*/ 548 h 1686"/>
                  <a:gd name="T18" fmla="*/ 24 w 852"/>
                  <a:gd name="T19" fmla="*/ 549 h 1686"/>
                  <a:gd name="T20" fmla="*/ 74 w 852"/>
                  <a:gd name="T21" fmla="*/ 756 h 1686"/>
                  <a:gd name="T22" fmla="*/ 51 w 852"/>
                  <a:gd name="T23" fmla="*/ 850 h 1686"/>
                  <a:gd name="T24" fmla="*/ 110 w 852"/>
                  <a:gd name="T25" fmla="*/ 880 h 1686"/>
                  <a:gd name="T26" fmla="*/ 97 w 852"/>
                  <a:gd name="T27" fmla="*/ 970 h 1686"/>
                  <a:gd name="T28" fmla="*/ 26 w 852"/>
                  <a:gd name="T29" fmla="*/ 995 h 1686"/>
                  <a:gd name="T30" fmla="*/ 0 w 852"/>
                  <a:gd name="T31" fmla="*/ 1129 h 1686"/>
                  <a:gd name="T32" fmla="*/ 74 w 852"/>
                  <a:gd name="T33" fmla="*/ 1235 h 1686"/>
                  <a:gd name="T34" fmla="*/ 85 w 852"/>
                  <a:gd name="T35" fmla="*/ 1328 h 1686"/>
                  <a:gd name="T36" fmla="*/ 163 w 852"/>
                  <a:gd name="T37" fmla="*/ 1447 h 1686"/>
                  <a:gd name="T38" fmla="*/ 552 w 852"/>
                  <a:gd name="T39" fmla="*/ 1686 h 1686"/>
                  <a:gd name="T40" fmla="*/ 711 w 852"/>
                  <a:gd name="T41" fmla="*/ 1607 h 1686"/>
                  <a:gd name="T42" fmla="*/ 780 w 852"/>
                  <a:gd name="T43" fmla="*/ 1619 h 1686"/>
                  <a:gd name="T44" fmla="*/ 825 w 852"/>
                  <a:gd name="T45" fmla="*/ 1566 h 1686"/>
                  <a:gd name="T46" fmla="*/ 829 w 852"/>
                  <a:gd name="T47" fmla="*/ 1501 h 1686"/>
                  <a:gd name="T48" fmla="*/ 771 w 852"/>
                  <a:gd name="T49" fmla="*/ 1455 h 1686"/>
                  <a:gd name="T50" fmla="*/ 809 w 852"/>
                  <a:gd name="T51" fmla="*/ 1390 h 1686"/>
                  <a:gd name="T52" fmla="*/ 780 w 852"/>
                  <a:gd name="T53" fmla="*/ 1192 h 1686"/>
                  <a:gd name="T54" fmla="*/ 831 w 852"/>
                  <a:gd name="T55" fmla="*/ 876 h 1686"/>
                  <a:gd name="T56" fmla="*/ 852 w 852"/>
                  <a:gd name="T57" fmla="*/ 813 h 1686"/>
                  <a:gd name="T58" fmla="*/ 739 w 852"/>
                  <a:gd name="T59" fmla="*/ 549 h 1686"/>
                  <a:gd name="T60" fmla="*/ 773 w 852"/>
                  <a:gd name="T61" fmla="*/ 415 h 1686"/>
                  <a:gd name="T62" fmla="*/ 746 w 852"/>
                  <a:gd name="T63" fmla="*/ 353 h 1686"/>
                  <a:gd name="T64" fmla="*/ 645 w 852"/>
                  <a:gd name="T65" fmla="*/ 240 h 1686"/>
                  <a:gd name="T66" fmla="*/ 522 w 852"/>
                  <a:gd name="T67" fmla="*/ 288 h 1686"/>
                  <a:gd name="T68" fmla="*/ 492 w 852"/>
                  <a:gd name="T69" fmla="*/ 166 h 1686"/>
                  <a:gd name="T70" fmla="*/ 485 w 852"/>
                  <a:gd name="T71" fmla="*/ 167 h 1686"/>
                  <a:gd name="T72" fmla="*/ 407 w 852"/>
                  <a:gd name="T73" fmla="*/ 0 h 1686"/>
                  <a:gd name="T74" fmla="*/ 404 w 852"/>
                  <a:gd name="T7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2" h="1686">
                    <a:moveTo>
                      <a:pt x="404" y="0"/>
                    </a:moveTo>
                    <a:lnTo>
                      <a:pt x="365" y="29"/>
                    </a:lnTo>
                    <a:lnTo>
                      <a:pt x="317" y="90"/>
                    </a:lnTo>
                    <a:lnTo>
                      <a:pt x="186" y="43"/>
                    </a:lnTo>
                    <a:lnTo>
                      <a:pt x="142" y="89"/>
                    </a:lnTo>
                    <a:lnTo>
                      <a:pt x="162" y="290"/>
                    </a:lnTo>
                    <a:lnTo>
                      <a:pt x="88" y="407"/>
                    </a:lnTo>
                    <a:lnTo>
                      <a:pt x="119" y="464"/>
                    </a:lnTo>
                    <a:lnTo>
                      <a:pt x="24" y="548"/>
                    </a:lnTo>
                    <a:lnTo>
                      <a:pt x="24" y="549"/>
                    </a:lnTo>
                    <a:lnTo>
                      <a:pt x="74" y="756"/>
                    </a:lnTo>
                    <a:lnTo>
                      <a:pt x="51" y="850"/>
                    </a:lnTo>
                    <a:lnTo>
                      <a:pt x="110" y="880"/>
                    </a:lnTo>
                    <a:lnTo>
                      <a:pt x="97" y="970"/>
                    </a:lnTo>
                    <a:lnTo>
                      <a:pt x="26" y="995"/>
                    </a:lnTo>
                    <a:lnTo>
                      <a:pt x="0" y="1129"/>
                    </a:lnTo>
                    <a:lnTo>
                      <a:pt x="74" y="1235"/>
                    </a:lnTo>
                    <a:lnTo>
                      <a:pt x="85" y="1328"/>
                    </a:lnTo>
                    <a:lnTo>
                      <a:pt x="163" y="1447"/>
                    </a:lnTo>
                    <a:lnTo>
                      <a:pt x="552" y="1686"/>
                    </a:lnTo>
                    <a:lnTo>
                      <a:pt x="711" y="1607"/>
                    </a:lnTo>
                    <a:lnTo>
                      <a:pt x="780" y="1619"/>
                    </a:lnTo>
                    <a:lnTo>
                      <a:pt x="825" y="1566"/>
                    </a:lnTo>
                    <a:lnTo>
                      <a:pt x="829" y="1501"/>
                    </a:lnTo>
                    <a:lnTo>
                      <a:pt x="771" y="1455"/>
                    </a:lnTo>
                    <a:lnTo>
                      <a:pt x="809" y="1390"/>
                    </a:lnTo>
                    <a:lnTo>
                      <a:pt x="780" y="1192"/>
                    </a:lnTo>
                    <a:lnTo>
                      <a:pt x="831" y="876"/>
                    </a:lnTo>
                    <a:lnTo>
                      <a:pt x="852" y="813"/>
                    </a:lnTo>
                    <a:lnTo>
                      <a:pt x="739" y="549"/>
                    </a:lnTo>
                    <a:lnTo>
                      <a:pt x="773" y="415"/>
                    </a:lnTo>
                    <a:lnTo>
                      <a:pt x="746" y="353"/>
                    </a:lnTo>
                    <a:lnTo>
                      <a:pt x="645" y="240"/>
                    </a:lnTo>
                    <a:lnTo>
                      <a:pt x="522" y="288"/>
                    </a:lnTo>
                    <a:lnTo>
                      <a:pt x="492" y="166"/>
                    </a:lnTo>
                    <a:lnTo>
                      <a:pt x="485" y="167"/>
                    </a:lnTo>
                    <a:lnTo>
                      <a:pt x="407" y="0"/>
                    </a:lnTo>
                    <a:lnTo>
                      <a:pt x="404" y="0"/>
                    </a:lnTo>
                    <a:close/>
                  </a:path>
                </a:pathLst>
              </a:custGeom>
              <a:solidFill>
                <a:schemeClr val="accent5">
                  <a:lumMod val="60000"/>
                  <a:lumOff val="4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40" name="Freeform 33">
                <a:extLst>
                  <a:ext uri="{FF2B5EF4-FFF2-40B4-BE49-F238E27FC236}">
                    <a16:creationId xmlns:a16="http://schemas.microsoft.com/office/drawing/2014/main" id="{BAAE2D4D-5147-46E6-B5FB-CAA8296F0AF2}"/>
                  </a:ext>
                </a:extLst>
              </p:cNvPr>
              <p:cNvSpPr>
                <a:spLocks/>
              </p:cNvSpPr>
              <p:nvPr/>
            </p:nvSpPr>
            <p:spPr bwMode="auto">
              <a:xfrm>
                <a:off x="4162810" y="1322484"/>
                <a:ext cx="771163" cy="637781"/>
              </a:xfrm>
              <a:custGeom>
                <a:avLst/>
                <a:gdLst>
                  <a:gd name="T0" fmla="*/ 556 w 1507"/>
                  <a:gd name="T1" fmla="*/ 66 h 1250"/>
                  <a:gd name="T2" fmla="*/ 433 w 1507"/>
                  <a:gd name="T3" fmla="*/ 23 h 1250"/>
                  <a:gd name="T4" fmla="*/ 251 w 1507"/>
                  <a:gd name="T5" fmla="*/ 115 h 1250"/>
                  <a:gd name="T6" fmla="*/ 222 w 1507"/>
                  <a:gd name="T7" fmla="*/ 176 h 1250"/>
                  <a:gd name="T8" fmla="*/ 295 w 1507"/>
                  <a:gd name="T9" fmla="*/ 361 h 1250"/>
                  <a:gd name="T10" fmla="*/ 170 w 1507"/>
                  <a:gd name="T11" fmla="*/ 412 h 1250"/>
                  <a:gd name="T12" fmla="*/ 207 w 1507"/>
                  <a:gd name="T13" fmla="*/ 467 h 1250"/>
                  <a:gd name="T14" fmla="*/ 187 w 1507"/>
                  <a:gd name="T15" fmla="*/ 531 h 1250"/>
                  <a:gd name="T16" fmla="*/ 245 w 1507"/>
                  <a:gd name="T17" fmla="*/ 559 h 1250"/>
                  <a:gd name="T18" fmla="*/ 69 w 1507"/>
                  <a:gd name="T19" fmla="*/ 793 h 1250"/>
                  <a:gd name="T20" fmla="*/ 59 w 1507"/>
                  <a:gd name="T21" fmla="*/ 839 h 1250"/>
                  <a:gd name="T22" fmla="*/ 0 w 1507"/>
                  <a:gd name="T23" fmla="*/ 891 h 1250"/>
                  <a:gd name="T24" fmla="*/ 80 w 1507"/>
                  <a:gd name="T25" fmla="*/ 1082 h 1250"/>
                  <a:gd name="T26" fmla="*/ 139 w 1507"/>
                  <a:gd name="T27" fmla="*/ 1121 h 1250"/>
                  <a:gd name="T28" fmla="*/ 214 w 1507"/>
                  <a:gd name="T29" fmla="*/ 1224 h 1250"/>
                  <a:gd name="T30" fmla="*/ 421 w 1507"/>
                  <a:gd name="T31" fmla="*/ 1250 h 1250"/>
                  <a:gd name="T32" fmla="*/ 421 w 1507"/>
                  <a:gd name="T33" fmla="*/ 1175 h 1250"/>
                  <a:gd name="T34" fmla="*/ 638 w 1507"/>
                  <a:gd name="T35" fmla="*/ 1000 h 1250"/>
                  <a:gd name="T36" fmla="*/ 787 w 1507"/>
                  <a:gd name="T37" fmla="*/ 979 h 1250"/>
                  <a:gd name="T38" fmla="*/ 860 w 1507"/>
                  <a:gd name="T39" fmla="*/ 992 h 1250"/>
                  <a:gd name="T40" fmla="*/ 868 w 1507"/>
                  <a:gd name="T41" fmla="*/ 1132 h 1250"/>
                  <a:gd name="T42" fmla="*/ 928 w 1507"/>
                  <a:gd name="T43" fmla="*/ 1178 h 1250"/>
                  <a:gd name="T44" fmla="*/ 992 w 1507"/>
                  <a:gd name="T45" fmla="*/ 1203 h 1250"/>
                  <a:gd name="T46" fmla="*/ 1024 w 1507"/>
                  <a:gd name="T47" fmla="*/ 1216 h 1250"/>
                  <a:gd name="T48" fmla="*/ 1058 w 1507"/>
                  <a:gd name="T49" fmla="*/ 1230 h 1250"/>
                  <a:gd name="T50" fmla="*/ 1115 w 1507"/>
                  <a:gd name="T51" fmla="*/ 1195 h 1250"/>
                  <a:gd name="T52" fmla="*/ 1191 w 1507"/>
                  <a:gd name="T53" fmla="*/ 1222 h 1250"/>
                  <a:gd name="T54" fmla="*/ 1299 w 1507"/>
                  <a:gd name="T55" fmla="*/ 1221 h 1250"/>
                  <a:gd name="T56" fmla="*/ 1282 w 1507"/>
                  <a:gd name="T57" fmla="*/ 1155 h 1250"/>
                  <a:gd name="T58" fmla="*/ 1336 w 1507"/>
                  <a:gd name="T59" fmla="*/ 1103 h 1250"/>
                  <a:gd name="T60" fmla="*/ 1285 w 1507"/>
                  <a:gd name="T61" fmla="*/ 1047 h 1250"/>
                  <a:gd name="T62" fmla="*/ 1482 w 1507"/>
                  <a:gd name="T63" fmla="*/ 996 h 1250"/>
                  <a:gd name="T64" fmla="*/ 1471 w 1507"/>
                  <a:gd name="T65" fmla="*/ 903 h 1250"/>
                  <a:gd name="T66" fmla="*/ 1397 w 1507"/>
                  <a:gd name="T67" fmla="*/ 797 h 1250"/>
                  <a:gd name="T68" fmla="*/ 1423 w 1507"/>
                  <a:gd name="T69" fmla="*/ 663 h 1250"/>
                  <a:gd name="T70" fmla="*/ 1494 w 1507"/>
                  <a:gd name="T71" fmla="*/ 638 h 1250"/>
                  <a:gd name="T72" fmla="*/ 1507 w 1507"/>
                  <a:gd name="T73" fmla="*/ 548 h 1250"/>
                  <a:gd name="T74" fmla="*/ 1448 w 1507"/>
                  <a:gd name="T75" fmla="*/ 518 h 1250"/>
                  <a:gd name="T76" fmla="*/ 1471 w 1507"/>
                  <a:gd name="T77" fmla="*/ 424 h 1250"/>
                  <a:gd name="T78" fmla="*/ 1421 w 1507"/>
                  <a:gd name="T79" fmla="*/ 217 h 1250"/>
                  <a:gd name="T80" fmla="*/ 959 w 1507"/>
                  <a:gd name="T81" fmla="*/ 175 h 1250"/>
                  <a:gd name="T82" fmla="*/ 732 w 1507"/>
                  <a:gd name="T83" fmla="*/ 22 h 1250"/>
                  <a:gd name="T84" fmla="*/ 578 w 1507"/>
                  <a:gd name="T85" fmla="*/ 0 h 1250"/>
                  <a:gd name="T86" fmla="*/ 556 w 1507"/>
                  <a:gd name="T87" fmla="*/ 66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7" h="1250">
                    <a:moveTo>
                      <a:pt x="556" y="66"/>
                    </a:moveTo>
                    <a:lnTo>
                      <a:pt x="433" y="23"/>
                    </a:lnTo>
                    <a:lnTo>
                      <a:pt x="251" y="115"/>
                    </a:lnTo>
                    <a:lnTo>
                      <a:pt x="222" y="176"/>
                    </a:lnTo>
                    <a:lnTo>
                      <a:pt x="295" y="361"/>
                    </a:lnTo>
                    <a:lnTo>
                      <a:pt x="170" y="412"/>
                    </a:lnTo>
                    <a:lnTo>
                      <a:pt x="207" y="467"/>
                    </a:lnTo>
                    <a:lnTo>
                      <a:pt x="187" y="531"/>
                    </a:lnTo>
                    <a:lnTo>
                      <a:pt x="245" y="559"/>
                    </a:lnTo>
                    <a:lnTo>
                      <a:pt x="69" y="793"/>
                    </a:lnTo>
                    <a:lnTo>
                      <a:pt x="59" y="839"/>
                    </a:lnTo>
                    <a:lnTo>
                      <a:pt x="0" y="891"/>
                    </a:lnTo>
                    <a:lnTo>
                      <a:pt x="80" y="1082"/>
                    </a:lnTo>
                    <a:lnTo>
                      <a:pt x="139" y="1121"/>
                    </a:lnTo>
                    <a:lnTo>
                      <a:pt x="214" y="1224"/>
                    </a:lnTo>
                    <a:lnTo>
                      <a:pt x="421" y="1250"/>
                    </a:lnTo>
                    <a:lnTo>
                      <a:pt x="421" y="1175"/>
                    </a:lnTo>
                    <a:lnTo>
                      <a:pt x="638" y="1000"/>
                    </a:lnTo>
                    <a:lnTo>
                      <a:pt x="787" y="979"/>
                    </a:lnTo>
                    <a:lnTo>
                      <a:pt x="860" y="992"/>
                    </a:lnTo>
                    <a:lnTo>
                      <a:pt x="868" y="1132"/>
                    </a:lnTo>
                    <a:lnTo>
                      <a:pt x="928" y="1178"/>
                    </a:lnTo>
                    <a:lnTo>
                      <a:pt x="992" y="1203"/>
                    </a:lnTo>
                    <a:lnTo>
                      <a:pt x="1024" y="1216"/>
                    </a:lnTo>
                    <a:lnTo>
                      <a:pt x="1058" y="1230"/>
                    </a:lnTo>
                    <a:lnTo>
                      <a:pt x="1115" y="1195"/>
                    </a:lnTo>
                    <a:lnTo>
                      <a:pt x="1191" y="1222"/>
                    </a:lnTo>
                    <a:lnTo>
                      <a:pt x="1299" y="1221"/>
                    </a:lnTo>
                    <a:lnTo>
                      <a:pt x="1282" y="1155"/>
                    </a:lnTo>
                    <a:lnTo>
                      <a:pt x="1336" y="1103"/>
                    </a:lnTo>
                    <a:lnTo>
                      <a:pt x="1285" y="1047"/>
                    </a:lnTo>
                    <a:lnTo>
                      <a:pt x="1482" y="996"/>
                    </a:lnTo>
                    <a:lnTo>
                      <a:pt x="1471" y="903"/>
                    </a:lnTo>
                    <a:lnTo>
                      <a:pt x="1397" y="797"/>
                    </a:lnTo>
                    <a:lnTo>
                      <a:pt x="1423" y="663"/>
                    </a:lnTo>
                    <a:lnTo>
                      <a:pt x="1494" y="638"/>
                    </a:lnTo>
                    <a:lnTo>
                      <a:pt x="1507" y="548"/>
                    </a:lnTo>
                    <a:lnTo>
                      <a:pt x="1448" y="518"/>
                    </a:lnTo>
                    <a:lnTo>
                      <a:pt x="1471" y="424"/>
                    </a:lnTo>
                    <a:lnTo>
                      <a:pt x="1421" y="217"/>
                    </a:lnTo>
                    <a:lnTo>
                      <a:pt x="959" y="175"/>
                    </a:lnTo>
                    <a:lnTo>
                      <a:pt x="732" y="22"/>
                    </a:lnTo>
                    <a:lnTo>
                      <a:pt x="578" y="0"/>
                    </a:lnTo>
                    <a:lnTo>
                      <a:pt x="556" y="66"/>
                    </a:lnTo>
                    <a:close/>
                  </a:path>
                </a:pathLst>
              </a:custGeom>
              <a:solidFill>
                <a:schemeClr val="accent5">
                  <a:lumMod val="60000"/>
                  <a:lumOff val="40000"/>
                </a:schemeClr>
              </a:solidFill>
              <a:ln w="3175">
                <a:solidFill>
                  <a:schemeClr val="bg1">
                    <a:lumMod val="95000"/>
                  </a:schemeClr>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41" name="Freeform 42">
                <a:extLst>
                  <a:ext uri="{FF2B5EF4-FFF2-40B4-BE49-F238E27FC236}">
                    <a16:creationId xmlns:a16="http://schemas.microsoft.com/office/drawing/2014/main" id="{97BBB00D-2249-4870-8FA1-CCF9F828FC33}"/>
                  </a:ext>
                </a:extLst>
              </p:cNvPr>
              <p:cNvSpPr>
                <a:spLocks/>
              </p:cNvSpPr>
              <p:nvPr/>
            </p:nvSpPr>
            <p:spPr bwMode="auto">
              <a:xfrm>
                <a:off x="4164343" y="1822283"/>
                <a:ext cx="700639" cy="570323"/>
              </a:xfrm>
              <a:custGeom>
                <a:avLst/>
                <a:gdLst>
                  <a:gd name="T0" fmla="*/ 211 w 1370"/>
                  <a:gd name="T1" fmla="*/ 245 h 1115"/>
                  <a:gd name="T2" fmla="*/ 136 w 1370"/>
                  <a:gd name="T3" fmla="*/ 142 h 1115"/>
                  <a:gd name="T4" fmla="*/ 67 w 1370"/>
                  <a:gd name="T5" fmla="*/ 255 h 1115"/>
                  <a:gd name="T6" fmla="*/ 0 w 1370"/>
                  <a:gd name="T7" fmla="*/ 273 h 1115"/>
                  <a:gd name="T8" fmla="*/ 10 w 1370"/>
                  <a:gd name="T9" fmla="*/ 469 h 1115"/>
                  <a:gd name="T10" fmla="*/ 93 w 1370"/>
                  <a:gd name="T11" fmla="*/ 502 h 1115"/>
                  <a:gd name="T12" fmla="*/ 196 w 1370"/>
                  <a:gd name="T13" fmla="*/ 631 h 1115"/>
                  <a:gd name="T14" fmla="*/ 253 w 1370"/>
                  <a:gd name="T15" fmla="*/ 820 h 1115"/>
                  <a:gd name="T16" fmla="*/ 299 w 1370"/>
                  <a:gd name="T17" fmla="*/ 770 h 1115"/>
                  <a:gd name="T18" fmla="*/ 382 w 1370"/>
                  <a:gd name="T19" fmla="*/ 864 h 1115"/>
                  <a:gd name="T20" fmla="*/ 497 w 1370"/>
                  <a:gd name="T21" fmla="*/ 1115 h 1115"/>
                  <a:gd name="T22" fmla="*/ 787 w 1370"/>
                  <a:gd name="T23" fmla="*/ 1079 h 1115"/>
                  <a:gd name="T24" fmla="*/ 853 w 1370"/>
                  <a:gd name="T25" fmla="*/ 1110 h 1115"/>
                  <a:gd name="T26" fmla="*/ 904 w 1370"/>
                  <a:gd name="T27" fmla="*/ 1065 h 1115"/>
                  <a:gd name="T28" fmla="*/ 1045 w 1370"/>
                  <a:gd name="T29" fmla="*/ 1044 h 1115"/>
                  <a:gd name="T30" fmla="*/ 1153 w 1370"/>
                  <a:gd name="T31" fmla="*/ 955 h 1115"/>
                  <a:gd name="T32" fmla="*/ 1242 w 1370"/>
                  <a:gd name="T33" fmla="*/ 966 h 1115"/>
                  <a:gd name="T34" fmla="*/ 1242 w 1370"/>
                  <a:gd name="T35" fmla="*/ 965 h 1115"/>
                  <a:gd name="T36" fmla="*/ 1237 w 1370"/>
                  <a:gd name="T37" fmla="*/ 856 h 1115"/>
                  <a:gd name="T38" fmla="*/ 1366 w 1370"/>
                  <a:gd name="T39" fmla="*/ 798 h 1115"/>
                  <a:gd name="T40" fmla="*/ 1370 w 1370"/>
                  <a:gd name="T41" fmla="*/ 735 h 1115"/>
                  <a:gd name="T42" fmla="*/ 1357 w 1370"/>
                  <a:gd name="T43" fmla="*/ 509 h 1115"/>
                  <a:gd name="T44" fmla="*/ 1228 w 1370"/>
                  <a:gd name="T45" fmla="*/ 440 h 1115"/>
                  <a:gd name="T46" fmla="*/ 1173 w 1370"/>
                  <a:gd name="T47" fmla="*/ 320 h 1115"/>
                  <a:gd name="T48" fmla="*/ 1188 w 1370"/>
                  <a:gd name="T49" fmla="*/ 243 h 1115"/>
                  <a:gd name="T50" fmla="*/ 1112 w 1370"/>
                  <a:gd name="T51" fmla="*/ 216 h 1115"/>
                  <a:gd name="T52" fmla="*/ 1055 w 1370"/>
                  <a:gd name="T53" fmla="*/ 251 h 1115"/>
                  <a:gd name="T54" fmla="*/ 1021 w 1370"/>
                  <a:gd name="T55" fmla="*/ 237 h 1115"/>
                  <a:gd name="T56" fmla="*/ 989 w 1370"/>
                  <a:gd name="T57" fmla="*/ 224 h 1115"/>
                  <a:gd name="T58" fmla="*/ 925 w 1370"/>
                  <a:gd name="T59" fmla="*/ 199 h 1115"/>
                  <a:gd name="T60" fmla="*/ 865 w 1370"/>
                  <a:gd name="T61" fmla="*/ 153 h 1115"/>
                  <a:gd name="T62" fmla="*/ 857 w 1370"/>
                  <a:gd name="T63" fmla="*/ 13 h 1115"/>
                  <a:gd name="T64" fmla="*/ 784 w 1370"/>
                  <a:gd name="T65" fmla="*/ 0 h 1115"/>
                  <a:gd name="T66" fmla="*/ 635 w 1370"/>
                  <a:gd name="T67" fmla="*/ 21 h 1115"/>
                  <a:gd name="T68" fmla="*/ 418 w 1370"/>
                  <a:gd name="T69" fmla="*/ 196 h 1115"/>
                  <a:gd name="T70" fmla="*/ 418 w 1370"/>
                  <a:gd name="T71" fmla="*/ 271 h 1115"/>
                  <a:gd name="T72" fmla="*/ 211 w 1370"/>
                  <a:gd name="T73" fmla="*/ 245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115">
                    <a:moveTo>
                      <a:pt x="211" y="245"/>
                    </a:moveTo>
                    <a:lnTo>
                      <a:pt x="136" y="142"/>
                    </a:lnTo>
                    <a:lnTo>
                      <a:pt x="67" y="255"/>
                    </a:lnTo>
                    <a:lnTo>
                      <a:pt x="0" y="273"/>
                    </a:lnTo>
                    <a:lnTo>
                      <a:pt x="10" y="469"/>
                    </a:lnTo>
                    <a:lnTo>
                      <a:pt x="93" y="502"/>
                    </a:lnTo>
                    <a:lnTo>
                      <a:pt x="196" y="631"/>
                    </a:lnTo>
                    <a:lnTo>
                      <a:pt x="253" y="820"/>
                    </a:lnTo>
                    <a:lnTo>
                      <a:pt x="299" y="770"/>
                    </a:lnTo>
                    <a:lnTo>
                      <a:pt x="382" y="864"/>
                    </a:lnTo>
                    <a:lnTo>
                      <a:pt x="497" y="1115"/>
                    </a:lnTo>
                    <a:lnTo>
                      <a:pt x="787" y="1079"/>
                    </a:lnTo>
                    <a:lnTo>
                      <a:pt x="853" y="1110"/>
                    </a:lnTo>
                    <a:lnTo>
                      <a:pt x="904" y="1065"/>
                    </a:lnTo>
                    <a:lnTo>
                      <a:pt x="1045" y="1044"/>
                    </a:lnTo>
                    <a:lnTo>
                      <a:pt x="1153" y="955"/>
                    </a:lnTo>
                    <a:lnTo>
                      <a:pt x="1242" y="966"/>
                    </a:lnTo>
                    <a:lnTo>
                      <a:pt x="1242" y="965"/>
                    </a:lnTo>
                    <a:lnTo>
                      <a:pt x="1237" y="856"/>
                    </a:lnTo>
                    <a:lnTo>
                      <a:pt x="1366" y="798"/>
                    </a:lnTo>
                    <a:lnTo>
                      <a:pt x="1370" y="735"/>
                    </a:lnTo>
                    <a:lnTo>
                      <a:pt x="1357" y="509"/>
                    </a:lnTo>
                    <a:lnTo>
                      <a:pt x="1228" y="440"/>
                    </a:lnTo>
                    <a:lnTo>
                      <a:pt x="1173" y="320"/>
                    </a:lnTo>
                    <a:lnTo>
                      <a:pt x="1188" y="243"/>
                    </a:lnTo>
                    <a:lnTo>
                      <a:pt x="1112" y="216"/>
                    </a:lnTo>
                    <a:lnTo>
                      <a:pt x="1055" y="251"/>
                    </a:lnTo>
                    <a:lnTo>
                      <a:pt x="1021" y="237"/>
                    </a:lnTo>
                    <a:lnTo>
                      <a:pt x="989" y="224"/>
                    </a:lnTo>
                    <a:lnTo>
                      <a:pt x="925" y="199"/>
                    </a:lnTo>
                    <a:lnTo>
                      <a:pt x="865" y="153"/>
                    </a:lnTo>
                    <a:lnTo>
                      <a:pt x="857" y="13"/>
                    </a:lnTo>
                    <a:lnTo>
                      <a:pt x="784" y="0"/>
                    </a:lnTo>
                    <a:lnTo>
                      <a:pt x="635" y="21"/>
                    </a:lnTo>
                    <a:lnTo>
                      <a:pt x="418" y="196"/>
                    </a:lnTo>
                    <a:lnTo>
                      <a:pt x="418" y="271"/>
                    </a:lnTo>
                    <a:lnTo>
                      <a:pt x="211" y="245"/>
                    </a:lnTo>
                    <a:close/>
                  </a:path>
                </a:pathLst>
              </a:custGeom>
              <a:solidFill>
                <a:schemeClr val="accent5">
                  <a:lumMod val="40000"/>
                  <a:lumOff val="6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42" name="Freeform 44">
                <a:extLst>
                  <a:ext uri="{FF2B5EF4-FFF2-40B4-BE49-F238E27FC236}">
                    <a16:creationId xmlns:a16="http://schemas.microsoft.com/office/drawing/2014/main" id="{56DCB822-A75A-4722-BE31-AC901B3EC213}"/>
                  </a:ext>
                </a:extLst>
              </p:cNvPr>
              <p:cNvSpPr>
                <a:spLocks/>
              </p:cNvSpPr>
              <p:nvPr/>
            </p:nvSpPr>
            <p:spPr bwMode="auto">
              <a:xfrm>
                <a:off x="4763796" y="1831482"/>
                <a:ext cx="613251" cy="795693"/>
              </a:xfrm>
              <a:custGeom>
                <a:avLst/>
                <a:gdLst>
                  <a:gd name="T0" fmla="*/ 306 w 1198"/>
                  <a:gd name="T1" fmla="*/ 0 h 1558"/>
                  <a:gd name="T2" fmla="*/ 109 w 1198"/>
                  <a:gd name="T3" fmla="*/ 51 h 1558"/>
                  <a:gd name="T4" fmla="*/ 160 w 1198"/>
                  <a:gd name="T5" fmla="*/ 107 h 1558"/>
                  <a:gd name="T6" fmla="*/ 106 w 1198"/>
                  <a:gd name="T7" fmla="*/ 159 h 1558"/>
                  <a:gd name="T8" fmla="*/ 123 w 1198"/>
                  <a:gd name="T9" fmla="*/ 225 h 1558"/>
                  <a:gd name="T10" fmla="*/ 15 w 1198"/>
                  <a:gd name="T11" fmla="*/ 226 h 1558"/>
                  <a:gd name="T12" fmla="*/ 0 w 1198"/>
                  <a:gd name="T13" fmla="*/ 303 h 1558"/>
                  <a:gd name="T14" fmla="*/ 55 w 1198"/>
                  <a:gd name="T15" fmla="*/ 423 h 1558"/>
                  <a:gd name="T16" fmla="*/ 184 w 1198"/>
                  <a:gd name="T17" fmla="*/ 492 h 1558"/>
                  <a:gd name="T18" fmla="*/ 197 w 1198"/>
                  <a:gd name="T19" fmla="*/ 718 h 1558"/>
                  <a:gd name="T20" fmla="*/ 193 w 1198"/>
                  <a:gd name="T21" fmla="*/ 781 h 1558"/>
                  <a:gd name="T22" fmla="*/ 64 w 1198"/>
                  <a:gd name="T23" fmla="*/ 839 h 1558"/>
                  <a:gd name="T24" fmla="*/ 69 w 1198"/>
                  <a:gd name="T25" fmla="*/ 948 h 1558"/>
                  <a:gd name="T26" fmla="*/ 149 w 1198"/>
                  <a:gd name="T27" fmla="*/ 964 h 1558"/>
                  <a:gd name="T28" fmla="*/ 162 w 1198"/>
                  <a:gd name="T29" fmla="*/ 1027 h 1558"/>
                  <a:gd name="T30" fmla="*/ 222 w 1198"/>
                  <a:gd name="T31" fmla="*/ 1050 h 1558"/>
                  <a:gd name="T32" fmla="*/ 214 w 1198"/>
                  <a:gd name="T33" fmla="*/ 1117 h 1558"/>
                  <a:gd name="T34" fmla="*/ 282 w 1198"/>
                  <a:gd name="T35" fmla="*/ 1122 h 1558"/>
                  <a:gd name="T36" fmla="*/ 322 w 1198"/>
                  <a:gd name="T37" fmla="*/ 1174 h 1558"/>
                  <a:gd name="T38" fmla="*/ 346 w 1198"/>
                  <a:gd name="T39" fmla="*/ 1245 h 1558"/>
                  <a:gd name="T40" fmla="*/ 282 w 1198"/>
                  <a:gd name="T41" fmla="*/ 1300 h 1558"/>
                  <a:gd name="T42" fmla="*/ 335 w 1198"/>
                  <a:gd name="T43" fmla="*/ 1411 h 1558"/>
                  <a:gd name="T44" fmla="*/ 546 w 1198"/>
                  <a:gd name="T45" fmla="*/ 1456 h 1558"/>
                  <a:gd name="T46" fmla="*/ 615 w 1198"/>
                  <a:gd name="T47" fmla="*/ 1492 h 1558"/>
                  <a:gd name="T48" fmla="*/ 615 w 1198"/>
                  <a:gd name="T49" fmla="*/ 1558 h 1558"/>
                  <a:gd name="T50" fmla="*/ 725 w 1198"/>
                  <a:gd name="T51" fmla="*/ 1514 h 1558"/>
                  <a:gd name="T52" fmla="*/ 753 w 1198"/>
                  <a:gd name="T53" fmla="*/ 1456 h 1558"/>
                  <a:gd name="T54" fmla="*/ 904 w 1198"/>
                  <a:gd name="T55" fmla="*/ 1367 h 1558"/>
                  <a:gd name="T56" fmla="*/ 954 w 1198"/>
                  <a:gd name="T57" fmla="*/ 1408 h 1558"/>
                  <a:gd name="T58" fmla="*/ 1025 w 1198"/>
                  <a:gd name="T59" fmla="*/ 1385 h 1558"/>
                  <a:gd name="T60" fmla="*/ 1032 w 1198"/>
                  <a:gd name="T61" fmla="*/ 1194 h 1558"/>
                  <a:gd name="T62" fmla="*/ 1081 w 1198"/>
                  <a:gd name="T63" fmla="*/ 1138 h 1558"/>
                  <a:gd name="T64" fmla="*/ 1146 w 1198"/>
                  <a:gd name="T65" fmla="*/ 1146 h 1558"/>
                  <a:gd name="T66" fmla="*/ 1198 w 1198"/>
                  <a:gd name="T67" fmla="*/ 1073 h 1558"/>
                  <a:gd name="T68" fmla="*/ 1193 w 1198"/>
                  <a:gd name="T69" fmla="*/ 1040 h 1558"/>
                  <a:gd name="T70" fmla="*/ 1193 w 1198"/>
                  <a:gd name="T71" fmla="*/ 1039 h 1558"/>
                  <a:gd name="T72" fmla="*/ 1163 w 1198"/>
                  <a:gd name="T73" fmla="*/ 981 h 1558"/>
                  <a:gd name="T74" fmla="*/ 1103 w 1198"/>
                  <a:gd name="T75" fmla="*/ 1005 h 1558"/>
                  <a:gd name="T76" fmla="*/ 1097 w 1198"/>
                  <a:gd name="T77" fmla="*/ 933 h 1558"/>
                  <a:gd name="T78" fmla="*/ 971 w 1198"/>
                  <a:gd name="T79" fmla="*/ 826 h 1558"/>
                  <a:gd name="T80" fmla="*/ 1012 w 1198"/>
                  <a:gd name="T81" fmla="*/ 630 h 1558"/>
                  <a:gd name="T82" fmla="*/ 717 w 1198"/>
                  <a:gd name="T83" fmla="*/ 412 h 1558"/>
                  <a:gd name="T84" fmla="*/ 773 w 1198"/>
                  <a:gd name="T85" fmla="*/ 358 h 1558"/>
                  <a:gd name="T86" fmla="*/ 384 w 1198"/>
                  <a:gd name="T87" fmla="*/ 119 h 1558"/>
                  <a:gd name="T88" fmla="*/ 306 w 1198"/>
                  <a:gd name="T8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8" h="1558">
                    <a:moveTo>
                      <a:pt x="306" y="0"/>
                    </a:moveTo>
                    <a:lnTo>
                      <a:pt x="109" y="51"/>
                    </a:lnTo>
                    <a:lnTo>
                      <a:pt x="160" y="107"/>
                    </a:lnTo>
                    <a:lnTo>
                      <a:pt x="106" y="159"/>
                    </a:lnTo>
                    <a:lnTo>
                      <a:pt x="123" y="225"/>
                    </a:lnTo>
                    <a:lnTo>
                      <a:pt x="15" y="226"/>
                    </a:lnTo>
                    <a:lnTo>
                      <a:pt x="0" y="303"/>
                    </a:lnTo>
                    <a:lnTo>
                      <a:pt x="55" y="423"/>
                    </a:lnTo>
                    <a:lnTo>
                      <a:pt x="184" y="492"/>
                    </a:lnTo>
                    <a:lnTo>
                      <a:pt x="197" y="718"/>
                    </a:lnTo>
                    <a:lnTo>
                      <a:pt x="193" y="781"/>
                    </a:lnTo>
                    <a:lnTo>
                      <a:pt x="64" y="839"/>
                    </a:lnTo>
                    <a:lnTo>
                      <a:pt x="69" y="948"/>
                    </a:lnTo>
                    <a:lnTo>
                      <a:pt x="149" y="964"/>
                    </a:lnTo>
                    <a:lnTo>
                      <a:pt x="162" y="1027"/>
                    </a:lnTo>
                    <a:lnTo>
                      <a:pt x="222" y="1050"/>
                    </a:lnTo>
                    <a:lnTo>
                      <a:pt x="214" y="1117"/>
                    </a:lnTo>
                    <a:lnTo>
                      <a:pt x="282" y="1122"/>
                    </a:lnTo>
                    <a:lnTo>
                      <a:pt x="322" y="1174"/>
                    </a:lnTo>
                    <a:lnTo>
                      <a:pt x="346" y="1245"/>
                    </a:lnTo>
                    <a:lnTo>
                      <a:pt x="282" y="1300"/>
                    </a:lnTo>
                    <a:lnTo>
                      <a:pt x="335" y="1411"/>
                    </a:lnTo>
                    <a:lnTo>
                      <a:pt x="546" y="1456"/>
                    </a:lnTo>
                    <a:lnTo>
                      <a:pt x="615" y="1492"/>
                    </a:lnTo>
                    <a:lnTo>
                      <a:pt x="615" y="1558"/>
                    </a:lnTo>
                    <a:lnTo>
                      <a:pt x="725" y="1514"/>
                    </a:lnTo>
                    <a:lnTo>
                      <a:pt x="753" y="1456"/>
                    </a:lnTo>
                    <a:lnTo>
                      <a:pt x="904" y="1367"/>
                    </a:lnTo>
                    <a:lnTo>
                      <a:pt x="954" y="1408"/>
                    </a:lnTo>
                    <a:lnTo>
                      <a:pt x="1025" y="1385"/>
                    </a:lnTo>
                    <a:lnTo>
                      <a:pt x="1032" y="1194"/>
                    </a:lnTo>
                    <a:lnTo>
                      <a:pt x="1081" y="1138"/>
                    </a:lnTo>
                    <a:lnTo>
                      <a:pt x="1146" y="1146"/>
                    </a:lnTo>
                    <a:lnTo>
                      <a:pt x="1198" y="1073"/>
                    </a:lnTo>
                    <a:lnTo>
                      <a:pt x="1193" y="1040"/>
                    </a:lnTo>
                    <a:lnTo>
                      <a:pt x="1193" y="1039"/>
                    </a:lnTo>
                    <a:lnTo>
                      <a:pt x="1163" y="981"/>
                    </a:lnTo>
                    <a:lnTo>
                      <a:pt x="1103" y="1005"/>
                    </a:lnTo>
                    <a:lnTo>
                      <a:pt x="1097" y="933"/>
                    </a:lnTo>
                    <a:lnTo>
                      <a:pt x="971" y="826"/>
                    </a:lnTo>
                    <a:lnTo>
                      <a:pt x="1012" y="630"/>
                    </a:lnTo>
                    <a:lnTo>
                      <a:pt x="717" y="412"/>
                    </a:lnTo>
                    <a:lnTo>
                      <a:pt x="773" y="358"/>
                    </a:lnTo>
                    <a:lnTo>
                      <a:pt x="384" y="119"/>
                    </a:lnTo>
                    <a:lnTo>
                      <a:pt x="306" y="0"/>
                    </a:lnTo>
                    <a:close/>
                  </a:path>
                </a:pathLst>
              </a:custGeom>
              <a:solidFill>
                <a:schemeClr val="accent5">
                  <a:lumMod val="40000"/>
                  <a:lumOff val="6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43" name="Freeform 122">
                <a:extLst>
                  <a:ext uri="{FF2B5EF4-FFF2-40B4-BE49-F238E27FC236}">
                    <a16:creationId xmlns:a16="http://schemas.microsoft.com/office/drawing/2014/main" id="{4B282E00-F301-4F2D-9A72-7AC575DCDA97}"/>
                  </a:ext>
                </a:extLst>
              </p:cNvPr>
              <p:cNvSpPr>
                <a:spLocks/>
              </p:cNvSpPr>
              <p:nvPr/>
            </p:nvSpPr>
            <p:spPr bwMode="auto">
              <a:xfrm>
                <a:off x="5298857" y="1906605"/>
                <a:ext cx="651579" cy="144114"/>
              </a:xfrm>
              <a:custGeom>
                <a:avLst/>
                <a:gdLst>
                  <a:gd name="T0" fmla="*/ 0 w 1274"/>
                  <a:gd name="T1" fmla="*/ 89 h 281"/>
                  <a:gd name="T2" fmla="*/ 131 w 1274"/>
                  <a:gd name="T3" fmla="*/ 103 h 281"/>
                  <a:gd name="T4" fmla="*/ 129 w 1274"/>
                  <a:gd name="T5" fmla="*/ 170 h 281"/>
                  <a:gd name="T6" fmla="*/ 223 w 1274"/>
                  <a:gd name="T7" fmla="*/ 281 h 281"/>
                  <a:gd name="T8" fmla="*/ 355 w 1274"/>
                  <a:gd name="T9" fmla="*/ 264 h 281"/>
                  <a:gd name="T10" fmla="*/ 381 w 1274"/>
                  <a:gd name="T11" fmla="*/ 201 h 281"/>
                  <a:gd name="T12" fmla="*/ 505 w 1274"/>
                  <a:gd name="T13" fmla="*/ 155 h 281"/>
                  <a:gd name="T14" fmla="*/ 560 w 1274"/>
                  <a:gd name="T15" fmla="*/ 195 h 281"/>
                  <a:gd name="T16" fmla="*/ 698 w 1274"/>
                  <a:gd name="T17" fmla="*/ 172 h 281"/>
                  <a:gd name="T18" fmla="*/ 820 w 1274"/>
                  <a:gd name="T19" fmla="*/ 86 h 281"/>
                  <a:gd name="T20" fmla="*/ 856 w 1274"/>
                  <a:gd name="T21" fmla="*/ 147 h 281"/>
                  <a:gd name="T22" fmla="*/ 996 w 1274"/>
                  <a:gd name="T23" fmla="*/ 183 h 281"/>
                  <a:gd name="T24" fmla="*/ 1240 w 1274"/>
                  <a:gd name="T25" fmla="*/ 9 h 281"/>
                  <a:gd name="T26" fmla="*/ 1274 w 1274"/>
                  <a:gd name="T2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4" h="281">
                    <a:moveTo>
                      <a:pt x="0" y="89"/>
                    </a:moveTo>
                    <a:lnTo>
                      <a:pt x="131" y="103"/>
                    </a:lnTo>
                    <a:lnTo>
                      <a:pt x="129" y="170"/>
                    </a:lnTo>
                    <a:lnTo>
                      <a:pt x="223" y="281"/>
                    </a:lnTo>
                    <a:lnTo>
                      <a:pt x="355" y="264"/>
                    </a:lnTo>
                    <a:lnTo>
                      <a:pt x="381" y="201"/>
                    </a:lnTo>
                    <a:lnTo>
                      <a:pt x="505" y="155"/>
                    </a:lnTo>
                    <a:lnTo>
                      <a:pt x="560" y="195"/>
                    </a:lnTo>
                    <a:lnTo>
                      <a:pt x="698" y="172"/>
                    </a:lnTo>
                    <a:lnTo>
                      <a:pt x="820" y="86"/>
                    </a:lnTo>
                    <a:lnTo>
                      <a:pt x="856" y="147"/>
                    </a:lnTo>
                    <a:lnTo>
                      <a:pt x="996" y="183"/>
                    </a:lnTo>
                    <a:lnTo>
                      <a:pt x="1240" y="9"/>
                    </a:lnTo>
                    <a:lnTo>
                      <a:pt x="1274"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Freeform 123">
                <a:extLst>
                  <a:ext uri="{FF2B5EF4-FFF2-40B4-BE49-F238E27FC236}">
                    <a16:creationId xmlns:a16="http://schemas.microsoft.com/office/drawing/2014/main" id="{34B2713F-515E-4DB8-95C1-CE74D04755C9}"/>
                  </a:ext>
                </a:extLst>
              </p:cNvPr>
              <p:cNvSpPr>
                <a:spLocks/>
              </p:cNvSpPr>
              <p:nvPr/>
            </p:nvSpPr>
            <p:spPr bwMode="auto">
              <a:xfrm>
                <a:off x="5373980" y="2294486"/>
                <a:ext cx="461471" cy="125716"/>
              </a:xfrm>
              <a:custGeom>
                <a:avLst/>
                <a:gdLst>
                  <a:gd name="T0" fmla="*/ 902 w 902"/>
                  <a:gd name="T1" fmla="*/ 245 h 245"/>
                  <a:gd name="T2" fmla="*/ 709 w 902"/>
                  <a:gd name="T3" fmla="*/ 93 h 245"/>
                  <a:gd name="T4" fmla="*/ 591 w 902"/>
                  <a:gd name="T5" fmla="*/ 144 h 245"/>
                  <a:gd name="T6" fmla="*/ 479 w 902"/>
                  <a:gd name="T7" fmla="*/ 61 h 245"/>
                  <a:gd name="T8" fmla="*/ 348 w 902"/>
                  <a:gd name="T9" fmla="*/ 97 h 245"/>
                  <a:gd name="T10" fmla="*/ 187 w 902"/>
                  <a:gd name="T11" fmla="*/ 0 h 245"/>
                  <a:gd name="T12" fmla="*/ 0 w 902"/>
                  <a:gd name="T13" fmla="*/ 132 h 245"/>
                </a:gdLst>
                <a:ahLst/>
                <a:cxnLst>
                  <a:cxn ang="0">
                    <a:pos x="T0" y="T1"/>
                  </a:cxn>
                  <a:cxn ang="0">
                    <a:pos x="T2" y="T3"/>
                  </a:cxn>
                  <a:cxn ang="0">
                    <a:pos x="T4" y="T5"/>
                  </a:cxn>
                  <a:cxn ang="0">
                    <a:pos x="T6" y="T7"/>
                  </a:cxn>
                  <a:cxn ang="0">
                    <a:pos x="T8" y="T9"/>
                  </a:cxn>
                  <a:cxn ang="0">
                    <a:pos x="T10" y="T11"/>
                  </a:cxn>
                  <a:cxn ang="0">
                    <a:pos x="T12" y="T13"/>
                  </a:cxn>
                </a:cxnLst>
                <a:rect l="0" t="0" r="r" b="b"/>
                <a:pathLst>
                  <a:path w="902" h="245">
                    <a:moveTo>
                      <a:pt x="902" y="245"/>
                    </a:moveTo>
                    <a:lnTo>
                      <a:pt x="709" y="93"/>
                    </a:lnTo>
                    <a:lnTo>
                      <a:pt x="591" y="144"/>
                    </a:lnTo>
                    <a:lnTo>
                      <a:pt x="479" y="61"/>
                    </a:lnTo>
                    <a:lnTo>
                      <a:pt x="348" y="97"/>
                    </a:lnTo>
                    <a:lnTo>
                      <a:pt x="187" y="0"/>
                    </a:lnTo>
                    <a:lnTo>
                      <a:pt x="0" y="13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124">
                <a:extLst>
                  <a:ext uri="{FF2B5EF4-FFF2-40B4-BE49-F238E27FC236}">
                    <a16:creationId xmlns:a16="http://schemas.microsoft.com/office/drawing/2014/main" id="{AF00AA91-5E12-4255-9EAB-BEBAF83649A0}"/>
                  </a:ext>
                </a:extLst>
              </p:cNvPr>
              <p:cNvSpPr>
                <a:spLocks noChangeShapeType="1"/>
              </p:cNvSpPr>
              <p:nvPr/>
            </p:nvSpPr>
            <p:spPr bwMode="auto">
              <a:xfrm flipH="1" flipV="1">
                <a:off x="5927439" y="1891274"/>
                <a:ext cx="22997" cy="15331"/>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125">
                <a:extLst>
                  <a:ext uri="{FF2B5EF4-FFF2-40B4-BE49-F238E27FC236}">
                    <a16:creationId xmlns:a16="http://schemas.microsoft.com/office/drawing/2014/main" id="{117164D2-A137-4AE4-8AD5-3613A5E3DCFD}"/>
                  </a:ext>
                </a:extLst>
              </p:cNvPr>
              <p:cNvSpPr>
                <a:spLocks noChangeShapeType="1"/>
              </p:cNvSpPr>
              <p:nvPr/>
            </p:nvSpPr>
            <p:spPr bwMode="auto">
              <a:xfrm flipH="1">
                <a:off x="5950436" y="1906605"/>
                <a:ext cx="0"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126">
                <a:extLst>
                  <a:ext uri="{FF2B5EF4-FFF2-40B4-BE49-F238E27FC236}">
                    <a16:creationId xmlns:a16="http://schemas.microsoft.com/office/drawing/2014/main" id="{8F17F5BF-958C-4912-9E5D-66FCA699EB0E}"/>
                  </a:ext>
                </a:extLst>
              </p:cNvPr>
              <p:cNvSpPr>
                <a:spLocks noChangeShapeType="1"/>
              </p:cNvSpPr>
              <p:nvPr/>
            </p:nvSpPr>
            <p:spPr bwMode="auto">
              <a:xfrm>
                <a:off x="5950436" y="1906605"/>
                <a:ext cx="0"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Freeform 127">
                <a:extLst>
                  <a:ext uri="{FF2B5EF4-FFF2-40B4-BE49-F238E27FC236}">
                    <a16:creationId xmlns:a16="http://schemas.microsoft.com/office/drawing/2014/main" id="{61924F17-3A33-4594-A95E-B603862553A1}"/>
                  </a:ext>
                </a:extLst>
              </p:cNvPr>
              <p:cNvSpPr>
                <a:spLocks/>
              </p:cNvSpPr>
              <p:nvPr/>
            </p:nvSpPr>
            <p:spPr bwMode="auto">
              <a:xfrm>
                <a:off x="5846183" y="2050719"/>
                <a:ext cx="150246" cy="361818"/>
              </a:xfrm>
              <a:custGeom>
                <a:avLst/>
                <a:gdLst>
                  <a:gd name="T0" fmla="*/ 293 w 293"/>
                  <a:gd name="T1" fmla="*/ 0 h 708"/>
                  <a:gd name="T2" fmla="*/ 267 w 293"/>
                  <a:gd name="T3" fmla="*/ 21 h 708"/>
                  <a:gd name="T4" fmla="*/ 173 w 293"/>
                  <a:gd name="T5" fmla="*/ 332 h 708"/>
                  <a:gd name="T6" fmla="*/ 64 w 293"/>
                  <a:gd name="T7" fmla="*/ 511 h 708"/>
                  <a:gd name="T8" fmla="*/ 63 w 293"/>
                  <a:gd name="T9" fmla="*/ 653 h 708"/>
                  <a:gd name="T10" fmla="*/ 0 w 293"/>
                  <a:gd name="T11" fmla="*/ 708 h 708"/>
                </a:gdLst>
                <a:ahLst/>
                <a:cxnLst>
                  <a:cxn ang="0">
                    <a:pos x="T0" y="T1"/>
                  </a:cxn>
                  <a:cxn ang="0">
                    <a:pos x="T2" y="T3"/>
                  </a:cxn>
                  <a:cxn ang="0">
                    <a:pos x="T4" y="T5"/>
                  </a:cxn>
                  <a:cxn ang="0">
                    <a:pos x="T6" y="T7"/>
                  </a:cxn>
                  <a:cxn ang="0">
                    <a:pos x="T8" y="T9"/>
                  </a:cxn>
                  <a:cxn ang="0">
                    <a:pos x="T10" y="T11"/>
                  </a:cxn>
                </a:cxnLst>
                <a:rect l="0" t="0" r="r" b="b"/>
                <a:pathLst>
                  <a:path w="293" h="708">
                    <a:moveTo>
                      <a:pt x="293" y="0"/>
                    </a:moveTo>
                    <a:lnTo>
                      <a:pt x="267" y="21"/>
                    </a:lnTo>
                    <a:lnTo>
                      <a:pt x="173" y="332"/>
                    </a:lnTo>
                    <a:lnTo>
                      <a:pt x="64" y="511"/>
                    </a:lnTo>
                    <a:lnTo>
                      <a:pt x="63" y="653"/>
                    </a:lnTo>
                    <a:lnTo>
                      <a:pt x="0" y="708"/>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Freeform 128">
                <a:extLst>
                  <a:ext uri="{FF2B5EF4-FFF2-40B4-BE49-F238E27FC236}">
                    <a16:creationId xmlns:a16="http://schemas.microsoft.com/office/drawing/2014/main" id="{692AA008-B2B9-4D4F-ABC0-D1F31BC6B4E9}"/>
                  </a:ext>
                </a:extLst>
              </p:cNvPr>
              <p:cNvSpPr>
                <a:spLocks/>
              </p:cNvSpPr>
              <p:nvPr/>
            </p:nvSpPr>
            <p:spPr bwMode="auto">
              <a:xfrm>
                <a:off x="5935104" y="1906605"/>
                <a:ext cx="61325" cy="144114"/>
              </a:xfrm>
              <a:custGeom>
                <a:avLst/>
                <a:gdLst>
                  <a:gd name="T0" fmla="*/ 30 w 119"/>
                  <a:gd name="T1" fmla="*/ 0 h 281"/>
                  <a:gd name="T2" fmla="*/ 0 w 119"/>
                  <a:gd name="T3" fmla="*/ 229 h 281"/>
                  <a:gd name="T4" fmla="*/ 119 w 119"/>
                  <a:gd name="T5" fmla="*/ 281 h 281"/>
                </a:gdLst>
                <a:ahLst/>
                <a:cxnLst>
                  <a:cxn ang="0">
                    <a:pos x="T0" y="T1"/>
                  </a:cxn>
                  <a:cxn ang="0">
                    <a:pos x="T2" y="T3"/>
                  </a:cxn>
                  <a:cxn ang="0">
                    <a:pos x="T4" y="T5"/>
                  </a:cxn>
                </a:cxnLst>
                <a:rect l="0" t="0" r="r" b="b"/>
                <a:pathLst>
                  <a:path w="119" h="281">
                    <a:moveTo>
                      <a:pt x="30" y="0"/>
                    </a:moveTo>
                    <a:lnTo>
                      <a:pt x="0" y="229"/>
                    </a:lnTo>
                    <a:lnTo>
                      <a:pt x="119" y="281"/>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Freeform 129">
                <a:extLst>
                  <a:ext uri="{FF2B5EF4-FFF2-40B4-BE49-F238E27FC236}">
                    <a16:creationId xmlns:a16="http://schemas.microsoft.com/office/drawing/2014/main" id="{9DC6EDC3-A89D-4ABE-A3E1-4C1BFAF9CE67}"/>
                  </a:ext>
                </a:extLst>
              </p:cNvPr>
              <p:cNvSpPr>
                <a:spLocks/>
              </p:cNvSpPr>
              <p:nvPr/>
            </p:nvSpPr>
            <p:spPr bwMode="auto">
              <a:xfrm>
                <a:off x="5996430" y="2050719"/>
                <a:ext cx="188575" cy="124183"/>
              </a:xfrm>
              <a:custGeom>
                <a:avLst/>
                <a:gdLst>
                  <a:gd name="T0" fmla="*/ 0 w 370"/>
                  <a:gd name="T1" fmla="*/ 0 h 242"/>
                  <a:gd name="T2" fmla="*/ 71 w 370"/>
                  <a:gd name="T3" fmla="*/ 4 h 242"/>
                  <a:gd name="T4" fmla="*/ 266 w 370"/>
                  <a:gd name="T5" fmla="*/ 133 h 242"/>
                  <a:gd name="T6" fmla="*/ 274 w 370"/>
                  <a:gd name="T7" fmla="*/ 196 h 242"/>
                  <a:gd name="T8" fmla="*/ 370 w 370"/>
                  <a:gd name="T9" fmla="*/ 242 h 242"/>
                </a:gdLst>
                <a:ahLst/>
                <a:cxnLst>
                  <a:cxn ang="0">
                    <a:pos x="T0" y="T1"/>
                  </a:cxn>
                  <a:cxn ang="0">
                    <a:pos x="T2" y="T3"/>
                  </a:cxn>
                  <a:cxn ang="0">
                    <a:pos x="T4" y="T5"/>
                  </a:cxn>
                  <a:cxn ang="0">
                    <a:pos x="T6" y="T7"/>
                  </a:cxn>
                  <a:cxn ang="0">
                    <a:pos x="T8" y="T9"/>
                  </a:cxn>
                </a:cxnLst>
                <a:rect l="0" t="0" r="r" b="b"/>
                <a:pathLst>
                  <a:path w="370" h="242">
                    <a:moveTo>
                      <a:pt x="0" y="0"/>
                    </a:moveTo>
                    <a:lnTo>
                      <a:pt x="71" y="4"/>
                    </a:lnTo>
                    <a:lnTo>
                      <a:pt x="266" y="133"/>
                    </a:lnTo>
                    <a:lnTo>
                      <a:pt x="274" y="196"/>
                    </a:lnTo>
                    <a:lnTo>
                      <a:pt x="370" y="24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Freeform 131">
                <a:extLst>
                  <a:ext uri="{FF2B5EF4-FFF2-40B4-BE49-F238E27FC236}">
                    <a16:creationId xmlns:a16="http://schemas.microsoft.com/office/drawing/2014/main" id="{4283E67C-58C2-4C82-AE8F-C9B6393A27E2}"/>
                  </a:ext>
                </a:extLst>
              </p:cNvPr>
              <p:cNvSpPr>
                <a:spLocks/>
              </p:cNvSpPr>
              <p:nvPr/>
            </p:nvSpPr>
            <p:spPr bwMode="auto">
              <a:xfrm>
                <a:off x="4455637" y="922338"/>
                <a:ext cx="90454" cy="400146"/>
              </a:xfrm>
              <a:custGeom>
                <a:avLst/>
                <a:gdLst>
                  <a:gd name="T0" fmla="*/ 160 w 178"/>
                  <a:gd name="T1" fmla="*/ 0 h 782"/>
                  <a:gd name="T2" fmla="*/ 178 w 178"/>
                  <a:gd name="T3" fmla="*/ 131 h 782"/>
                  <a:gd name="T4" fmla="*/ 147 w 178"/>
                  <a:gd name="T5" fmla="*/ 211 h 782"/>
                  <a:gd name="T6" fmla="*/ 178 w 178"/>
                  <a:gd name="T7" fmla="*/ 283 h 782"/>
                  <a:gd name="T8" fmla="*/ 64 w 178"/>
                  <a:gd name="T9" fmla="*/ 448 h 782"/>
                  <a:gd name="T10" fmla="*/ 0 w 178"/>
                  <a:gd name="T11" fmla="*/ 455 h 782"/>
                  <a:gd name="T12" fmla="*/ 7 w 178"/>
                  <a:gd name="T13" fmla="*/ 782 h 782"/>
                </a:gdLst>
                <a:ahLst/>
                <a:cxnLst>
                  <a:cxn ang="0">
                    <a:pos x="T0" y="T1"/>
                  </a:cxn>
                  <a:cxn ang="0">
                    <a:pos x="T2" y="T3"/>
                  </a:cxn>
                  <a:cxn ang="0">
                    <a:pos x="T4" y="T5"/>
                  </a:cxn>
                  <a:cxn ang="0">
                    <a:pos x="T6" y="T7"/>
                  </a:cxn>
                  <a:cxn ang="0">
                    <a:pos x="T8" y="T9"/>
                  </a:cxn>
                  <a:cxn ang="0">
                    <a:pos x="T10" y="T11"/>
                  </a:cxn>
                  <a:cxn ang="0">
                    <a:pos x="T12" y="T13"/>
                  </a:cxn>
                </a:cxnLst>
                <a:rect l="0" t="0" r="r" b="b"/>
                <a:pathLst>
                  <a:path w="178" h="782">
                    <a:moveTo>
                      <a:pt x="160" y="0"/>
                    </a:moveTo>
                    <a:lnTo>
                      <a:pt x="178" y="131"/>
                    </a:lnTo>
                    <a:lnTo>
                      <a:pt x="147" y="211"/>
                    </a:lnTo>
                    <a:lnTo>
                      <a:pt x="178" y="283"/>
                    </a:lnTo>
                    <a:lnTo>
                      <a:pt x="64" y="448"/>
                    </a:lnTo>
                    <a:lnTo>
                      <a:pt x="0" y="455"/>
                    </a:lnTo>
                    <a:lnTo>
                      <a:pt x="7" y="78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Freeform 132">
                <a:extLst>
                  <a:ext uri="{FF2B5EF4-FFF2-40B4-BE49-F238E27FC236}">
                    <a16:creationId xmlns:a16="http://schemas.microsoft.com/office/drawing/2014/main" id="{80792B34-69AD-414D-B403-1B436BC044BA}"/>
                  </a:ext>
                </a:extLst>
              </p:cNvPr>
              <p:cNvSpPr>
                <a:spLocks/>
              </p:cNvSpPr>
              <p:nvPr/>
            </p:nvSpPr>
            <p:spPr bwMode="auto">
              <a:xfrm>
                <a:off x="4889512" y="1152307"/>
                <a:ext cx="196240" cy="280562"/>
              </a:xfrm>
              <a:custGeom>
                <a:avLst/>
                <a:gdLst>
                  <a:gd name="T0" fmla="*/ 383 w 383"/>
                  <a:gd name="T1" fmla="*/ 0 h 549"/>
                  <a:gd name="T2" fmla="*/ 380 w 383"/>
                  <a:gd name="T3" fmla="*/ 0 h 549"/>
                  <a:gd name="T4" fmla="*/ 341 w 383"/>
                  <a:gd name="T5" fmla="*/ 29 h 549"/>
                  <a:gd name="T6" fmla="*/ 293 w 383"/>
                  <a:gd name="T7" fmla="*/ 90 h 549"/>
                  <a:gd name="T8" fmla="*/ 162 w 383"/>
                  <a:gd name="T9" fmla="*/ 43 h 549"/>
                  <a:gd name="T10" fmla="*/ 118 w 383"/>
                  <a:gd name="T11" fmla="*/ 89 h 549"/>
                  <a:gd name="T12" fmla="*/ 138 w 383"/>
                  <a:gd name="T13" fmla="*/ 290 h 549"/>
                  <a:gd name="T14" fmla="*/ 64 w 383"/>
                  <a:gd name="T15" fmla="*/ 407 h 549"/>
                  <a:gd name="T16" fmla="*/ 95 w 383"/>
                  <a:gd name="T17" fmla="*/ 464 h 549"/>
                  <a:gd name="T18" fmla="*/ 0 w 383"/>
                  <a:gd name="T19" fmla="*/ 548 h 549"/>
                  <a:gd name="T20" fmla="*/ 0 w 383"/>
                  <a:gd name="T2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549">
                    <a:moveTo>
                      <a:pt x="383" y="0"/>
                    </a:moveTo>
                    <a:lnTo>
                      <a:pt x="380" y="0"/>
                    </a:lnTo>
                    <a:lnTo>
                      <a:pt x="341" y="29"/>
                    </a:lnTo>
                    <a:lnTo>
                      <a:pt x="293" y="90"/>
                    </a:lnTo>
                    <a:lnTo>
                      <a:pt x="162" y="43"/>
                    </a:lnTo>
                    <a:lnTo>
                      <a:pt x="118" y="89"/>
                    </a:lnTo>
                    <a:lnTo>
                      <a:pt x="138" y="290"/>
                    </a:lnTo>
                    <a:lnTo>
                      <a:pt x="64" y="407"/>
                    </a:lnTo>
                    <a:lnTo>
                      <a:pt x="95" y="464"/>
                    </a:lnTo>
                    <a:lnTo>
                      <a:pt x="0" y="548"/>
                    </a:lnTo>
                    <a:lnTo>
                      <a:pt x="0" y="549"/>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Freeform 137">
                <a:extLst>
                  <a:ext uri="{FF2B5EF4-FFF2-40B4-BE49-F238E27FC236}">
                    <a16:creationId xmlns:a16="http://schemas.microsoft.com/office/drawing/2014/main" id="{19D0746C-E198-44F7-9811-9041B3B735AB}"/>
                  </a:ext>
                </a:extLst>
              </p:cNvPr>
              <p:cNvSpPr>
                <a:spLocks/>
              </p:cNvSpPr>
              <p:nvPr/>
            </p:nvSpPr>
            <p:spPr bwMode="auto">
              <a:xfrm>
                <a:off x="5326453" y="1230496"/>
                <a:ext cx="600986" cy="660778"/>
              </a:xfrm>
              <a:custGeom>
                <a:avLst/>
                <a:gdLst>
                  <a:gd name="T0" fmla="*/ 1178 w 1178"/>
                  <a:gd name="T1" fmla="*/ 1293 h 1293"/>
                  <a:gd name="T2" fmla="*/ 1132 w 1178"/>
                  <a:gd name="T3" fmla="*/ 1233 h 1293"/>
                  <a:gd name="T4" fmla="*/ 800 w 1178"/>
                  <a:gd name="T5" fmla="*/ 1109 h 1293"/>
                  <a:gd name="T6" fmla="*/ 680 w 1178"/>
                  <a:gd name="T7" fmla="*/ 1021 h 1293"/>
                  <a:gd name="T8" fmla="*/ 484 w 1178"/>
                  <a:gd name="T9" fmla="*/ 986 h 1293"/>
                  <a:gd name="T10" fmla="*/ 421 w 1178"/>
                  <a:gd name="T11" fmla="*/ 868 h 1293"/>
                  <a:gd name="T12" fmla="*/ 430 w 1178"/>
                  <a:gd name="T13" fmla="*/ 803 h 1293"/>
                  <a:gd name="T14" fmla="*/ 166 w 1178"/>
                  <a:gd name="T15" fmla="*/ 712 h 1293"/>
                  <a:gd name="T16" fmla="*/ 64 w 1178"/>
                  <a:gd name="T17" fmla="*/ 540 h 1293"/>
                  <a:gd name="T18" fmla="*/ 130 w 1178"/>
                  <a:gd name="T19" fmla="*/ 536 h 1293"/>
                  <a:gd name="T20" fmla="*/ 108 w 1178"/>
                  <a:gd name="T21" fmla="*/ 408 h 1293"/>
                  <a:gd name="T22" fmla="*/ 145 w 1178"/>
                  <a:gd name="T23" fmla="*/ 336 h 1293"/>
                  <a:gd name="T24" fmla="*/ 118 w 1178"/>
                  <a:gd name="T25" fmla="*/ 255 h 1293"/>
                  <a:gd name="T26" fmla="*/ 60 w 1178"/>
                  <a:gd name="T27" fmla="*/ 218 h 1293"/>
                  <a:gd name="T28" fmla="*/ 5 w 1178"/>
                  <a:gd name="T29" fmla="*/ 1 h 1293"/>
                  <a:gd name="T30" fmla="*/ 0 w 1178"/>
                  <a:gd name="T31"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8" h="1293">
                    <a:moveTo>
                      <a:pt x="1178" y="1293"/>
                    </a:moveTo>
                    <a:lnTo>
                      <a:pt x="1132" y="1233"/>
                    </a:lnTo>
                    <a:lnTo>
                      <a:pt x="800" y="1109"/>
                    </a:lnTo>
                    <a:lnTo>
                      <a:pt x="680" y="1021"/>
                    </a:lnTo>
                    <a:lnTo>
                      <a:pt x="484" y="986"/>
                    </a:lnTo>
                    <a:lnTo>
                      <a:pt x="421" y="868"/>
                    </a:lnTo>
                    <a:lnTo>
                      <a:pt x="430" y="803"/>
                    </a:lnTo>
                    <a:lnTo>
                      <a:pt x="166" y="712"/>
                    </a:lnTo>
                    <a:lnTo>
                      <a:pt x="64" y="540"/>
                    </a:lnTo>
                    <a:lnTo>
                      <a:pt x="130" y="536"/>
                    </a:lnTo>
                    <a:lnTo>
                      <a:pt x="108" y="408"/>
                    </a:lnTo>
                    <a:lnTo>
                      <a:pt x="145" y="336"/>
                    </a:lnTo>
                    <a:lnTo>
                      <a:pt x="118" y="255"/>
                    </a:lnTo>
                    <a:lnTo>
                      <a:pt x="60" y="218"/>
                    </a:lnTo>
                    <a:lnTo>
                      <a:pt x="5" y="1"/>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Freeform 141">
                <a:extLst>
                  <a:ext uri="{FF2B5EF4-FFF2-40B4-BE49-F238E27FC236}">
                    <a16:creationId xmlns:a16="http://schemas.microsoft.com/office/drawing/2014/main" id="{17191B4B-68B8-483F-91C5-DEF270605964}"/>
                  </a:ext>
                </a:extLst>
              </p:cNvPr>
              <p:cNvSpPr>
                <a:spLocks/>
              </p:cNvSpPr>
              <p:nvPr/>
            </p:nvSpPr>
            <p:spPr bwMode="auto">
              <a:xfrm>
                <a:off x="4198072" y="1322484"/>
                <a:ext cx="260632" cy="404745"/>
              </a:xfrm>
              <a:custGeom>
                <a:avLst/>
                <a:gdLst>
                  <a:gd name="T0" fmla="*/ 509 w 509"/>
                  <a:gd name="T1" fmla="*/ 0 h 793"/>
                  <a:gd name="T2" fmla="*/ 487 w 509"/>
                  <a:gd name="T3" fmla="*/ 66 h 793"/>
                  <a:gd name="T4" fmla="*/ 364 w 509"/>
                  <a:gd name="T5" fmla="*/ 23 h 793"/>
                  <a:gd name="T6" fmla="*/ 182 w 509"/>
                  <a:gd name="T7" fmla="*/ 115 h 793"/>
                  <a:gd name="T8" fmla="*/ 153 w 509"/>
                  <a:gd name="T9" fmla="*/ 176 h 793"/>
                  <a:gd name="T10" fmla="*/ 226 w 509"/>
                  <a:gd name="T11" fmla="*/ 361 h 793"/>
                  <a:gd name="T12" fmla="*/ 101 w 509"/>
                  <a:gd name="T13" fmla="*/ 412 h 793"/>
                  <a:gd name="T14" fmla="*/ 138 w 509"/>
                  <a:gd name="T15" fmla="*/ 467 h 793"/>
                  <a:gd name="T16" fmla="*/ 118 w 509"/>
                  <a:gd name="T17" fmla="*/ 531 h 793"/>
                  <a:gd name="T18" fmla="*/ 176 w 509"/>
                  <a:gd name="T19" fmla="*/ 559 h 793"/>
                  <a:gd name="T20" fmla="*/ 0 w 509"/>
                  <a:gd name="T21" fmla="*/ 7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793">
                    <a:moveTo>
                      <a:pt x="509" y="0"/>
                    </a:moveTo>
                    <a:lnTo>
                      <a:pt x="487" y="66"/>
                    </a:lnTo>
                    <a:lnTo>
                      <a:pt x="364" y="23"/>
                    </a:lnTo>
                    <a:lnTo>
                      <a:pt x="182" y="115"/>
                    </a:lnTo>
                    <a:lnTo>
                      <a:pt x="153" y="176"/>
                    </a:lnTo>
                    <a:lnTo>
                      <a:pt x="226" y="361"/>
                    </a:lnTo>
                    <a:lnTo>
                      <a:pt x="101" y="412"/>
                    </a:lnTo>
                    <a:lnTo>
                      <a:pt x="138" y="467"/>
                    </a:lnTo>
                    <a:lnTo>
                      <a:pt x="118" y="531"/>
                    </a:lnTo>
                    <a:lnTo>
                      <a:pt x="176" y="559"/>
                    </a:lnTo>
                    <a:lnTo>
                      <a:pt x="0" y="793"/>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Freeform 143">
                <a:extLst>
                  <a:ext uri="{FF2B5EF4-FFF2-40B4-BE49-F238E27FC236}">
                    <a16:creationId xmlns:a16="http://schemas.microsoft.com/office/drawing/2014/main" id="{228B61DA-649E-4752-B7C8-D053D77702AD}"/>
                  </a:ext>
                </a:extLst>
              </p:cNvPr>
              <p:cNvSpPr>
                <a:spLocks/>
              </p:cNvSpPr>
              <p:nvPr/>
            </p:nvSpPr>
            <p:spPr bwMode="auto">
              <a:xfrm>
                <a:off x="4162810" y="1727229"/>
                <a:ext cx="72057" cy="167111"/>
              </a:xfrm>
              <a:custGeom>
                <a:avLst/>
                <a:gdLst>
                  <a:gd name="T0" fmla="*/ 69 w 139"/>
                  <a:gd name="T1" fmla="*/ 0 h 328"/>
                  <a:gd name="T2" fmla="*/ 59 w 139"/>
                  <a:gd name="T3" fmla="*/ 46 h 328"/>
                  <a:gd name="T4" fmla="*/ 0 w 139"/>
                  <a:gd name="T5" fmla="*/ 98 h 328"/>
                  <a:gd name="T6" fmla="*/ 80 w 139"/>
                  <a:gd name="T7" fmla="*/ 289 h 328"/>
                  <a:gd name="T8" fmla="*/ 139 w 139"/>
                  <a:gd name="T9" fmla="*/ 328 h 328"/>
                </a:gdLst>
                <a:ahLst/>
                <a:cxnLst>
                  <a:cxn ang="0">
                    <a:pos x="T0" y="T1"/>
                  </a:cxn>
                  <a:cxn ang="0">
                    <a:pos x="T2" y="T3"/>
                  </a:cxn>
                  <a:cxn ang="0">
                    <a:pos x="T4" y="T5"/>
                  </a:cxn>
                  <a:cxn ang="0">
                    <a:pos x="T6" y="T7"/>
                  </a:cxn>
                  <a:cxn ang="0">
                    <a:pos x="T8" y="T9"/>
                  </a:cxn>
                </a:cxnLst>
                <a:rect l="0" t="0" r="r" b="b"/>
                <a:pathLst>
                  <a:path w="139" h="328">
                    <a:moveTo>
                      <a:pt x="69" y="0"/>
                    </a:moveTo>
                    <a:lnTo>
                      <a:pt x="59" y="46"/>
                    </a:lnTo>
                    <a:lnTo>
                      <a:pt x="0" y="98"/>
                    </a:lnTo>
                    <a:lnTo>
                      <a:pt x="80" y="289"/>
                    </a:lnTo>
                    <a:lnTo>
                      <a:pt x="139" y="328"/>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Freeform 167">
                <a:extLst>
                  <a:ext uri="{FF2B5EF4-FFF2-40B4-BE49-F238E27FC236}">
                    <a16:creationId xmlns:a16="http://schemas.microsoft.com/office/drawing/2014/main" id="{9FAF9847-F1B0-46BC-86D7-BD4091972A1F}"/>
                  </a:ext>
                </a:extLst>
              </p:cNvPr>
              <p:cNvSpPr>
                <a:spLocks/>
              </p:cNvSpPr>
              <p:nvPr/>
            </p:nvSpPr>
            <p:spPr bwMode="auto">
              <a:xfrm>
                <a:off x="4234867" y="1822283"/>
                <a:ext cx="536594" cy="137981"/>
              </a:xfrm>
              <a:custGeom>
                <a:avLst/>
                <a:gdLst>
                  <a:gd name="T0" fmla="*/ 0 w 1052"/>
                  <a:gd name="T1" fmla="*/ 142 h 271"/>
                  <a:gd name="T2" fmla="*/ 75 w 1052"/>
                  <a:gd name="T3" fmla="*/ 245 h 271"/>
                  <a:gd name="T4" fmla="*/ 282 w 1052"/>
                  <a:gd name="T5" fmla="*/ 271 h 271"/>
                  <a:gd name="T6" fmla="*/ 282 w 1052"/>
                  <a:gd name="T7" fmla="*/ 196 h 271"/>
                  <a:gd name="T8" fmla="*/ 499 w 1052"/>
                  <a:gd name="T9" fmla="*/ 21 h 271"/>
                  <a:gd name="T10" fmla="*/ 648 w 1052"/>
                  <a:gd name="T11" fmla="*/ 0 h 271"/>
                  <a:gd name="T12" fmla="*/ 721 w 1052"/>
                  <a:gd name="T13" fmla="*/ 13 h 271"/>
                  <a:gd name="T14" fmla="*/ 729 w 1052"/>
                  <a:gd name="T15" fmla="*/ 153 h 271"/>
                  <a:gd name="T16" fmla="*/ 789 w 1052"/>
                  <a:gd name="T17" fmla="*/ 199 h 271"/>
                  <a:gd name="T18" fmla="*/ 853 w 1052"/>
                  <a:gd name="T19" fmla="*/ 224 h 271"/>
                  <a:gd name="T20" fmla="*/ 885 w 1052"/>
                  <a:gd name="T21" fmla="*/ 237 h 271"/>
                  <a:gd name="T22" fmla="*/ 919 w 1052"/>
                  <a:gd name="T23" fmla="*/ 251 h 271"/>
                  <a:gd name="T24" fmla="*/ 976 w 1052"/>
                  <a:gd name="T25" fmla="*/ 216 h 271"/>
                  <a:gd name="T26" fmla="*/ 1052 w 1052"/>
                  <a:gd name="T27" fmla="*/ 24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2" h="271">
                    <a:moveTo>
                      <a:pt x="0" y="142"/>
                    </a:moveTo>
                    <a:lnTo>
                      <a:pt x="75" y="245"/>
                    </a:lnTo>
                    <a:lnTo>
                      <a:pt x="282" y="271"/>
                    </a:lnTo>
                    <a:lnTo>
                      <a:pt x="282" y="196"/>
                    </a:lnTo>
                    <a:lnTo>
                      <a:pt x="499" y="21"/>
                    </a:lnTo>
                    <a:lnTo>
                      <a:pt x="648" y="0"/>
                    </a:lnTo>
                    <a:lnTo>
                      <a:pt x="721" y="13"/>
                    </a:lnTo>
                    <a:lnTo>
                      <a:pt x="729" y="153"/>
                    </a:lnTo>
                    <a:lnTo>
                      <a:pt x="789" y="199"/>
                    </a:lnTo>
                    <a:lnTo>
                      <a:pt x="853" y="224"/>
                    </a:lnTo>
                    <a:lnTo>
                      <a:pt x="885" y="237"/>
                    </a:lnTo>
                    <a:lnTo>
                      <a:pt x="919" y="251"/>
                    </a:lnTo>
                    <a:lnTo>
                      <a:pt x="976" y="216"/>
                    </a:lnTo>
                    <a:lnTo>
                      <a:pt x="1052" y="243"/>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Freeform 168">
                <a:extLst>
                  <a:ext uri="{FF2B5EF4-FFF2-40B4-BE49-F238E27FC236}">
                    <a16:creationId xmlns:a16="http://schemas.microsoft.com/office/drawing/2014/main" id="{5D3E3CBD-5D56-4229-980A-3F97242B29D6}"/>
                  </a:ext>
                </a:extLst>
              </p:cNvPr>
              <p:cNvSpPr>
                <a:spLocks/>
              </p:cNvSpPr>
              <p:nvPr/>
            </p:nvSpPr>
            <p:spPr bwMode="auto">
              <a:xfrm>
                <a:off x="4164343" y="1894340"/>
                <a:ext cx="70524" cy="167111"/>
              </a:xfrm>
              <a:custGeom>
                <a:avLst/>
                <a:gdLst>
                  <a:gd name="T0" fmla="*/ 136 w 136"/>
                  <a:gd name="T1" fmla="*/ 0 h 327"/>
                  <a:gd name="T2" fmla="*/ 67 w 136"/>
                  <a:gd name="T3" fmla="*/ 113 h 327"/>
                  <a:gd name="T4" fmla="*/ 0 w 136"/>
                  <a:gd name="T5" fmla="*/ 131 h 327"/>
                  <a:gd name="T6" fmla="*/ 10 w 136"/>
                  <a:gd name="T7" fmla="*/ 327 h 327"/>
                </a:gdLst>
                <a:ahLst/>
                <a:cxnLst>
                  <a:cxn ang="0">
                    <a:pos x="T0" y="T1"/>
                  </a:cxn>
                  <a:cxn ang="0">
                    <a:pos x="T2" y="T3"/>
                  </a:cxn>
                  <a:cxn ang="0">
                    <a:pos x="T4" y="T5"/>
                  </a:cxn>
                  <a:cxn ang="0">
                    <a:pos x="T6" y="T7"/>
                  </a:cxn>
                </a:cxnLst>
                <a:rect l="0" t="0" r="r" b="b"/>
                <a:pathLst>
                  <a:path w="136" h="327">
                    <a:moveTo>
                      <a:pt x="136" y="0"/>
                    </a:moveTo>
                    <a:lnTo>
                      <a:pt x="67" y="113"/>
                    </a:lnTo>
                    <a:lnTo>
                      <a:pt x="0" y="131"/>
                    </a:lnTo>
                    <a:lnTo>
                      <a:pt x="10" y="327"/>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Freeform 170">
                <a:extLst>
                  <a:ext uri="{FF2B5EF4-FFF2-40B4-BE49-F238E27FC236}">
                    <a16:creationId xmlns:a16="http://schemas.microsoft.com/office/drawing/2014/main" id="{8A5AB53D-7BB8-47B6-A5BA-907F677D730C}"/>
                  </a:ext>
                </a:extLst>
              </p:cNvPr>
              <p:cNvSpPr>
                <a:spLocks/>
              </p:cNvSpPr>
              <p:nvPr/>
            </p:nvSpPr>
            <p:spPr bwMode="auto">
              <a:xfrm>
                <a:off x="4170476" y="2061451"/>
                <a:ext cx="430809" cy="331155"/>
              </a:xfrm>
              <a:custGeom>
                <a:avLst/>
                <a:gdLst>
                  <a:gd name="T0" fmla="*/ 843 w 843"/>
                  <a:gd name="T1" fmla="*/ 641 h 646"/>
                  <a:gd name="T2" fmla="*/ 777 w 843"/>
                  <a:gd name="T3" fmla="*/ 610 h 646"/>
                  <a:gd name="T4" fmla="*/ 487 w 843"/>
                  <a:gd name="T5" fmla="*/ 646 h 646"/>
                  <a:gd name="T6" fmla="*/ 372 w 843"/>
                  <a:gd name="T7" fmla="*/ 395 h 646"/>
                  <a:gd name="T8" fmla="*/ 289 w 843"/>
                  <a:gd name="T9" fmla="*/ 301 h 646"/>
                  <a:gd name="T10" fmla="*/ 243 w 843"/>
                  <a:gd name="T11" fmla="*/ 351 h 646"/>
                  <a:gd name="T12" fmla="*/ 186 w 843"/>
                  <a:gd name="T13" fmla="*/ 162 h 646"/>
                  <a:gd name="T14" fmla="*/ 83 w 843"/>
                  <a:gd name="T15" fmla="*/ 33 h 646"/>
                  <a:gd name="T16" fmla="*/ 0 w 843"/>
                  <a:gd name="T1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646">
                    <a:moveTo>
                      <a:pt x="843" y="641"/>
                    </a:moveTo>
                    <a:lnTo>
                      <a:pt x="777" y="610"/>
                    </a:lnTo>
                    <a:lnTo>
                      <a:pt x="487" y="646"/>
                    </a:lnTo>
                    <a:lnTo>
                      <a:pt x="372" y="395"/>
                    </a:lnTo>
                    <a:lnTo>
                      <a:pt x="289" y="301"/>
                    </a:lnTo>
                    <a:lnTo>
                      <a:pt x="243" y="351"/>
                    </a:lnTo>
                    <a:lnTo>
                      <a:pt x="186" y="162"/>
                    </a:lnTo>
                    <a:lnTo>
                      <a:pt x="83" y="33"/>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Freeform 173">
                <a:extLst>
                  <a:ext uri="{FF2B5EF4-FFF2-40B4-BE49-F238E27FC236}">
                    <a16:creationId xmlns:a16="http://schemas.microsoft.com/office/drawing/2014/main" id="{D80347C1-B1AB-41A8-BF51-7C2A06C0F28B}"/>
                  </a:ext>
                </a:extLst>
              </p:cNvPr>
              <p:cNvSpPr>
                <a:spLocks/>
              </p:cNvSpPr>
              <p:nvPr/>
            </p:nvSpPr>
            <p:spPr bwMode="auto">
              <a:xfrm>
                <a:off x="5128680" y="1236629"/>
                <a:ext cx="183975" cy="715970"/>
              </a:xfrm>
              <a:custGeom>
                <a:avLst/>
                <a:gdLst>
                  <a:gd name="T0" fmla="*/ 0 w 360"/>
                  <a:gd name="T1" fmla="*/ 0 h 1400"/>
                  <a:gd name="T2" fmla="*/ 30 w 360"/>
                  <a:gd name="T3" fmla="*/ 122 h 1400"/>
                  <a:gd name="T4" fmla="*/ 153 w 360"/>
                  <a:gd name="T5" fmla="*/ 74 h 1400"/>
                  <a:gd name="T6" fmla="*/ 254 w 360"/>
                  <a:gd name="T7" fmla="*/ 187 h 1400"/>
                  <a:gd name="T8" fmla="*/ 281 w 360"/>
                  <a:gd name="T9" fmla="*/ 249 h 1400"/>
                  <a:gd name="T10" fmla="*/ 247 w 360"/>
                  <a:gd name="T11" fmla="*/ 383 h 1400"/>
                  <a:gd name="T12" fmla="*/ 360 w 360"/>
                  <a:gd name="T13" fmla="*/ 647 h 1400"/>
                  <a:gd name="T14" fmla="*/ 339 w 360"/>
                  <a:gd name="T15" fmla="*/ 710 h 1400"/>
                  <a:gd name="T16" fmla="*/ 288 w 360"/>
                  <a:gd name="T17" fmla="*/ 1026 h 1400"/>
                  <a:gd name="T18" fmla="*/ 317 w 360"/>
                  <a:gd name="T19" fmla="*/ 1224 h 1400"/>
                  <a:gd name="T20" fmla="*/ 279 w 360"/>
                  <a:gd name="T21" fmla="*/ 1289 h 1400"/>
                  <a:gd name="T22" fmla="*/ 337 w 360"/>
                  <a:gd name="T23" fmla="*/ 1335 h 1400"/>
                  <a:gd name="T24" fmla="*/ 333 w 360"/>
                  <a:gd name="T25" fmla="*/ 140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400">
                    <a:moveTo>
                      <a:pt x="0" y="0"/>
                    </a:moveTo>
                    <a:lnTo>
                      <a:pt x="30" y="122"/>
                    </a:lnTo>
                    <a:lnTo>
                      <a:pt x="153" y="74"/>
                    </a:lnTo>
                    <a:lnTo>
                      <a:pt x="254" y="187"/>
                    </a:lnTo>
                    <a:lnTo>
                      <a:pt x="281" y="249"/>
                    </a:lnTo>
                    <a:lnTo>
                      <a:pt x="247" y="383"/>
                    </a:lnTo>
                    <a:lnTo>
                      <a:pt x="360" y="647"/>
                    </a:lnTo>
                    <a:lnTo>
                      <a:pt x="339" y="710"/>
                    </a:lnTo>
                    <a:lnTo>
                      <a:pt x="288" y="1026"/>
                    </a:lnTo>
                    <a:lnTo>
                      <a:pt x="317" y="1224"/>
                    </a:lnTo>
                    <a:lnTo>
                      <a:pt x="279" y="1289"/>
                    </a:lnTo>
                    <a:lnTo>
                      <a:pt x="337" y="1335"/>
                    </a:lnTo>
                    <a:lnTo>
                      <a:pt x="333" y="140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Freeform 174">
                <a:extLst>
                  <a:ext uri="{FF2B5EF4-FFF2-40B4-BE49-F238E27FC236}">
                    <a16:creationId xmlns:a16="http://schemas.microsoft.com/office/drawing/2014/main" id="{ABE6C6D5-C849-48F0-8A1D-25AB18FF4E88}"/>
                  </a:ext>
                </a:extLst>
              </p:cNvPr>
              <p:cNvSpPr>
                <a:spLocks/>
              </p:cNvSpPr>
              <p:nvPr/>
            </p:nvSpPr>
            <p:spPr bwMode="auto">
              <a:xfrm>
                <a:off x="4458703" y="1322484"/>
                <a:ext cx="430809" cy="110385"/>
              </a:xfrm>
              <a:custGeom>
                <a:avLst/>
                <a:gdLst>
                  <a:gd name="T0" fmla="*/ 843 w 843"/>
                  <a:gd name="T1" fmla="*/ 217 h 217"/>
                  <a:gd name="T2" fmla="*/ 381 w 843"/>
                  <a:gd name="T3" fmla="*/ 175 h 217"/>
                  <a:gd name="T4" fmla="*/ 154 w 843"/>
                  <a:gd name="T5" fmla="*/ 22 h 217"/>
                  <a:gd name="T6" fmla="*/ 0 w 843"/>
                  <a:gd name="T7" fmla="*/ 0 h 217"/>
                </a:gdLst>
                <a:ahLst/>
                <a:cxnLst>
                  <a:cxn ang="0">
                    <a:pos x="T0" y="T1"/>
                  </a:cxn>
                  <a:cxn ang="0">
                    <a:pos x="T2" y="T3"/>
                  </a:cxn>
                  <a:cxn ang="0">
                    <a:pos x="T4" y="T5"/>
                  </a:cxn>
                  <a:cxn ang="0">
                    <a:pos x="T6" y="T7"/>
                  </a:cxn>
                </a:cxnLst>
                <a:rect l="0" t="0" r="r" b="b"/>
                <a:pathLst>
                  <a:path w="843" h="217">
                    <a:moveTo>
                      <a:pt x="843" y="217"/>
                    </a:moveTo>
                    <a:lnTo>
                      <a:pt x="381" y="175"/>
                    </a:lnTo>
                    <a:lnTo>
                      <a:pt x="154" y="22"/>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Freeform 175">
                <a:extLst>
                  <a:ext uri="{FF2B5EF4-FFF2-40B4-BE49-F238E27FC236}">
                    <a16:creationId xmlns:a16="http://schemas.microsoft.com/office/drawing/2014/main" id="{38294474-95AD-45A6-B05F-8FC4F5661AC3}"/>
                  </a:ext>
                </a:extLst>
              </p:cNvPr>
              <p:cNvSpPr>
                <a:spLocks/>
              </p:cNvSpPr>
              <p:nvPr/>
            </p:nvSpPr>
            <p:spPr bwMode="auto">
              <a:xfrm>
                <a:off x="4877247" y="1432869"/>
                <a:ext cx="56726" cy="398613"/>
              </a:xfrm>
              <a:custGeom>
                <a:avLst/>
                <a:gdLst>
                  <a:gd name="T0" fmla="*/ 85 w 110"/>
                  <a:gd name="T1" fmla="*/ 779 h 779"/>
                  <a:gd name="T2" fmla="*/ 74 w 110"/>
                  <a:gd name="T3" fmla="*/ 686 h 779"/>
                  <a:gd name="T4" fmla="*/ 0 w 110"/>
                  <a:gd name="T5" fmla="*/ 580 h 779"/>
                  <a:gd name="T6" fmla="*/ 26 w 110"/>
                  <a:gd name="T7" fmla="*/ 446 h 779"/>
                  <a:gd name="T8" fmla="*/ 97 w 110"/>
                  <a:gd name="T9" fmla="*/ 421 h 779"/>
                  <a:gd name="T10" fmla="*/ 110 w 110"/>
                  <a:gd name="T11" fmla="*/ 331 h 779"/>
                  <a:gd name="T12" fmla="*/ 51 w 110"/>
                  <a:gd name="T13" fmla="*/ 301 h 779"/>
                  <a:gd name="T14" fmla="*/ 74 w 110"/>
                  <a:gd name="T15" fmla="*/ 207 h 779"/>
                  <a:gd name="T16" fmla="*/ 24 w 110"/>
                  <a:gd name="T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79">
                    <a:moveTo>
                      <a:pt x="85" y="779"/>
                    </a:moveTo>
                    <a:lnTo>
                      <a:pt x="74" y="686"/>
                    </a:lnTo>
                    <a:lnTo>
                      <a:pt x="0" y="580"/>
                    </a:lnTo>
                    <a:lnTo>
                      <a:pt x="26" y="446"/>
                    </a:lnTo>
                    <a:lnTo>
                      <a:pt x="97" y="421"/>
                    </a:lnTo>
                    <a:lnTo>
                      <a:pt x="110" y="331"/>
                    </a:lnTo>
                    <a:lnTo>
                      <a:pt x="51" y="301"/>
                    </a:lnTo>
                    <a:lnTo>
                      <a:pt x="74" y="207"/>
                    </a:lnTo>
                    <a:lnTo>
                      <a:pt x="24"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Freeform 176">
                <a:extLst>
                  <a:ext uri="{FF2B5EF4-FFF2-40B4-BE49-F238E27FC236}">
                    <a16:creationId xmlns:a16="http://schemas.microsoft.com/office/drawing/2014/main" id="{706BB1BB-9CAD-4AC5-A2B8-96C2F237FAA3}"/>
                  </a:ext>
                </a:extLst>
              </p:cNvPr>
              <p:cNvSpPr>
                <a:spLocks/>
              </p:cNvSpPr>
              <p:nvPr/>
            </p:nvSpPr>
            <p:spPr bwMode="auto">
              <a:xfrm>
                <a:off x="4771461" y="1831482"/>
                <a:ext cx="148713" cy="114985"/>
              </a:xfrm>
              <a:custGeom>
                <a:avLst/>
                <a:gdLst>
                  <a:gd name="T0" fmla="*/ 291 w 291"/>
                  <a:gd name="T1" fmla="*/ 0 h 226"/>
                  <a:gd name="T2" fmla="*/ 94 w 291"/>
                  <a:gd name="T3" fmla="*/ 51 h 226"/>
                  <a:gd name="T4" fmla="*/ 145 w 291"/>
                  <a:gd name="T5" fmla="*/ 107 h 226"/>
                  <a:gd name="T6" fmla="*/ 91 w 291"/>
                  <a:gd name="T7" fmla="*/ 159 h 226"/>
                  <a:gd name="T8" fmla="*/ 108 w 291"/>
                  <a:gd name="T9" fmla="*/ 225 h 226"/>
                  <a:gd name="T10" fmla="*/ 0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291" y="0"/>
                    </a:moveTo>
                    <a:lnTo>
                      <a:pt x="94" y="51"/>
                    </a:lnTo>
                    <a:lnTo>
                      <a:pt x="145" y="107"/>
                    </a:lnTo>
                    <a:lnTo>
                      <a:pt x="91" y="159"/>
                    </a:lnTo>
                    <a:lnTo>
                      <a:pt x="108" y="225"/>
                    </a:lnTo>
                    <a:lnTo>
                      <a:pt x="0" y="226"/>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Freeform 177">
                <a:extLst>
                  <a:ext uri="{FF2B5EF4-FFF2-40B4-BE49-F238E27FC236}">
                    <a16:creationId xmlns:a16="http://schemas.microsoft.com/office/drawing/2014/main" id="{CD3DCF69-0931-46E4-AAA6-8979B03F402F}"/>
                  </a:ext>
                </a:extLst>
              </p:cNvPr>
              <p:cNvSpPr>
                <a:spLocks/>
              </p:cNvSpPr>
              <p:nvPr/>
            </p:nvSpPr>
            <p:spPr bwMode="auto">
              <a:xfrm>
                <a:off x="4763796" y="1946466"/>
                <a:ext cx="101186" cy="369484"/>
              </a:xfrm>
              <a:custGeom>
                <a:avLst/>
                <a:gdLst>
                  <a:gd name="T0" fmla="*/ 15 w 197"/>
                  <a:gd name="T1" fmla="*/ 0 h 722"/>
                  <a:gd name="T2" fmla="*/ 0 w 197"/>
                  <a:gd name="T3" fmla="*/ 77 h 722"/>
                  <a:gd name="T4" fmla="*/ 55 w 197"/>
                  <a:gd name="T5" fmla="*/ 197 h 722"/>
                  <a:gd name="T6" fmla="*/ 184 w 197"/>
                  <a:gd name="T7" fmla="*/ 266 h 722"/>
                  <a:gd name="T8" fmla="*/ 197 w 197"/>
                  <a:gd name="T9" fmla="*/ 492 h 722"/>
                  <a:gd name="T10" fmla="*/ 193 w 197"/>
                  <a:gd name="T11" fmla="*/ 555 h 722"/>
                  <a:gd name="T12" fmla="*/ 64 w 197"/>
                  <a:gd name="T13" fmla="*/ 613 h 722"/>
                  <a:gd name="T14" fmla="*/ 69 w 197"/>
                  <a:gd name="T15" fmla="*/ 722 h 7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722">
                    <a:moveTo>
                      <a:pt x="15" y="0"/>
                    </a:moveTo>
                    <a:lnTo>
                      <a:pt x="0" y="77"/>
                    </a:lnTo>
                    <a:lnTo>
                      <a:pt x="55" y="197"/>
                    </a:lnTo>
                    <a:lnTo>
                      <a:pt x="184" y="266"/>
                    </a:lnTo>
                    <a:lnTo>
                      <a:pt x="197" y="492"/>
                    </a:lnTo>
                    <a:lnTo>
                      <a:pt x="193" y="555"/>
                    </a:lnTo>
                    <a:lnTo>
                      <a:pt x="64" y="613"/>
                    </a:lnTo>
                    <a:lnTo>
                      <a:pt x="69" y="72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Freeform 178">
                <a:extLst>
                  <a:ext uri="{FF2B5EF4-FFF2-40B4-BE49-F238E27FC236}">
                    <a16:creationId xmlns:a16="http://schemas.microsoft.com/office/drawing/2014/main" id="{B266EFAE-FE47-40E5-A150-C46B9186AAD2}"/>
                  </a:ext>
                </a:extLst>
              </p:cNvPr>
              <p:cNvSpPr>
                <a:spLocks/>
              </p:cNvSpPr>
              <p:nvPr/>
            </p:nvSpPr>
            <p:spPr bwMode="auto">
              <a:xfrm>
                <a:off x="4601284" y="2309817"/>
                <a:ext cx="197773" cy="79723"/>
              </a:xfrm>
              <a:custGeom>
                <a:avLst/>
                <a:gdLst>
                  <a:gd name="T0" fmla="*/ 389 w 389"/>
                  <a:gd name="T1" fmla="*/ 10 h 155"/>
                  <a:gd name="T2" fmla="*/ 389 w 389"/>
                  <a:gd name="T3" fmla="*/ 11 h 155"/>
                  <a:gd name="T4" fmla="*/ 300 w 389"/>
                  <a:gd name="T5" fmla="*/ 0 h 155"/>
                  <a:gd name="T6" fmla="*/ 192 w 389"/>
                  <a:gd name="T7" fmla="*/ 89 h 155"/>
                  <a:gd name="T8" fmla="*/ 51 w 389"/>
                  <a:gd name="T9" fmla="*/ 110 h 155"/>
                  <a:gd name="T10" fmla="*/ 0 w 389"/>
                  <a:gd name="T11" fmla="*/ 155 h 155"/>
                </a:gdLst>
                <a:ahLst/>
                <a:cxnLst>
                  <a:cxn ang="0">
                    <a:pos x="T0" y="T1"/>
                  </a:cxn>
                  <a:cxn ang="0">
                    <a:pos x="T2" y="T3"/>
                  </a:cxn>
                  <a:cxn ang="0">
                    <a:pos x="T4" y="T5"/>
                  </a:cxn>
                  <a:cxn ang="0">
                    <a:pos x="T6" y="T7"/>
                  </a:cxn>
                  <a:cxn ang="0">
                    <a:pos x="T8" y="T9"/>
                  </a:cxn>
                  <a:cxn ang="0">
                    <a:pos x="T10" y="T11"/>
                  </a:cxn>
                </a:cxnLst>
                <a:rect l="0" t="0" r="r" b="b"/>
                <a:pathLst>
                  <a:path w="389" h="155">
                    <a:moveTo>
                      <a:pt x="389" y="10"/>
                    </a:moveTo>
                    <a:lnTo>
                      <a:pt x="389" y="11"/>
                    </a:lnTo>
                    <a:lnTo>
                      <a:pt x="300" y="0"/>
                    </a:lnTo>
                    <a:lnTo>
                      <a:pt x="192" y="89"/>
                    </a:lnTo>
                    <a:lnTo>
                      <a:pt x="51" y="110"/>
                    </a:lnTo>
                    <a:lnTo>
                      <a:pt x="0" y="155"/>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Freeform 179">
                <a:extLst>
                  <a:ext uri="{FF2B5EF4-FFF2-40B4-BE49-F238E27FC236}">
                    <a16:creationId xmlns:a16="http://schemas.microsoft.com/office/drawing/2014/main" id="{05BFB7FF-6A9D-47AE-8163-8D61DC402431}"/>
                  </a:ext>
                </a:extLst>
              </p:cNvPr>
              <p:cNvSpPr>
                <a:spLocks/>
              </p:cNvSpPr>
              <p:nvPr/>
            </p:nvSpPr>
            <p:spPr bwMode="auto">
              <a:xfrm>
                <a:off x="4799058" y="2315950"/>
                <a:ext cx="335755" cy="311225"/>
              </a:xfrm>
              <a:custGeom>
                <a:avLst/>
                <a:gdLst>
                  <a:gd name="T0" fmla="*/ 0 w 656"/>
                  <a:gd name="T1" fmla="*/ 0 h 610"/>
                  <a:gd name="T2" fmla="*/ 80 w 656"/>
                  <a:gd name="T3" fmla="*/ 16 h 610"/>
                  <a:gd name="T4" fmla="*/ 93 w 656"/>
                  <a:gd name="T5" fmla="*/ 79 h 610"/>
                  <a:gd name="T6" fmla="*/ 153 w 656"/>
                  <a:gd name="T7" fmla="*/ 102 h 610"/>
                  <a:gd name="T8" fmla="*/ 145 w 656"/>
                  <a:gd name="T9" fmla="*/ 169 h 610"/>
                  <a:gd name="T10" fmla="*/ 213 w 656"/>
                  <a:gd name="T11" fmla="*/ 174 h 610"/>
                  <a:gd name="T12" fmla="*/ 253 w 656"/>
                  <a:gd name="T13" fmla="*/ 226 h 610"/>
                  <a:gd name="T14" fmla="*/ 277 w 656"/>
                  <a:gd name="T15" fmla="*/ 297 h 610"/>
                  <a:gd name="T16" fmla="*/ 213 w 656"/>
                  <a:gd name="T17" fmla="*/ 352 h 610"/>
                  <a:gd name="T18" fmla="*/ 266 w 656"/>
                  <a:gd name="T19" fmla="*/ 463 h 610"/>
                  <a:gd name="T20" fmla="*/ 477 w 656"/>
                  <a:gd name="T21" fmla="*/ 508 h 610"/>
                  <a:gd name="T22" fmla="*/ 546 w 656"/>
                  <a:gd name="T23" fmla="*/ 544 h 610"/>
                  <a:gd name="T24" fmla="*/ 546 w 656"/>
                  <a:gd name="T25" fmla="*/ 610 h 610"/>
                  <a:gd name="T26" fmla="*/ 656 w 656"/>
                  <a:gd name="T27" fmla="*/ 56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6" h="610">
                    <a:moveTo>
                      <a:pt x="0" y="0"/>
                    </a:moveTo>
                    <a:lnTo>
                      <a:pt x="80" y="16"/>
                    </a:lnTo>
                    <a:lnTo>
                      <a:pt x="93" y="79"/>
                    </a:lnTo>
                    <a:lnTo>
                      <a:pt x="153" y="102"/>
                    </a:lnTo>
                    <a:lnTo>
                      <a:pt x="145" y="169"/>
                    </a:lnTo>
                    <a:lnTo>
                      <a:pt x="213" y="174"/>
                    </a:lnTo>
                    <a:lnTo>
                      <a:pt x="253" y="226"/>
                    </a:lnTo>
                    <a:lnTo>
                      <a:pt x="277" y="297"/>
                    </a:lnTo>
                    <a:lnTo>
                      <a:pt x="213" y="352"/>
                    </a:lnTo>
                    <a:lnTo>
                      <a:pt x="266" y="463"/>
                    </a:lnTo>
                    <a:lnTo>
                      <a:pt x="477" y="508"/>
                    </a:lnTo>
                    <a:lnTo>
                      <a:pt x="546" y="544"/>
                    </a:lnTo>
                    <a:lnTo>
                      <a:pt x="546" y="610"/>
                    </a:lnTo>
                    <a:lnTo>
                      <a:pt x="656" y="566"/>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Freeform 180">
                <a:extLst>
                  <a:ext uri="{FF2B5EF4-FFF2-40B4-BE49-F238E27FC236}">
                    <a16:creationId xmlns:a16="http://schemas.microsoft.com/office/drawing/2014/main" id="{A84FE72F-9794-49B1-8E6F-0B73DC539FC0}"/>
                  </a:ext>
                </a:extLst>
              </p:cNvPr>
              <p:cNvSpPr>
                <a:spLocks/>
              </p:cNvSpPr>
              <p:nvPr/>
            </p:nvSpPr>
            <p:spPr bwMode="auto">
              <a:xfrm>
                <a:off x="5159342" y="1952599"/>
                <a:ext cx="139515" cy="61325"/>
              </a:xfrm>
              <a:custGeom>
                <a:avLst/>
                <a:gdLst>
                  <a:gd name="T0" fmla="*/ 0 w 273"/>
                  <a:gd name="T1" fmla="*/ 120 h 120"/>
                  <a:gd name="T2" fmla="*/ 159 w 273"/>
                  <a:gd name="T3" fmla="*/ 41 h 120"/>
                  <a:gd name="T4" fmla="*/ 228 w 273"/>
                  <a:gd name="T5" fmla="*/ 53 h 120"/>
                  <a:gd name="T6" fmla="*/ 273 w 273"/>
                  <a:gd name="T7" fmla="*/ 0 h 120"/>
                </a:gdLst>
                <a:ahLst/>
                <a:cxnLst>
                  <a:cxn ang="0">
                    <a:pos x="T0" y="T1"/>
                  </a:cxn>
                  <a:cxn ang="0">
                    <a:pos x="T2" y="T3"/>
                  </a:cxn>
                  <a:cxn ang="0">
                    <a:pos x="T4" y="T5"/>
                  </a:cxn>
                  <a:cxn ang="0">
                    <a:pos x="T6" y="T7"/>
                  </a:cxn>
                </a:cxnLst>
                <a:rect l="0" t="0" r="r" b="b"/>
                <a:pathLst>
                  <a:path w="273" h="120">
                    <a:moveTo>
                      <a:pt x="0" y="120"/>
                    </a:moveTo>
                    <a:lnTo>
                      <a:pt x="159" y="41"/>
                    </a:lnTo>
                    <a:lnTo>
                      <a:pt x="228" y="53"/>
                    </a:lnTo>
                    <a:lnTo>
                      <a:pt x="273"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Freeform 181">
                <a:extLst>
                  <a:ext uri="{FF2B5EF4-FFF2-40B4-BE49-F238E27FC236}">
                    <a16:creationId xmlns:a16="http://schemas.microsoft.com/office/drawing/2014/main" id="{E0BA289D-D002-4119-B17F-88C9850E9ABB}"/>
                  </a:ext>
                </a:extLst>
              </p:cNvPr>
              <p:cNvSpPr>
                <a:spLocks/>
              </p:cNvSpPr>
              <p:nvPr/>
            </p:nvSpPr>
            <p:spPr bwMode="auto">
              <a:xfrm>
                <a:off x="4920175" y="1831482"/>
                <a:ext cx="239168" cy="182442"/>
              </a:xfrm>
              <a:custGeom>
                <a:avLst/>
                <a:gdLst>
                  <a:gd name="T0" fmla="*/ 467 w 467"/>
                  <a:gd name="T1" fmla="*/ 358 h 358"/>
                  <a:gd name="T2" fmla="*/ 78 w 467"/>
                  <a:gd name="T3" fmla="*/ 119 h 358"/>
                  <a:gd name="T4" fmla="*/ 0 w 467"/>
                  <a:gd name="T5" fmla="*/ 0 h 358"/>
                </a:gdLst>
                <a:ahLst/>
                <a:cxnLst>
                  <a:cxn ang="0">
                    <a:pos x="T0" y="T1"/>
                  </a:cxn>
                  <a:cxn ang="0">
                    <a:pos x="T2" y="T3"/>
                  </a:cxn>
                  <a:cxn ang="0">
                    <a:pos x="T4" y="T5"/>
                  </a:cxn>
                </a:cxnLst>
                <a:rect l="0" t="0" r="r" b="b"/>
                <a:pathLst>
                  <a:path w="467" h="358">
                    <a:moveTo>
                      <a:pt x="467" y="358"/>
                    </a:moveTo>
                    <a:lnTo>
                      <a:pt x="78" y="119"/>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8" name="Freeform 182">
                <a:extLst>
                  <a:ext uri="{FF2B5EF4-FFF2-40B4-BE49-F238E27FC236}">
                    <a16:creationId xmlns:a16="http://schemas.microsoft.com/office/drawing/2014/main" id="{7FBC30B4-5212-4A0E-B6F6-F8195DF6E6E6}"/>
                  </a:ext>
                </a:extLst>
              </p:cNvPr>
              <p:cNvSpPr>
                <a:spLocks/>
              </p:cNvSpPr>
              <p:nvPr/>
            </p:nvSpPr>
            <p:spPr bwMode="auto">
              <a:xfrm>
                <a:off x="5130213" y="2013924"/>
                <a:ext cx="243767" cy="348020"/>
              </a:xfrm>
              <a:custGeom>
                <a:avLst/>
                <a:gdLst>
                  <a:gd name="T0" fmla="*/ 476 w 476"/>
                  <a:gd name="T1" fmla="*/ 682 h 682"/>
                  <a:gd name="T2" fmla="*/ 476 w 476"/>
                  <a:gd name="T3" fmla="*/ 681 h 682"/>
                  <a:gd name="T4" fmla="*/ 446 w 476"/>
                  <a:gd name="T5" fmla="*/ 623 h 682"/>
                  <a:gd name="T6" fmla="*/ 386 w 476"/>
                  <a:gd name="T7" fmla="*/ 647 h 682"/>
                  <a:gd name="T8" fmla="*/ 380 w 476"/>
                  <a:gd name="T9" fmla="*/ 575 h 682"/>
                  <a:gd name="T10" fmla="*/ 254 w 476"/>
                  <a:gd name="T11" fmla="*/ 468 h 682"/>
                  <a:gd name="T12" fmla="*/ 295 w 476"/>
                  <a:gd name="T13" fmla="*/ 272 h 682"/>
                  <a:gd name="T14" fmla="*/ 0 w 476"/>
                  <a:gd name="T15" fmla="*/ 54 h 682"/>
                  <a:gd name="T16" fmla="*/ 56 w 476"/>
                  <a:gd name="T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682">
                    <a:moveTo>
                      <a:pt x="476" y="682"/>
                    </a:moveTo>
                    <a:lnTo>
                      <a:pt x="476" y="681"/>
                    </a:lnTo>
                    <a:lnTo>
                      <a:pt x="446" y="623"/>
                    </a:lnTo>
                    <a:lnTo>
                      <a:pt x="386" y="647"/>
                    </a:lnTo>
                    <a:lnTo>
                      <a:pt x="380" y="575"/>
                    </a:lnTo>
                    <a:lnTo>
                      <a:pt x="254" y="468"/>
                    </a:lnTo>
                    <a:lnTo>
                      <a:pt x="295" y="272"/>
                    </a:lnTo>
                    <a:lnTo>
                      <a:pt x="0" y="54"/>
                    </a:lnTo>
                    <a:lnTo>
                      <a:pt x="56"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Freeform 183">
                <a:extLst>
                  <a:ext uri="{FF2B5EF4-FFF2-40B4-BE49-F238E27FC236}">
                    <a16:creationId xmlns:a16="http://schemas.microsoft.com/office/drawing/2014/main" id="{10836675-02CB-49B2-99BB-EF881B48232C}"/>
                  </a:ext>
                </a:extLst>
              </p:cNvPr>
              <p:cNvSpPr>
                <a:spLocks/>
              </p:cNvSpPr>
              <p:nvPr/>
            </p:nvSpPr>
            <p:spPr bwMode="auto">
              <a:xfrm>
                <a:off x="5134812" y="2361944"/>
                <a:ext cx="242234" cy="242234"/>
              </a:xfrm>
              <a:custGeom>
                <a:avLst/>
                <a:gdLst>
                  <a:gd name="T0" fmla="*/ 468 w 473"/>
                  <a:gd name="T1" fmla="*/ 0 h 474"/>
                  <a:gd name="T2" fmla="*/ 473 w 473"/>
                  <a:gd name="T3" fmla="*/ 33 h 474"/>
                  <a:gd name="T4" fmla="*/ 421 w 473"/>
                  <a:gd name="T5" fmla="*/ 106 h 474"/>
                  <a:gd name="T6" fmla="*/ 356 w 473"/>
                  <a:gd name="T7" fmla="*/ 98 h 474"/>
                  <a:gd name="T8" fmla="*/ 307 w 473"/>
                  <a:gd name="T9" fmla="*/ 154 h 474"/>
                  <a:gd name="T10" fmla="*/ 300 w 473"/>
                  <a:gd name="T11" fmla="*/ 345 h 474"/>
                  <a:gd name="T12" fmla="*/ 229 w 473"/>
                  <a:gd name="T13" fmla="*/ 368 h 474"/>
                  <a:gd name="T14" fmla="*/ 179 w 473"/>
                  <a:gd name="T15" fmla="*/ 327 h 474"/>
                  <a:gd name="T16" fmla="*/ 28 w 473"/>
                  <a:gd name="T17" fmla="*/ 416 h 474"/>
                  <a:gd name="T18" fmla="*/ 0 w 473"/>
                  <a:gd name="T1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 h="474">
                    <a:moveTo>
                      <a:pt x="468" y="0"/>
                    </a:moveTo>
                    <a:lnTo>
                      <a:pt x="473" y="33"/>
                    </a:lnTo>
                    <a:lnTo>
                      <a:pt x="421" y="106"/>
                    </a:lnTo>
                    <a:lnTo>
                      <a:pt x="356" y="98"/>
                    </a:lnTo>
                    <a:lnTo>
                      <a:pt x="307" y="154"/>
                    </a:lnTo>
                    <a:lnTo>
                      <a:pt x="300" y="345"/>
                    </a:lnTo>
                    <a:lnTo>
                      <a:pt x="229" y="368"/>
                    </a:lnTo>
                    <a:lnTo>
                      <a:pt x="179" y="327"/>
                    </a:lnTo>
                    <a:lnTo>
                      <a:pt x="28" y="416"/>
                    </a:lnTo>
                    <a:lnTo>
                      <a:pt x="0" y="474"/>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185">
                <a:extLst>
                  <a:ext uri="{FF2B5EF4-FFF2-40B4-BE49-F238E27FC236}">
                    <a16:creationId xmlns:a16="http://schemas.microsoft.com/office/drawing/2014/main" id="{77B6FEC7-895E-4C20-9EE9-4E4505C70F15}"/>
                  </a:ext>
                </a:extLst>
              </p:cNvPr>
              <p:cNvSpPr>
                <a:spLocks noChangeShapeType="1"/>
              </p:cNvSpPr>
              <p:nvPr/>
            </p:nvSpPr>
            <p:spPr bwMode="auto">
              <a:xfrm>
                <a:off x="5134812" y="2604178"/>
                <a:ext cx="1533"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Line 186">
                <a:extLst>
                  <a:ext uri="{FF2B5EF4-FFF2-40B4-BE49-F238E27FC236}">
                    <a16:creationId xmlns:a16="http://schemas.microsoft.com/office/drawing/2014/main" id="{1F87DC5B-3F3D-4D7A-960B-1B33B8D9BA8D}"/>
                  </a:ext>
                </a:extLst>
              </p:cNvPr>
              <p:cNvSpPr>
                <a:spLocks noChangeShapeType="1"/>
              </p:cNvSpPr>
              <p:nvPr/>
            </p:nvSpPr>
            <p:spPr bwMode="auto">
              <a:xfrm>
                <a:off x="5134812" y="2604178"/>
                <a:ext cx="1533"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2" name="Line 194">
                <a:extLst>
                  <a:ext uri="{FF2B5EF4-FFF2-40B4-BE49-F238E27FC236}">
                    <a16:creationId xmlns:a16="http://schemas.microsoft.com/office/drawing/2014/main" id="{FC40454E-45C5-4AEE-927F-7AE474F53955}"/>
                  </a:ext>
                </a:extLst>
              </p:cNvPr>
              <p:cNvSpPr>
                <a:spLocks noChangeShapeType="1"/>
              </p:cNvSpPr>
              <p:nvPr/>
            </p:nvSpPr>
            <p:spPr bwMode="auto">
              <a:xfrm flipV="1">
                <a:off x="4559890" y="2947598"/>
                <a:ext cx="13798" cy="3066"/>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20" name="Ellipse 219"/>
            <p:cNvSpPr/>
            <p:nvPr/>
          </p:nvSpPr>
          <p:spPr>
            <a:xfrm>
              <a:off x="2557227" y="3057616"/>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Ellipse 220"/>
            <p:cNvSpPr/>
            <p:nvPr/>
          </p:nvSpPr>
          <p:spPr>
            <a:xfrm>
              <a:off x="2303398" y="4067220"/>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Ellipse 221"/>
            <p:cNvSpPr/>
            <p:nvPr/>
          </p:nvSpPr>
          <p:spPr>
            <a:xfrm>
              <a:off x="2018134" y="3762539"/>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Ellipse 222"/>
            <p:cNvSpPr/>
            <p:nvPr/>
          </p:nvSpPr>
          <p:spPr>
            <a:xfrm>
              <a:off x="2018134" y="3357296"/>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4" name="Ellipse 223"/>
            <p:cNvSpPr/>
            <p:nvPr/>
          </p:nvSpPr>
          <p:spPr>
            <a:xfrm>
              <a:off x="2152285" y="3245036"/>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Ellipse 224"/>
            <p:cNvSpPr/>
            <p:nvPr/>
          </p:nvSpPr>
          <p:spPr>
            <a:xfrm>
              <a:off x="1353654" y="3381458"/>
              <a:ext cx="73152" cy="731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Ellipse 225"/>
            <p:cNvSpPr/>
            <p:nvPr/>
          </p:nvSpPr>
          <p:spPr>
            <a:xfrm>
              <a:off x="871543" y="3724332"/>
              <a:ext cx="73152" cy="731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Ellipse 226"/>
            <p:cNvSpPr/>
            <p:nvPr/>
          </p:nvSpPr>
          <p:spPr>
            <a:xfrm>
              <a:off x="1303794" y="3995274"/>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Ellipse 227"/>
            <p:cNvSpPr/>
            <p:nvPr/>
          </p:nvSpPr>
          <p:spPr>
            <a:xfrm>
              <a:off x="927177" y="2393486"/>
              <a:ext cx="73152" cy="731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Rectangle 228"/>
            <p:cNvSpPr/>
            <p:nvPr/>
          </p:nvSpPr>
          <p:spPr>
            <a:xfrm>
              <a:off x="1778267" y="2213922"/>
              <a:ext cx="1090515" cy="33608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800" dirty="0" smtClean="0">
                  <a:solidFill>
                    <a:schemeClr val="tx1"/>
                  </a:solidFill>
                </a:rPr>
                <a:t>Région </a:t>
              </a:r>
            </a:p>
            <a:p>
              <a:r>
                <a:rPr lang="fr-FR" sz="800" dirty="0" smtClean="0">
                  <a:solidFill>
                    <a:schemeClr val="tx1"/>
                  </a:solidFill>
                </a:rPr>
                <a:t>Grand Est</a:t>
              </a:r>
              <a:endParaRPr lang="fr-FR" sz="800" dirty="0">
                <a:solidFill>
                  <a:schemeClr val="tx1"/>
                </a:solidFill>
              </a:endParaRPr>
            </a:p>
          </p:txBody>
        </p:sp>
        <p:sp>
          <p:nvSpPr>
            <p:cNvPr id="230" name="Rectangle 229"/>
            <p:cNvSpPr/>
            <p:nvPr/>
          </p:nvSpPr>
          <p:spPr>
            <a:xfrm>
              <a:off x="2419631" y="2302347"/>
              <a:ext cx="228388" cy="1493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Ellipse 230"/>
            <p:cNvSpPr/>
            <p:nvPr/>
          </p:nvSpPr>
          <p:spPr>
            <a:xfrm>
              <a:off x="2711607" y="2336225"/>
              <a:ext cx="90570" cy="905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Ellipse 231"/>
            <p:cNvSpPr/>
            <p:nvPr/>
          </p:nvSpPr>
          <p:spPr>
            <a:xfrm>
              <a:off x="917467" y="3310958"/>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3" name="Groupe 272"/>
          <p:cNvGrpSpPr/>
          <p:nvPr/>
        </p:nvGrpSpPr>
        <p:grpSpPr>
          <a:xfrm>
            <a:off x="1287619" y="2137024"/>
            <a:ext cx="2499493" cy="2256732"/>
            <a:chOff x="369289" y="2213922"/>
            <a:chExt cx="2499493" cy="2256732"/>
          </a:xfrm>
        </p:grpSpPr>
        <p:grpSp>
          <p:nvGrpSpPr>
            <p:cNvPr id="274" name="Groupe 273"/>
            <p:cNvGrpSpPr/>
            <p:nvPr/>
          </p:nvGrpSpPr>
          <p:grpSpPr>
            <a:xfrm>
              <a:off x="369289" y="2233236"/>
              <a:ext cx="2329991" cy="2237418"/>
              <a:chOff x="4162810" y="764426"/>
              <a:chExt cx="2276693" cy="2186238"/>
            </a:xfrm>
          </p:grpSpPr>
          <p:sp>
            <p:nvSpPr>
              <p:cNvPr id="287" name="Freeform 20">
                <a:extLst>
                  <a:ext uri="{FF2B5EF4-FFF2-40B4-BE49-F238E27FC236}">
                    <a16:creationId xmlns:a16="http://schemas.microsoft.com/office/drawing/2014/main" id="{24B1A34E-897D-4E14-8E75-11CCC90A30B5}"/>
                  </a:ext>
                </a:extLst>
              </p:cNvPr>
              <p:cNvSpPr>
                <a:spLocks/>
              </p:cNvSpPr>
              <p:nvPr/>
            </p:nvSpPr>
            <p:spPr bwMode="auto">
              <a:xfrm>
                <a:off x="5327986" y="1215165"/>
                <a:ext cx="840153" cy="680708"/>
              </a:xfrm>
              <a:custGeom>
                <a:avLst/>
                <a:gdLst>
                  <a:gd name="T0" fmla="*/ 1448 w 1644"/>
                  <a:gd name="T1" fmla="*/ 391 h 1330"/>
                  <a:gd name="T2" fmla="*/ 1302 w 1644"/>
                  <a:gd name="T3" fmla="*/ 485 h 1330"/>
                  <a:gd name="T4" fmla="*/ 1144 w 1644"/>
                  <a:gd name="T5" fmla="*/ 457 h 1330"/>
                  <a:gd name="T6" fmla="*/ 1085 w 1644"/>
                  <a:gd name="T7" fmla="*/ 486 h 1330"/>
                  <a:gd name="T8" fmla="*/ 1033 w 1644"/>
                  <a:gd name="T9" fmla="*/ 396 h 1330"/>
                  <a:gd name="T10" fmla="*/ 964 w 1644"/>
                  <a:gd name="T11" fmla="*/ 364 h 1330"/>
                  <a:gd name="T12" fmla="*/ 899 w 1644"/>
                  <a:gd name="T13" fmla="*/ 400 h 1330"/>
                  <a:gd name="T14" fmla="*/ 893 w 1644"/>
                  <a:gd name="T15" fmla="*/ 466 h 1330"/>
                  <a:gd name="T16" fmla="*/ 830 w 1644"/>
                  <a:gd name="T17" fmla="*/ 450 h 1330"/>
                  <a:gd name="T18" fmla="*/ 646 w 1644"/>
                  <a:gd name="T19" fmla="*/ 241 h 1330"/>
                  <a:gd name="T20" fmla="*/ 607 w 1644"/>
                  <a:gd name="T21" fmla="*/ 107 h 1330"/>
                  <a:gd name="T22" fmla="*/ 538 w 1644"/>
                  <a:gd name="T23" fmla="*/ 60 h 1330"/>
                  <a:gd name="T24" fmla="*/ 284 w 1644"/>
                  <a:gd name="T25" fmla="*/ 0 h 1330"/>
                  <a:gd name="T26" fmla="*/ 181 w 1644"/>
                  <a:gd name="T27" fmla="*/ 81 h 1330"/>
                  <a:gd name="T28" fmla="*/ 117 w 1644"/>
                  <a:gd name="T29" fmla="*/ 83 h 1330"/>
                  <a:gd name="T30" fmla="*/ 0 w 1644"/>
                  <a:gd name="T31" fmla="*/ 30 h 1330"/>
                  <a:gd name="T32" fmla="*/ 55 w 1644"/>
                  <a:gd name="T33" fmla="*/ 247 h 1330"/>
                  <a:gd name="T34" fmla="*/ 113 w 1644"/>
                  <a:gd name="T35" fmla="*/ 284 h 1330"/>
                  <a:gd name="T36" fmla="*/ 140 w 1644"/>
                  <a:gd name="T37" fmla="*/ 365 h 1330"/>
                  <a:gd name="T38" fmla="*/ 103 w 1644"/>
                  <a:gd name="T39" fmla="*/ 437 h 1330"/>
                  <a:gd name="T40" fmla="*/ 125 w 1644"/>
                  <a:gd name="T41" fmla="*/ 565 h 1330"/>
                  <a:gd name="T42" fmla="*/ 59 w 1644"/>
                  <a:gd name="T43" fmla="*/ 569 h 1330"/>
                  <a:gd name="T44" fmla="*/ 161 w 1644"/>
                  <a:gd name="T45" fmla="*/ 741 h 1330"/>
                  <a:gd name="T46" fmla="*/ 425 w 1644"/>
                  <a:gd name="T47" fmla="*/ 832 h 1330"/>
                  <a:gd name="T48" fmla="*/ 416 w 1644"/>
                  <a:gd name="T49" fmla="*/ 897 h 1330"/>
                  <a:gd name="T50" fmla="*/ 479 w 1644"/>
                  <a:gd name="T51" fmla="*/ 1015 h 1330"/>
                  <a:gd name="T52" fmla="*/ 675 w 1644"/>
                  <a:gd name="T53" fmla="*/ 1050 h 1330"/>
                  <a:gd name="T54" fmla="*/ 795 w 1644"/>
                  <a:gd name="T55" fmla="*/ 1138 h 1330"/>
                  <a:gd name="T56" fmla="*/ 1127 w 1644"/>
                  <a:gd name="T57" fmla="*/ 1262 h 1330"/>
                  <a:gd name="T58" fmla="*/ 1173 w 1644"/>
                  <a:gd name="T59" fmla="*/ 1322 h 1330"/>
                  <a:gd name="T60" fmla="*/ 1253 w 1644"/>
                  <a:gd name="T61" fmla="*/ 1330 h 1330"/>
                  <a:gd name="T62" fmla="*/ 1305 w 1644"/>
                  <a:gd name="T63" fmla="*/ 1290 h 1330"/>
                  <a:gd name="T64" fmla="*/ 1374 w 1644"/>
                  <a:gd name="T65" fmla="*/ 983 h 1330"/>
                  <a:gd name="T66" fmla="*/ 1273 w 1644"/>
                  <a:gd name="T67" fmla="*/ 906 h 1330"/>
                  <a:gd name="T68" fmla="*/ 1207 w 1644"/>
                  <a:gd name="T69" fmla="*/ 897 h 1330"/>
                  <a:gd name="T70" fmla="*/ 1176 w 1644"/>
                  <a:gd name="T71" fmla="*/ 954 h 1330"/>
                  <a:gd name="T72" fmla="*/ 1122 w 1644"/>
                  <a:gd name="T73" fmla="*/ 918 h 1330"/>
                  <a:gd name="T74" fmla="*/ 1161 w 1644"/>
                  <a:gd name="T75" fmla="*/ 860 h 1330"/>
                  <a:gd name="T76" fmla="*/ 1034 w 1644"/>
                  <a:gd name="T77" fmla="*/ 804 h 1330"/>
                  <a:gd name="T78" fmla="*/ 1147 w 1644"/>
                  <a:gd name="T79" fmla="*/ 556 h 1330"/>
                  <a:gd name="T80" fmla="*/ 1167 w 1644"/>
                  <a:gd name="T81" fmla="*/ 620 h 1330"/>
                  <a:gd name="T82" fmla="*/ 1375 w 1644"/>
                  <a:gd name="T83" fmla="*/ 726 h 1330"/>
                  <a:gd name="T84" fmla="*/ 1580 w 1644"/>
                  <a:gd name="T85" fmla="*/ 720 h 1330"/>
                  <a:gd name="T86" fmla="*/ 1613 w 1644"/>
                  <a:gd name="T87" fmla="*/ 659 h 1330"/>
                  <a:gd name="T88" fmla="*/ 1644 w 1644"/>
                  <a:gd name="T89" fmla="*/ 562 h 1330"/>
                  <a:gd name="T90" fmla="*/ 1639 w 1644"/>
                  <a:gd name="T91" fmla="*/ 562 h 1330"/>
                  <a:gd name="T92" fmla="*/ 1448 w 1644"/>
                  <a:gd name="T93" fmla="*/ 3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4" h="1330">
                    <a:moveTo>
                      <a:pt x="1448" y="391"/>
                    </a:moveTo>
                    <a:lnTo>
                      <a:pt x="1302" y="485"/>
                    </a:lnTo>
                    <a:lnTo>
                      <a:pt x="1144" y="457"/>
                    </a:lnTo>
                    <a:lnTo>
                      <a:pt x="1085" y="486"/>
                    </a:lnTo>
                    <a:lnTo>
                      <a:pt x="1033" y="396"/>
                    </a:lnTo>
                    <a:lnTo>
                      <a:pt x="964" y="364"/>
                    </a:lnTo>
                    <a:lnTo>
                      <a:pt x="899" y="400"/>
                    </a:lnTo>
                    <a:lnTo>
                      <a:pt x="893" y="466"/>
                    </a:lnTo>
                    <a:lnTo>
                      <a:pt x="830" y="450"/>
                    </a:lnTo>
                    <a:lnTo>
                      <a:pt x="646" y="241"/>
                    </a:lnTo>
                    <a:lnTo>
                      <a:pt x="607" y="107"/>
                    </a:lnTo>
                    <a:lnTo>
                      <a:pt x="538" y="60"/>
                    </a:lnTo>
                    <a:lnTo>
                      <a:pt x="284" y="0"/>
                    </a:lnTo>
                    <a:lnTo>
                      <a:pt x="181" y="81"/>
                    </a:lnTo>
                    <a:lnTo>
                      <a:pt x="117" y="83"/>
                    </a:lnTo>
                    <a:lnTo>
                      <a:pt x="0" y="30"/>
                    </a:lnTo>
                    <a:lnTo>
                      <a:pt x="55" y="247"/>
                    </a:lnTo>
                    <a:lnTo>
                      <a:pt x="113" y="284"/>
                    </a:lnTo>
                    <a:lnTo>
                      <a:pt x="140" y="365"/>
                    </a:lnTo>
                    <a:lnTo>
                      <a:pt x="103" y="437"/>
                    </a:lnTo>
                    <a:lnTo>
                      <a:pt x="125" y="565"/>
                    </a:lnTo>
                    <a:lnTo>
                      <a:pt x="59" y="569"/>
                    </a:lnTo>
                    <a:lnTo>
                      <a:pt x="161" y="741"/>
                    </a:lnTo>
                    <a:lnTo>
                      <a:pt x="425" y="832"/>
                    </a:lnTo>
                    <a:lnTo>
                      <a:pt x="416" y="897"/>
                    </a:lnTo>
                    <a:lnTo>
                      <a:pt x="479" y="1015"/>
                    </a:lnTo>
                    <a:lnTo>
                      <a:pt x="675" y="1050"/>
                    </a:lnTo>
                    <a:lnTo>
                      <a:pt x="795" y="1138"/>
                    </a:lnTo>
                    <a:lnTo>
                      <a:pt x="1127" y="1262"/>
                    </a:lnTo>
                    <a:lnTo>
                      <a:pt x="1173" y="1322"/>
                    </a:lnTo>
                    <a:lnTo>
                      <a:pt x="1253" y="1330"/>
                    </a:lnTo>
                    <a:lnTo>
                      <a:pt x="1305" y="1290"/>
                    </a:lnTo>
                    <a:lnTo>
                      <a:pt x="1374" y="983"/>
                    </a:lnTo>
                    <a:lnTo>
                      <a:pt x="1273" y="906"/>
                    </a:lnTo>
                    <a:lnTo>
                      <a:pt x="1207" y="897"/>
                    </a:lnTo>
                    <a:lnTo>
                      <a:pt x="1176" y="954"/>
                    </a:lnTo>
                    <a:lnTo>
                      <a:pt x="1122" y="918"/>
                    </a:lnTo>
                    <a:lnTo>
                      <a:pt x="1161" y="860"/>
                    </a:lnTo>
                    <a:lnTo>
                      <a:pt x="1034" y="804"/>
                    </a:lnTo>
                    <a:lnTo>
                      <a:pt x="1147" y="556"/>
                    </a:lnTo>
                    <a:lnTo>
                      <a:pt x="1167" y="620"/>
                    </a:lnTo>
                    <a:lnTo>
                      <a:pt x="1375" y="726"/>
                    </a:lnTo>
                    <a:lnTo>
                      <a:pt x="1580" y="720"/>
                    </a:lnTo>
                    <a:lnTo>
                      <a:pt x="1613" y="659"/>
                    </a:lnTo>
                    <a:lnTo>
                      <a:pt x="1644" y="562"/>
                    </a:lnTo>
                    <a:lnTo>
                      <a:pt x="1639" y="562"/>
                    </a:lnTo>
                    <a:lnTo>
                      <a:pt x="1448" y="391"/>
                    </a:lnTo>
                    <a:close/>
                  </a:path>
                </a:pathLst>
              </a:custGeom>
              <a:solidFill>
                <a:schemeClr val="accent2"/>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88" name="Freeform 21">
                <a:extLst>
                  <a:ext uri="{FF2B5EF4-FFF2-40B4-BE49-F238E27FC236}">
                    <a16:creationId xmlns:a16="http://schemas.microsoft.com/office/drawing/2014/main" id="{28652257-8077-4145-BD8C-C055C8E7CC5C}"/>
                  </a:ext>
                </a:extLst>
              </p:cNvPr>
              <p:cNvSpPr>
                <a:spLocks/>
              </p:cNvSpPr>
              <p:nvPr/>
            </p:nvSpPr>
            <p:spPr bwMode="auto">
              <a:xfrm>
                <a:off x="5856915" y="1500327"/>
                <a:ext cx="582588" cy="674576"/>
              </a:xfrm>
              <a:custGeom>
                <a:avLst/>
                <a:gdLst>
                  <a:gd name="T0" fmla="*/ 341 w 1141"/>
                  <a:gd name="T1" fmla="*/ 170 h 1320"/>
                  <a:gd name="T2" fmla="*/ 133 w 1141"/>
                  <a:gd name="T3" fmla="*/ 64 h 1320"/>
                  <a:gd name="T4" fmla="*/ 113 w 1141"/>
                  <a:gd name="T5" fmla="*/ 0 h 1320"/>
                  <a:gd name="T6" fmla="*/ 0 w 1141"/>
                  <a:gd name="T7" fmla="*/ 248 h 1320"/>
                  <a:gd name="T8" fmla="*/ 127 w 1141"/>
                  <a:gd name="T9" fmla="*/ 304 h 1320"/>
                  <a:gd name="T10" fmla="*/ 88 w 1141"/>
                  <a:gd name="T11" fmla="*/ 362 h 1320"/>
                  <a:gd name="T12" fmla="*/ 142 w 1141"/>
                  <a:gd name="T13" fmla="*/ 398 h 1320"/>
                  <a:gd name="T14" fmla="*/ 173 w 1141"/>
                  <a:gd name="T15" fmla="*/ 341 h 1320"/>
                  <a:gd name="T16" fmla="*/ 239 w 1141"/>
                  <a:gd name="T17" fmla="*/ 350 h 1320"/>
                  <a:gd name="T18" fmla="*/ 340 w 1141"/>
                  <a:gd name="T19" fmla="*/ 427 h 1320"/>
                  <a:gd name="T20" fmla="*/ 271 w 1141"/>
                  <a:gd name="T21" fmla="*/ 734 h 1320"/>
                  <a:gd name="T22" fmla="*/ 219 w 1141"/>
                  <a:gd name="T23" fmla="*/ 774 h 1320"/>
                  <a:gd name="T24" fmla="*/ 139 w 1141"/>
                  <a:gd name="T25" fmla="*/ 766 h 1320"/>
                  <a:gd name="T26" fmla="*/ 182 w 1141"/>
                  <a:gd name="T27" fmla="*/ 797 h 1320"/>
                  <a:gd name="T28" fmla="*/ 183 w 1141"/>
                  <a:gd name="T29" fmla="*/ 797 h 1320"/>
                  <a:gd name="T30" fmla="*/ 153 w 1141"/>
                  <a:gd name="T31" fmla="*/ 1026 h 1320"/>
                  <a:gd name="T32" fmla="*/ 272 w 1141"/>
                  <a:gd name="T33" fmla="*/ 1078 h 1320"/>
                  <a:gd name="T34" fmla="*/ 343 w 1141"/>
                  <a:gd name="T35" fmla="*/ 1082 h 1320"/>
                  <a:gd name="T36" fmla="*/ 538 w 1141"/>
                  <a:gd name="T37" fmla="*/ 1211 h 1320"/>
                  <a:gd name="T38" fmla="*/ 546 w 1141"/>
                  <a:gd name="T39" fmla="*/ 1274 h 1320"/>
                  <a:gd name="T40" fmla="*/ 642 w 1141"/>
                  <a:gd name="T41" fmla="*/ 1320 h 1320"/>
                  <a:gd name="T42" fmla="*/ 775 w 1141"/>
                  <a:gd name="T43" fmla="*/ 1006 h 1320"/>
                  <a:gd name="T44" fmla="*/ 809 w 1141"/>
                  <a:gd name="T45" fmla="*/ 645 h 1320"/>
                  <a:gd name="T46" fmla="*/ 1050 w 1141"/>
                  <a:gd name="T47" fmla="*/ 332 h 1320"/>
                  <a:gd name="T48" fmla="*/ 1141 w 1141"/>
                  <a:gd name="T49" fmla="*/ 87 h 1320"/>
                  <a:gd name="T50" fmla="*/ 944 w 1141"/>
                  <a:gd name="T51" fmla="*/ 18 h 1320"/>
                  <a:gd name="T52" fmla="*/ 610 w 1141"/>
                  <a:gd name="T53" fmla="*/ 6 h 1320"/>
                  <a:gd name="T54" fmla="*/ 579 w 1141"/>
                  <a:gd name="T55" fmla="*/ 103 h 1320"/>
                  <a:gd name="T56" fmla="*/ 546 w 1141"/>
                  <a:gd name="T57" fmla="*/ 164 h 1320"/>
                  <a:gd name="T58" fmla="*/ 341 w 1141"/>
                  <a:gd name="T59" fmla="*/ 17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1" h="1320">
                    <a:moveTo>
                      <a:pt x="341" y="170"/>
                    </a:moveTo>
                    <a:lnTo>
                      <a:pt x="133" y="64"/>
                    </a:lnTo>
                    <a:lnTo>
                      <a:pt x="113" y="0"/>
                    </a:lnTo>
                    <a:lnTo>
                      <a:pt x="0" y="248"/>
                    </a:lnTo>
                    <a:lnTo>
                      <a:pt x="127" y="304"/>
                    </a:lnTo>
                    <a:lnTo>
                      <a:pt x="88" y="362"/>
                    </a:lnTo>
                    <a:lnTo>
                      <a:pt x="142" y="398"/>
                    </a:lnTo>
                    <a:lnTo>
                      <a:pt x="173" y="341"/>
                    </a:lnTo>
                    <a:lnTo>
                      <a:pt x="239" y="350"/>
                    </a:lnTo>
                    <a:lnTo>
                      <a:pt x="340" y="427"/>
                    </a:lnTo>
                    <a:lnTo>
                      <a:pt x="271" y="734"/>
                    </a:lnTo>
                    <a:lnTo>
                      <a:pt x="219" y="774"/>
                    </a:lnTo>
                    <a:lnTo>
                      <a:pt x="139" y="766"/>
                    </a:lnTo>
                    <a:lnTo>
                      <a:pt x="182" y="797"/>
                    </a:lnTo>
                    <a:lnTo>
                      <a:pt x="183" y="797"/>
                    </a:lnTo>
                    <a:lnTo>
                      <a:pt x="153" y="1026"/>
                    </a:lnTo>
                    <a:lnTo>
                      <a:pt x="272" y="1078"/>
                    </a:lnTo>
                    <a:lnTo>
                      <a:pt x="343" y="1082"/>
                    </a:lnTo>
                    <a:lnTo>
                      <a:pt x="538" y="1211"/>
                    </a:lnTo>
                    <a:lnTo>
                      <a:pt x="546" y="1274"/>
                    </a:lnTo>
                    <a:lnTo>
                      <a:pt x="642" y="1320"/>
                    </a:lnTo>
                    <a:lnTo>
                      <a:pt x="775" y="1006"/>
                    </a:lnTo>
                    <a:lnTo>
                      <a:pt x="809" y="645"/>
                    </a:lnTo>
                    <a:lnTo>
                      <a:pt x="1050" y="332"/>
                    </a:lnTo>
                    <a:lnTo>
                      <a:pt x="1141" y="87"/>
                    </a:lnTo>
                    <a:lnTo>
                      <a:pt x="944" y="18"/>
                    </a:lnTo>
                    <a:lnTo>
                      <a:pt x="610" y="6"/>
                    </a:lnTo>
                    <a:lnTo>
                      <a:pt x="579" y="103"/>
                    </a:lnTo>
                    <a:lnTo>
                      <a:pt x="546" y="164"/>
                    </a:lnTo>
                    <a:lnTo>
                      <a:pt x="341" y="170"/>
                    </a:lnTo>
                    <a:close/>
                  </a:path>
                </a:pathLst>
              </a:custGeom>
              <a:solidFill>
                <a:schemeClr val="accent2"/>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89" name="Freeform 22">
                <a:extLst>
                  <a:ext uri="{FF2B5EF4-FFF2-40B4-BE49-F238E27FC236}">
                    <a16:creationId xmlns:a16="http://schemas.microsoft.com/office/drawing/2014/main" id="{135FC61D-1D65-4A46-BD49-0609551F8139}"/>
                  </a:ext>
                </a:extLst>
              </p:cNvPr>
              <p:cNvSpPr>
                <a:spLocks/>
              </p:cNvSpPr>
              <p:nvPr/>
            </p:nvSpPr>
            <p:spPr bwMode="auto">
              <a:xfrm>
                <a:off x="5128680" y="1196767"/>
                <a:ext cx="821756" cy="853952"/>
              </a:xfrm>
              <a:custGeom>
                <a:avLst/>
                <a:gdLst>
                  <a:gd name="T0" fmla="*/ 870 w 1607"/>
                  <a:gd name="T1" fmla="*/ 1053 h 1672"/>
                  <a:gd name="T2" fmla="*/ 807 w 1607"/>
                  <a:gd name="T3" fmla="*/ 935 h 1672"/>
                  <a:gd name="T4" fmla="*/ 816 w 1607"/>
                  <a:gd name="T5" fmla="*/ 870 h 1672"/>
                  <a:gd name="T6" fmla="*/ 552 w 1607"/>
                  <a:gd name="T7" fmla="*/ 779 h 1672"/>
                  <a:gd name="T8" fmla="*/ 450 w 1607"/>
                  <a:gd name="T9" fmla="*/ 607 h 1672"/>
                  <a:gd name="T10" fmla="*/ 516 w 1607"/>
                  <a:gd name="T11" fmla="*/ 603 h 1672"/>
                  <a:gd name="T12" fmla="*/ 494 w 1607"/>
                  <a:gd name="T13" fmla="*/ 475 h 1672"/>
                  <a:gd name="T14" fmla="*/ 531 w 1607"/>
                  <a:gd name="T15" fmla="*/ 403 h 1672"/>
                  <a:gd name="T16" fmla="*/ 504 w 1607"/>
                  <a:gd name="T17" fmla="*/ 322 h 1672"/>
                  <a:gd name="T18" fmla="*/ 446 w 1607"/>
                  <a:gd name="T19" fmla="*/ 285 h 1672"/>
                  <a:gd name="T20" fmla="*/ 391 w 1607"/>
                  <a:gd name="T21" fmla="*/ 68 h 1672"/>
                  <a:gd name="T22" fmla="*/ 386 w 1607"/>
                  <a:gd name="T23" fmla="*/ 67 h 1672"/>
                  <a:gd name="T24" fmla="*/ 383 w 1607"/>
                  <a:gd name="T25" fmla="*/ 65 h 1672"/>
                  <a:gd name="T26" fmla="*/ 308 w 1607"/>
                  <a:gd name="T27" fmla="*/ 0 h 1672"/>
                  <a:gd name="T28" fmla="*/ 150 w 1607"/>
                  <a:gd name="T29" fmla="*/ 0 h 1672"/>
                  <a:gd name="T30" fmla="*/ 122 w 1607"/>
                  <a:gd name="T31" fmla="*/ 64 h 1672"/>
                  <a:gd name="T32" fmla="*/ 0 w 1607"/>
                  <a:gd name="T33" fmla="*/ 80 h 1672"/>
                  <a:gd name="T34" fmla="*/ 30 w 1607"/>
                  <a:gd name="T35" fmla="*/ 202 h 1672"/>
                  <a:gd name="T36" fmla="*/ 153 w 1607"/>
                  <a:gd name="T37" fmla="*/ 154 h 1672"/>
                  <a:gd name="T38" fmla="*/ 254 w 1607"/>
                  <a:gd name="T39" fmla="*/ 267 h 1672"/>
                  <a:gd name="T40" fmla="*/ 281 w 1607"/>
                  <a:gd name="T41" fmla="*/ 329 h 1672"/>
                  <a:gd name="T42" fmla="*/ 247 w 1607"/>
                  <a:gd name="T43" fmla="*/ 463 h 1672"/>
                  <a:gd name="T44" fmla="*/ 360 w 1607"/>
                  <a:gd name="T45" fmla="*/ 727 h 1672"/>
                  <a:gd name="T46" fmla="*/ 339 w 1607"/>
                  <a:gd name="T47" fmla="*/ 790 h 1672"/>
                  <a:gd name="T48" fmla="*/ 288 w 1607"/>
                  <a:gd name="T49" fmla="*/ 1106 h 1672"/>
                  <a:gd name="T50" fmla="*/ 317 w 1607"/>
                  <a:gd name="T51" fmla="*/ 1304 h 1672"/>
                  <a:gd name="T52" fmla="*/ 279 w 1607"/>
                  <a:gd name="T53" fmla="*/ 1369 h 1672"/>
                  <a:gd name="T54" fmla="*/ 337 w 1607"/>
                  <a:gd name="T55" fmla="*/ 1415 h 1672"/>
                  <a:gd name="T56" fmla="*/ 333 w 1607"/>
                  <a:gd name="T57" fmla="*/ 1480 h 1672"/>
                  <a:gd name="T58" fmla="*/ 464 w 1607"/>
                  <a:gd name="T59" fmla="*/ 1494 h 1672"/>
                  <a:gd name="T60" fmla="*/ 462 w 1607"/>
                  <a:gd name="T61" fmla="*/ 1561 h 1672"/>
                  <a:gd name="T62" fmla="*/ 556 w 1607"/>
                  <a:gd name="T63" fmla="*/ 1672 h 1672"/>
                  <a:gd name="T64" fmla="*/ 688 w 1607"/>
                  <a:gd name="T65" fmla="*/ 1655 h 1672"/>
                  <a:gd name="T66" fmla="*/ 714 w 1607"/>
                  <a:gd name="T67" fmla="*/ 1592 h 1672"/>
                  <a:gd name="T68" fmla="*/ 838 w 1607"/>
                  <a:gd name="T69" fmla="*/ 1546 h 1672"/>
                  <a:gd name="T70" fmla="*/ 893 w 1607"/>
                  <a:gd name="T71" fmla="*/ 1586 h 1672"/>
                  <a:gd name="T72" fmla="*/ 1031 w 1607"/>
                  <a:gd name="T73" fmla="*/ 1563 h 1672"/>
                  <a:gd name="T74" fmla="*/ 1153 w 1607"/>
                  <a:gd name="T75" fmla="*/ 1477 h 1672"/>
                  <a:gd name="T76" fmla="*/ 1189 w 1607"/>
                  <a:gd name="T77" fmla="*/ 1538 h 1672"/>
                  <a:gd name="T78" fmla="*/ 1329 w 1607"/>
                  <a:gd name="T79" fmla="*/ 1574 h 1672"/>
                  <a:gd name="T80" fmla="*/ 1573 w 1607"/>
                  <a:gd name="T81" fmla="*/ 1400 h 1672"/>
                  <a:gd name="T82" fmla="*/ 1607 w 1607"/>
                  <a:gd name="T83" fmla="*/ 1391 h 1672"/>
                  <a:gd name="T84" fmla="*/ 1564 w 1607"/>
                  <a:gd name="T85" fmla="*/ 1360 h 1672"/>
                  <a:gd name="T86" fmla="*/ 1518 w 1607"/>
                  <a:gd name="T87" fmla="*/ 1300 h 1672"/>
                  <a:gd name="T88" fmla="*/ 1186 w 1607"/>
                  <a:gd name="T89" fmla="*/ 1176 h 1672"/>
                  <a:gd name="T90" fmla="*/ 1066 w 1607"/>
                  <a:gd name="T91" fmla="*/ 1088 h 1672"/>
                  <a:gd name="T92" fmla="*/ 870 w 1607"/>
                  <a:gd name="T93" fmla="*/ 1053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7" h="1672">
                    <a:moveTo>
                      <a:pt x="870" y="1053"/>
                    </a:moveTo>
                    <a:lnTo>
                      <a:pt x="807" y="935"/>
                    </a:lnTo>
                    <a:lnTo>
                      <a:pt x="816" y="870"/>
                    </a:lnTo>
                    <a:lnTo>
                      <a:pt x="552" y="779"/>
                    </a:lnTo>
                    <a:lnTo>
                      <a:pt x="450" y="607"/>
                    </a:lnTo>
                    <a:lnTo>
                      <a:pt x="516" y="603"/>
                    </a:lnTo>
                    <a:lnTo>
                      <a:pt x="494" y="475"/>
                    </a:lnTo>
                    <a:lnTo>
                      <a:pt x="531" y="403"/>
                    </a:lnTo>
                    <a:lnTo>
                      <a:pt x="504" y="322"/>
                    </a:lnTo>
                    <a:lnTo>
                      <a:pt x="446" y="285"/>
                    </a:lnTo>
                    <a:lnTo>
                      <a:pt x="391" y="68"/>
                    </a:lnTo>
                    <a:lnTo>
                      <a:pt x="386" y="67"/>
                    </a:lnTo>
                    <a:lnTo>
                      <a:pt x="383" y="65"/>
                    </a:lnTo>
                    <a:lnTo>
                      <a:pt x="308" y="0"/>
                    </a:lnTo>
                    <a:lnTo>
                      <a:pt x="150" y="0"/>
                    </a:lnTo>
                    <a:lnTo>
                      <a:pt x="122" y="64"/>
                    </a:lnTo>
                    <a:lnTo>
                      <a:pt x="0" y="80"/>
                    </a:lnTo>
                    <a:lnTo>
                      <a:pt x="30" y="202"/>
                    </a:lnTo>
                    <a:lnTo>
                      <a:pt x="153" y="154"/>
                    </a:lnTo>
                    <a:lnTo>
                      <a:pt x="254" y="267"/>
                    </a:lnTo>
                    <a:lnTo>
                      <a:pt x="281" y="329"/>
                    </a:lnTo>
                    <a:lnTo>
                      <a:pt x="247" y="463"/>
                    </a:lnTo>
                    <a:lnTo>
                      <a:pt x="360" y="727"/>
                    </a:lnTo>
                    <a:lnTo>
                      <a:pt x="339" y="790"/>
                    </a:lnTo>
                    <a:lnTo>
                      <a:pt x="288" y="1106"/>
                    </a:lnTo>
                    <a:lnTo>
                      <a:pt x="317" y="1304"/>
                    </a:lnTo>
                    <a:lnTo>
                      <a:pt x="279" y="1369"/>
                    </a:lnTo>
                    <a:lnTo>
                      <a:pt x="337" y="1415"/>
                    </a:lnTo>
                    <a:lnTo>
                      <a:pt x="333" y="1480"/>
                    </a:lnTo>
                    <a:lnTo>
                      <a:pt x="464" y="1494"/>
                    </a:lnTo>
                    <a:lnTo>
                      <a:pt x="462" y="1561"/>
                    </a:lnTo>
                    <a:lnTo>
                      <a:pt x="556" y="1672"/>
                    </a:lnTo>
                    <a:lnTo>
                      <a:pt x="688" y="1655"/>
                    </a:lnTo>
                    <a:lnTo>
                      <a:pt x="714" y="1592"/>
                    </a:lnTo>
                    <a:lnTo>
                      <a:pt x="838" y="1546"/>
                    </a:lnTo>
                    <a:lnTo>
                      <a:pt x="893" y="1586"/>
                    </a:lnTo>
                    <a:lnTo>
                      <a:pt x="1031" y="1563"/>
                    </a:lnTo>
                    <a:lnTo>
                      <a:pt x="1153" y="1477"/>
                    </a:lnTo>
                    <a:lnTo>
                      <a:pt x="1189" y="1538"/>
                    </a:lnTo>
                    <a:lnTo>
                      <a:pt x="1329" y="1574"/>
                    </a:lnTo>
                    <a:lnTo>
                      <a:pt x="1573" y="1400"/>
                    </a:lnTo>
                    <a:lnTo>
                      <a:pt x="1607" y="1391"/>
                    </a:lnTo>
                    <a:lnTo>
                      <a:pt x="1564" y="1360"/>
                    </a:lnTo>
                    <a:lnTo>
                      <a:pt x="1518" y="1300"/>
                    </a:lnTo>
                    <a:lnTo>
                      <a:pt x="1186" y="1176"/>
                    </a:lnTo>
                    <a:lnTo>
                      <a:pt x="1066" y="1088"/>
                    </a:lnTo>
                    <a:lnTo>
                      <a:pt x="870" y="1053"/>
                    </a:lnTo>
                    <a:close/>
                  </a:path>
                </a:pathLst>
              </a:custGeom>
              <a:solidFill>
                <a:schemeClr val="accent2">
                  <a:lumMod val="20000"/>
                  <a:lumOff val="8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0" name="Freeform 23">
                <a:extLst>
                  <a:ext uri="{FF2B5EF4-FFF2-40B4-BE49-F238E27FC236}">
                    <a16:creationId xmlns:a16="http://schemas.microsoft.com/office/drawing/2014/main" id="{B62D62C6-5EAD-41CF-AC08-56F1B7339FEC}"/>
                  </a:ext>
                </a:extLst>
              </p:cNvPr>
              <p:cNvSpPr>
                <a:spLocks/>
              </p:cNvSpPr>
              <p:nvPr/>
            </p:nvSpPr>
            <p:spPr bwMode="auto">
              <a:xfrm>
                <a:off x="5130213" y="1906605"/>
                <a:ext cx="866217" cy="513597"/>
              </a:xfrm>
              <a:custGeom>
                <a:avLst/>
                <a:gdLst>
                  <a:gd name="T0" fmla="*/ 1149 w 1693"/>
                  <a:gd name="T1" fmla="*/ 86 h 1004"/>
                  <a:gd name="T2" fmla="*/ 1027 w 1693"/>
                  <a:gd name="T3" fmla="*/ 172 h 1004"/>
                  <a:gd name="T4" fmla="*/ 889 w 1693"/>
                  <a:gd name="T5" fmla="*/ 195 h 1004"/>
                  <a:gd name="T6" fmla="*/ 834 w 1693"/>
                  <a:gd name="T7" fmla="*/ 155 h 1004"/>
                  <a:gd name="T8" fmla="*/ 710 w 1693"/>
                  <a:gd name="T9" fmla="*/ 201 h 1004"/>
                  <a:gd name="T10" fmla="*/ 684 w 1693"/>
                  <a:gd name="T11" fmla="*/ 264 h 1004"/>
                  <a:gd name="T12" fmla="*/ 552 w 1693"/>
                  <a:gd name="T13" fmla="*/ 281 h 1004"/>
                  <a:gd name="T14" fmla="*/ 458 w 1693"/>
                  <a:gd name="T15" fmla="*/ 170 h 1004"/>
                  <a:gd name="T16" fmla="*/ 460 w 1693"/>
                  <a:gd name="T17" fmla="*/ 103 h 1004"/>
                  <a:gd name="T18" fmla="*/ 329 w 1693"/>
                  <a:gd name="T19" fmla="*/ 89 h 1004"/>
                  <a:gd name="T20" fmla="*/ 284 w 1693"/>
                  <a:gd name="T21" fmla="*/ 142 h 1004"/>
                  <a:gd name="T22" fmla="*/ 215 w 1693"/>
                  <a:gd name="T23" fmla="*/ 130 h 1004"/>
                  <a:gd name="T24" fmla="*/ 56 w 1693"/>
                  <a:gd name="T25" fmla="*/ 209 h 1004"/>
                  <a:gd name="T26" fmla="*/ 0 w 1693"/>
                  <a:gd name="T27" fmla="*/ 263 h 1004"/>
                  <a:gd name="T28" fmla="*/ 295 w 1693"/>
                  <a:gd name="T29" fmla="*/ 481 h 1004"/>
                  <a:gd name="T30" fmla="*/ 254 w 1693"/>
                  <a:gd name="T31" fmla="*/ 677 h 1004"/>
                  <a:gd name="T32" fmla="*/ 380 w 1693"/>
                  <a:gd name="T33" fmla="*/ 784 h 1004"/>
                  <a:gd name="T34" fmla="*/ 386 w 1693"/>
                  <a:gd name="T35" fmla="*/ 856 h 1004"/>
                  <a:gd name="T36" fmla="*/ 446 w 1693"/>
                  <a:gd name="T37" fmla="*/ 832 h 1004"/>
                  <a:gd name="T38" fmla="*/ 476 w 1693"/>
                  <a:gd name="T39" fmla="*/ 890 h 1004"/>
                  <a:gd name="T40" fmla="*/ 476 w 1693"/>
                  <a:gd name="T41" fmla="*/ 891 h 1004"/>
                  <a:gd name="T42" fmla="*/ 663 w 1693"/>
                  <a:gd name="T43" fmla="*/ 759 h 1004"/>
                  <a:gd name="T44" fmla="*/ 824 w 1693"/>
                  <a:gd name="T45" fmla="*/ 856 h 1004"/>
                  <a:gd name="T46" fmla="*/ 955 w 1693"/>
                  <a:gd name="T47" fmla="*/ 820 h 1004"/>
                  <a:gd name="T48" fmla="*/ 1067 w 1693"/>
                  <a:gd name="T49" fmla="*/ 903 h 1004"/>
                  <a:gd name="T50" fmla="*/ 1185 w 1693"/>
                  <a:gd name="T51" fmla="*/ 852 h 1004"/>
                  <a:gd name="T52" fmla="*/ 1378 w 1693"/>
                  <a:gd name="T53" fmla="*/ 1004 h 1004"/>
                  <a:gd name="T54" fmla="*/ 1400 w 1693"/>
                  <a:gd name="T55" fmla="*/ 989 h 1004"/>
                  <a:gd name="T56" fmla="*/ 1463 w 1693"/>
                  <a:gd name="T57" fmla="*/ 934 h 1004"/>
                  <a:gd name="T58" fmla="*/ 1464 w 1693"/>
                  <a:gd name="T59" fmla="*/ 792 h 1004"/>
                  <a:gd name="T60" fmla="*/ 1573 w 1693"/>
                  <a:gd name="T61" fmla="*/ 613 h 1004"/>
                  <a:gd name="T62" fmla="*/ 1667 w 1693"/>
                  <a:gd name="T63" fmla="*/ 302 h 1004"/>
                  <a:gd name="T64" fmla="*/ 1693 w 1693"/>
                  <a:gd name="T65" fmla="*/ 281 h 1004"/>
                  <a:gd name="T66" fmla="*/ 1574 w 1693"/>
                  <a:gd name="T67" fmla="*/ 229 h 1004"/>
                  <a:gd name="T68" fmla="*/ 1604 w 1693"/>
                  <a:gd name="T69" fmla="*/ 0 h 1004"/>
                  <a:gd name="T70" fmla="*/ 1603 w 1693"/>
                  <a:gd name="T71" fmla="*/ 0 h 1004"/>
                  <a:gd name="T72" fmla="*/ 1569 w 1693"/>
                  <a:gd name="T73" fmla="*/ 9 h 1004"/>
                  <a:gd name="T74" fmla="*/ 1325 w 1693"/>
                  <a:gd name="T75" fmla="*/ 183 h 1004"/>
                  <a:gd name="T76" fmla="*/ 1185 w 1693"/>
                  <a:gd name="T77" fmla="*/ 147 h 1004"/>
                  <a:gd name="T78" fmla="*/ 1149 w 1693"/>
                  <a:gd name="T79" fmla="*/ 86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3" h="1004">
                    <a:moveTo>
                      <a:pt x="1149" y="86"/>
                    </a:moveTo>
                    <a:lnTo>
                      <a:pt x="1027" y="172"/>
                    </a:lnTo>
                    <a:lnTo>
                      <a:pt x="889" y="195"/>
                    </a:lnTo>
                    <a:lnTo>
                      <a:pt x="834" y="155"/>
                    </a:lnTo>
                    <a:lnTo>
                      <a:pt x="710" y="201"/>
                    </a:lnTo>
                    <a:lnTo>
                      <a:pt x="684" y="264"/>
                    </a:lnTo>
                    <a:lnTo>
                      <a:pt x="552" y="281"/>
                    </a:lnTo>
                    <a:lnTo>
                      <a:pt x="458" y="170"/>
                    </a:lnTo>
                    <a:lnTo>
                      <a:pt x="460" y="103"/>
                    </a:lnTo>
                    <a:lnTo>
                      <a:pt x="329" y="89"/>
                    </a:lnTo>
                    <a:lnTo>
                      <a:pt x="284" y="142"/>
                    </a:lnTo>
                    <a:lnTo>
                      <a:pt x="215" y="130"/>
                    </a:lnTo>
                    <a:lnTo>
                      <a:pt x="56" y="209"/>
                    </a:lnTo>
                    <a:lnTo>
                      <a:pt x="0" y="263"/>
                    </a:lnTo>
                    <a:lnTo>
                      <a:pt x="295" y="481"/>
                    </a:lnTo>
                    <a:lnTo>
                      <a:pt x="254" y="677"/>
                    </a:lnTo>
                    <a:lnTo>
                      <a:pt x="380" y="784"/>
                    </a:lnTo>
                    <a:lnTo>
                      <a:pt x="386" y="856"/>
                    </a:lnTo>
                    <a:lnTo>
                      <a:pt x="446" y="832"/>
                    </a:lnTo>
                    <a:lnTo>
                      <a:pt x="476" y="890"/>
                    </a:lnTo>
                    <a:lnTo>
                      <a:pt x="476" y="891"/>
                    </a:lnTo>
                    <a:lnTo>
                      <a:pt x="663" y="759"/>
                    </a:lnTo>
                    <a:lnTo>
                      <a:pt x="824" y="856"/>
                    </a:lnTo>
                    <a:lnTo>
                      <a:pt x="955" y="820"/>
                    </a:lnTo>
                    <a:lnTo>
                      <a:pt x="1067" y="903"/>
                    </a:lnTo>
                    <a:lnTo>
                      <a:pt x="1185" y="852"/>
                    </a:lnTo>
                    <a:lnTo>
                      <a:pt x="1378" y="1004"/>
                    </a:lnTo>
                    <a:lnTo>
                      <a:pt x="1400" y="989"/>
                    </a:lnTo>
                    <a:lnTo>
                      <a:pt x="1463" y="934"/>
                    </a:lnTo>
                    <a:lnTo>
                      <a:pt x="1464" y="792"/>
                    </a:lnTo>
                    <a:lnTo>
                      <a:pt x="1573" y="613"/>
                    </a:lnTo>
                    <a:lnTo>
                      <a:pt x="1667" y="302"/>
                    </a:lnTo>
                    <a:lnTo>
                      <a:pt x="1693" y="281"/>
                    </a:lnTo>
                    <a:lnTo>
                      <a:pt x="1574" y="229"/>
                    </a:lnTo>
                    <a:lnTo>
                      <a:pt x="1604" y="0"/>
                    </a:lnTo>
                    <a:lnTo>
                      <a:pt x="1603" y="0"/>
                    </a:lnTo>
                    <a:lnTo>
                      <a:pt x="1569" y="9"/>
                    </a:lnTo>
                    <a:lnTo>
                      <a:pt x="1325" y="183"/>
                    </a:lnTo>
                    <a:lnTo>
                      <a:pt x="1185" y="147"/>
                    </a:lnTo>
                    <a:lnTo>
                      <a:pt x="1149" y="86"/>
                    </a:lnTo>
                    <a:close/>
                  </a:path>
                </a:pathLst>
              </a:custGeom>
              <a:solidFill>
                <a:schemeClr val="accent2">
                  <a:lumMod val="60000"/>
                  <a:lumOff val="4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1" name="Freeform 25">
                <a:extLst>
                  <a:ext uri="{FF2B5EF4-FFF2-40B4-BE49-F238E27FC236}">
                    <a16:creationId xmlns:a16="http://schemas.microsoft.com/office/drawing/2014/main" id="{B847D138-5977-46D0-9D5D-3209721E41D5}"/>
                  </a:ext>
                </a:extLst>
              </p:cNvPr>
              <p:cNvSpPr>
                <a:spLocks/>
              </p:cNvSpPr>
              <p:nvPr/>
            </p:nvSpPr>
            <p:spPr bwMode="auto">
              <a:xfrm>
                <a:off x="5846183" y="2050719"/>
                <a:ext cx="361818" cy="628582"/>
              </a:xfrm>
              <a:custGeom>
                <a:avLst/>
                <a:gdLst>
                  <a:gd name="T0" fmla="*/ 293 w 709"/>
                  <a:gd name="T1" fmla="*/ 0 h 1230"/>
                  <a:gd name="T2" fmla="*/ 267 w 709"/>
                  <a:gd name="T3" fmla="*/ 21 h 1230"/>
                  <a:gd name="T4" fmla="*/ 173 w 709"/>
                  <a:gd name="T5" fmla="*/ 332 h 1230"/>
                  <a:gd name="T6" fmla="*/ 64 w 709"/>
                  <a:gd name="T7" fmla="*/ 511 h 1230"/>
                  <a:gd name="T8" fmla="*/ 63 w 709"/>
                  <a:gd name="T9" fmla="*/ 653 h 1230"/>
                  <a:gd name="T10" fmla="*/ 0 w 709"/>
                  <a:gd name="T11" fmla="*/ 708 h 1230"/>
                  <a:gd name="T12" fmla="*/ 174 w 709"/>
                  <a:gd name="T13" fmla="*/ 823 h 1230"/>
                  <a:gd name="T14" fmla="*/ 185 w 709"/>
                  <a:gd name="T15" fmla="*/ 1030 h 1230"/>
                  <a:gd name="T16" fmla="*/ 249 w 709"/>
                  <a:gd name="T17" fmla="*/ 1026 h 1230"/>
                  <a:gd name="T18" fmla="*/ 298 w 709"/>
                  <a:gd name="T19" fmla="*/ 1142 h 1230"/>
                  <a:gd name="T20" fmla="*/ 209 w 709"/>
                  <a:gd name="T21" fmla="*/ 1154 h 1230"/>
                  <a:gd name="T22" fmla="*/ 206 w 709"/>
                  <a:gd name="T23" fmla="*/ 1157 h 1230"/>
                  <a:gd name="T24" fmla="*/ 290 w 709"/>
                  <a:gd name="T25" fmla="*/ 1146 h 1230"/>
                  <a:gd name="T26" fmla="*/ 357 w 709"/>
                  <a:gd name="T27" fmla="*/ 1161 h 1230"/>
                  <a:gd name="T28" fmla="*/ 339 w 709"/>
                  <a:gd name="T29" fmla="*/ 1229 h 1230"/>
                  <a:gd name="T30" fmla="*/ 513 w 709"/>
                  <a:gd name="T31" fmla="*/ 1230 h 1230"/>
                  <a:gd name="T32" fmla="*/ 575 w 709"/>
                  <a:gd name="T33" fmla="*/ 1207 h 1230"/>
                  <a:gd name="T34" fmla="*/ 587 w 709"/>
                  <a:gd name="T35" fmla="*/ 1137 h 1230"/>
                  <a:gd name="T36" fmla="*/ 653 w 709"/>
                  <a:gd name="T37" fmla="*/ 1133 h 1230"/>
                  <a:gd name="T38" fmla="*/ 657 w 709"/>
                  <a:gd name="T39" fmla="*/ 1062 h 1230"/>
                  <a:gd name="T40" fmla="*/ 709 w 709"/>
                  <a:gd name="T41" fmla="*/ 1016 h 1230"/>
                  <a:gd name="T42" fmla="*/ 642 w 709"/>
                  <a:gd name="T43" fmla="*/ 838 h 1230"/>
                  <a:gd name="T44" fmla="*/ 704 w 709"/>
                  <a:gd name="T45" fmla="*/ 485 h 1230"/>
                  <a:gd name="T46" fmla="*/ 661 w 709"/>
                  <a:gd name="T47" fmla="*/ 247 h 1230"/>
                  <a:gd name="T48" fmla="*/ 663 w 709"/>
                  <a:gd name="T49" fmla="*/ 242 h 1230"/>
                  <a:gd name="T50" fmla="*/ 567 w 709"/>
                  <a:gd name="T51" fmla="*/ 196 h 1230"/>
                  <a:gd name="T52" fmla="*/ 559 w 709"/>
                  <a:gd name="T53" fmla="*/ 133 h 1230"/>
                  <a:gd name="T54" fmla="*/ 364 w 709"/>
                  <a:gd name="T55" fmla="*/ 4 h 1230"/>
                  <a:gd name="T56" fmla="*/ 293 w 709"/>
                  <a:gd name="T5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9" h="1230">
                    <a:moveTo>
                      <a:pt x="293" y="0"/>
                    </a:moveTo>
                    <a:lnTo>
                      <a:pt x="267" y="21"/>
                    </a:lnTo>
                    <a:lnTo>
                      <a:pt x="173" y="332"/>
                    </a:lnTo>
                    <a:lnTo>
                      <a:pt x="64" y="511"/>
                    </a:lnTo>
                    <a:lnTo>
                      <a:pt x="63" y="653"/>
                    </a:lnTo>
                    <a:lnTo>
                      <a:pt x="0" y="708"/>
                    </a:lnTo>
                    <a:lnTo>
                      <a:pt x="174" y="823"/>
                    </a:lnTo>
                    <a:lnTo>
                      <a:pt x="185" y="1030"/>
                    </a:lnTo>
                    <a:lnTo>
                      <a:pt x="249" y="1026"/>
                    </a:lnTo>
                    <a:lnTo>
                      <a:pt x="298" y="1142"/>
                    </a:lnTo>
                    <a:lnTo>
                      <a:pt x="209" y="1154"/>
                    </a:lnTo>
                    <a:lnTo>
                      <a:pt x="206" y="1157"/>
                    </a:lnTo>
                    <a:lnTo>
                      <a:pt x="290" y="1146"/>
                    </a:lnTo>
                    <a:lnTo>
                      <a:pt x="357" y="1161"/>
                    </a:lnTo>
                    <a:lnTo>
                      <a:pt x="339" y="1229"/>
                    </a:lnTo>
                    <a:lnTo>
                      <a:pt x="513" y="1230"/>
                    </a:lnTo>
                    <a:lnTo>
                      <a:pt x="575" y="1207"/>
                    </a:lnTo>
                    <a:lnTo>
                      <a:pt x="587" y="1137"/>
                    </a:lnTo>
                    <a:lnTo>
                      <a:pt x="653" y="1133"/>
                    </a:lnTo>
                    <a:lnTo>
                      <a:pt x="657" y="1062"/>
                    </a:lnTo>
                    <a:lnTo>
                      <a:pt x="709" y="1016"/>
                    </a:lnTo>
                    <a:lnTo>
                      <a:pt x="642" y="838"/>
                    </a:lnTo>
                    <a:lnTo>
                      <a:pt x="704" y="485"/>
                    </a:lnTo>
                    <a:lnTo>
                      <a:pt x="661" y="247"/>
                    </a:lnTo>
                    <a:lnTo>
                      <a:pt x="663" y="242"/>
                    </a:lnTo>
                    <a:lnTo>
                      <a:pt x="567" y="196"/>
                    </a:lnTo>
                    <a:lnTo>
                      <a:pt x="559" y="133"/>
                    </a:lnTo>
                    <a:lnTo>
                      <a:pt x="364" y="4"/>
                    </a:lnTo>
                    <a:lnTo>
                      <a:pt x="293" y="0"/>
                    </a:lnTo>
                    <a:close/>
                  </a:path>
                </a:pathLst>
              </a:custGeom>
              <a:solidFill>
                <a:schemeClr val="accent2"/>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2" name="Freeform 26">
                <a:extLst>
                  <a:ext uri="{FF2B5EF4-FFF2-40B4-BE49-F238E27FC236}">
                    <a16:creationId xmlns:a16="http://schemas.microsoft.com/office/drawing/2014/main" id="{BBE5D859-AE3A-4C9D-803B-577F87617A91}"/>
                  </a:ext>
                </a:extLst>
              </p:cNvPr>
              <p:cNvSpPr>
                <a:spLocks/>
              </p:cNvSpPr>
              <p:nvPr/>
            </p:nvSpPr>
            <p:spPr bwMode="auto">
              <a:xfrm>
                <a:off x="4455637" y="764426"/>
                <a:ext cx="628582" cy="668443"/>
              </a:xfrm>
              <a:custGeom>
                <a:avLst/>
                <a:gdLst>
                  <a:gd name="T0" fmla="*/ 684 w 1230"/>
                  <a:gd name="T1" fmla="*/ 247 h 1309"/>
                  <a:gd name="T2" fmla="*/ 684 w 1230"/>
                  <a:gd name="T3" fmla="*/ 152 h 1309"/>
                  <a:gd name="T4" fmla="*/ 745 w 1230"/>
                  <a:gd name="T5" fmla="*/ 36 h 1309"/>
                  <a:gd name="T6" fmla="*/ 683 w 1230"/>
                  <a:gd name="T7" fmla="*/ 0 h 1309"/>
                  <a:gd name="T8" fmla="*/ 589 w 1230"/>
                  <a:gd name="T9" fmla="*/ 99 h 1309"/>
                  <a:gd name="T10" fmla="*/ 550 w 1230"/>
                  <a:gd name="T11" fmla="*/ 246 h 1309"/>
                  <a:gd name="T12" fmla="*/ 349 w 1230"/>
                  <a:gd name="T13" fmla="*/ 335 h 1309"/>
                  <a:gd name="T14" fmla="*/ 224 w 1230"/>
                  <a:gd name="T15" fmla="*/ 295 h 1309"/>
                  <a:gd name="T16" fmla="*/ 160 w 1230"/>
                  <a:gd name="T17" fmla="*/ 310 h 1309"/>
                  <a:gd name="T18" fmla="*/ 178 w 1230"/>
                  <a:gd name="T19" fmla="*/ 441 h 1309"/>
                  <a:gd name="T20" fmla="*/ 147 w 1230"/>
                  <a:gd name="T21" fmla="*/ 521 h 1309"/>
                  <a:gd name="T22" fmla="*/ 178 w 1230"/>
                  <a:gd name="T23" fmla="*/ 593 h 1309"/>
                  <a:gd name="T24" fmla="*/ 64 w 1230"/>
                  <a:gd name="T25" fmla="*/ 758 h 1309"/>
                  <a:gd name="T26" fmla="*/ 0 w 1230"/>
                  <a:gd name="T27" fmla="*/ 765 h 1309"/>
                  <a:gd name="T28" fmla="*/ 7 w 1230"/>
                  <a:gd name="T29" fmla="*/ 1092 h 1309"/>
                  <a:gd name="T30" fmla="*/ 161 w 1230"/>
                  <a:gd name="T31" fmla="*/ 1114 h 1309"/>
                  <a:gd name="T32" fmla="*/ 388 w 1230"/>
                  <a:gd name="T33" fmla="*/ 1267 h 1309"/>
                  <a:gd name="T34" fmla="*/ 850 w 1230"/>
                  <a:gd name="T35" fmla="*/ 1309 h 1309"/>
                  <a:gd name="T36" fmla="*/ 850 w 1230"/>
                  <a:gd name="T37" fmla="*/ 1308 h 1309"/>
                  <a:gd name="T38" fmla="*/ 945 w 1230"/>
                  <a:gd name="T39" fmla="*/ 1224 h 1309"/>
                  <a:gd name="T40" fmla="*/ 914 w 1230"/>
                  <a:gd name="T41" fmla="*/ 1167 h 1309"/>
                  <a:gd name="T42" fmla="*/ 988 w 1230"/>
                  <a:gd name="T43" fmla="*/ 1050 h 1309"/>
                  <a:gd name="T44" fmla="*/ 968 w 1230"/>
                  <a:gd name="T45" fmla="*/ 849 h 1309"/>
                  <a:gd name="T46" fmla="*/ 1012 w 1230"/>
                  <a:gd name="T47" fmla="*/ 803 h 1309"/>
                  <a:gd name="T48" fmla="*/ 1143 w 1230"/>
                  <a:gd name="T49" fmla="*/ 850 h 1309"/>
                  <a:gd name="T50" fmla="*/ 1191 w 1230"/>
                  <a:gd name="T51" fmla="*/ 789 h 1309"/>
                  <a:gd name="T52" fmla="*/ 1230 w 1230"/>
                  <a:gd name="T53" fmla="*/ 760 h 1309"/>
                  <a:gd name="T54" fmla="*/ 1158 w 1230"/>
                  <a:gd name="T55" fmla="*/ 767 h 1309"/>
                  <a:gd name="T56" fmla="*/ 1159 w 1230"/>
                  <a:gd name="T57" fmla="*/ 694 h 1309"/>
                  <a:gd name="T58" fmla="*/ 1020 w 1230"/>
                  <a:gd name="T59" fmla="*/ 660 h 1309"/>
                  <a:gd name="T60" fmla="*/ 865 w 1230"/>
                  <a:gd name="T61" fmla="*/ 524 h 1309"/>
                  <a:gd name="T62" fmla="*/ 729 w 1230"/>
                  <a:gd name="T63" fmla="*/ 527 h 1309"/>
                  <a:gd name="T64" fmla="*/ 750 w 1230"/>
                  <a:gd name="T65" fmla="*/ 379 h 1309"/>
                  <a:gd name="T66" fmla="*/ 684 w 1230"/>
                  <a:gd name="T67" fmla="*/ 247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0" h="1309">
                    <a:moveTo>
                      <a:pt x="684" y="247"/>
                    </a:moveTo>
                    <a:lnTo>
                      <a:pt x="684" y="152"/>
                    </a:lnTo>
                    <a:lnTo>
                      <a:pt x="745" y="36"/>
                    </a:lnTo>
                    <a:lnTo>
                      <a:pt x="683" y="0"/>
                    </a:lnTo>
                    <a:lnTo>
                      <a:pt x="589" y="99"/>
                    </a:lnTo>
                    <a:lnTo>
                      <a:pt x="550" y="246"/>
                    </a:lnTo>
                    <a:lnTo>
                      <a:pt x="349" y="335"/>
                    </a:lnTo>
                    <a:lnTo>
                      <a:pt x="224" y="295"/>
                    </a:lnTo>
                    <a:lnTo>
                      <a:pt x="160" y="310"/>
                    </a:lnTo>
                    <a:lnTo>
                      <a:pt x="178" y="441"/>
                    </a:lnTo>
                    <a:lnTo>
                      <a:pt x="147" y="521"/>
                    </a:lnTo>
                    <a:lnTo>
                      <a:pt x="178" y="593"/>
                    </a:lnTo>
                    <a:lnTo>
                      <a:pt x="64" y="758"/>
                    </a:lnTo>
                    <a:lnTo>
                      <a:pt x="0" y="765"/>
                    </a:lnTo>
                    <a:lnTo>
                      <a:pt x="7" y="1092"/>
                    </a:lnTo>
                    <a:lnTo>
                      <a:pt x="161" y="1114"/>
                    </a:lnTo>
                    <a:lnTo>
                      <a:pt x="388" y="1267"/>
                    </a:lnTo>
                    <a:lnTo>
                      <a:pt x="850" y="1309"/>
                    </a:lnTo>
                    <a:lnTo>
                      <a:pt x="850" y="1308"/>
                    </a:lnTo>
                    <a:lnTo>
                      <a:pt x="945" y="1224"/>
                    </a:lnTo>
                    <a:lnTo>
                      <a:pt x="914" y="1167"/>
                    </a:lnTo>
                    <a:lnTo>
                      <a:pt x="988" y="1050"/>
                    </a:lnTo>
                    <a:lnTo>
                      <a:pt x="968" y="849"/>
                    </a:lnTo>
                    <a:lnTo>
                      <a:pt x="1012" y="803"/>
                    </a:lnTo>
                    <a:lnTo>
                      <a:pt x="1143" y="850"/>
                    </a:lnTo>
                    <a:lnTo>
                      <a:pt x="1191" y="789"/>
                    </a:lnTo>
                    <a:lnTo>
                      <a:pt x="1230" y="760"/>
                    </a:lnTo>
                    <a:lnTo>
                      <a:pt x="1158" y="767"/>
                    </a:lnTo>
                    <a:lnTo>
                      <a:pt x="1159" y="694"/>
                    </a:lnTo>
                    <a:lnTo>
                      <a:pt x="1020" y="660"/>
                    </a:lnTo>
                    <a:lnTo>
                      <a:pt x="865" y="524"/>
                    </a:lnTo>
                    <a:lnTo>
                      <a:pt x="729" y="527"/>
                    </a:lnTo>
                    <a:lnTo>
                      <a:pt x="750" y="379"/>
                    </a:lnTo>
                    <a:lnTo>
                      <a:pt x="684" y="247"/>
                    </a:lnTo>
                    <a:close/>
                  </a:path>
                </a:pathLst>
              </a:custGeom>
              <a:solidFill>
                <a:schemeClr val="accent2">
                  <a:lumMod val="40000"/>
                  <a:lumOff val="6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3" name="Freeform 29">
                <a:extLst>
                  <a:ext uri="{FF2B5EF4-FFF2-40B4-BE49-F238E27FC236}">
                    <a16:creationId xmlns:a16="http://schemas.microsoft.com/office/drawing/2014/main" id="{2C778A03-E1FD-4842-90C4-B9BD61D12E1C}"/>
                  </a:ext>
                </a:extLst>
              </p:cNvPr>
              <p:cNvSpPr>
                <a:spLocks/>
              </p:cNvSpPr>
              <p:nvPr/>
            </p:nvSpPr>
            <p:spPr bwMode="auto">
              <a:xfrm>
                <a:off x="4877247" y="1152307"/>
                <a:ext cx="435408" cy="861617"/>
              </a:xfrm>
              <a:custGeom>
                <a:avLst/>
                <a:gdLst>
                  <a:gd name="T0" fmla="*/ 404 w 852"/>
                  <a:gd name="T1" fmla="*/ 0 h 1686"/>
                  <a:gd name="T2" fmla="*/ 365 w 852"/>
                  <a:gd name="T3" fmla="*/ 29 h 1686"/>
                  <a:gd name="T4" fmla="*/ 317 w 852"/>
                  <a:gd name="T5" fmla="*/ 90 h 1686"/>
                  <a:gd name="T6" fmla="*/ 186 w 852"/>
                  <a:gd name="T7" fmla="*/ 43 h 1686"/>
                  <a:gd name="T8" fmla="*/ 142 w 852"/>
                  <a:gd name="T9" fmla="*/ 89 h 1686"/>
                  <a:gd name="T10" fmla="*/ 162 w 852"/>
                  <a:gd name="T11" fmla="*/ 290 h 1686"/>
                  <a:gd name="T12" fmla="*/ 88 w 852"/>
                  <a:gd name="T13" fmla="*/ 407 h 1686"/>
                  <a:gd name="T14" fmla="*/ 119 w 852"/>
                  <a:gd name="T15" fmla="*/ 464 h 1686"/>
                  <a:gd name="T16" fmla="*/ 24 w 852"/>
                  <a:gd name="T17" fmla="*/ 548 h 1686"/>
                  <a:gd name="T18" fmla="*/ 24 w 852"/>
                  <a:gd name="T19" fmla="*/ 549 h 1686"/>
                  <a:gd name="T20" fmla="*/ 74 w 852"/>
                  <a:gd name="T21" fmla="*/ 756 h 1686"/>
                  <a:gd name="T22" fmla="*/ 51 w 852"/>
                  <a:gd name="T23" fmla="*/ 850 h 1686"/>
                  <a:gd name="T24" fmla="*/ 110 w 852"/>
                  <a:gd name="T25" fmla="*/ 880 h 1686"/>
                  <a:gd name="T26" fmla="*/ 97 w 852"/>
                  <a:gd name="T27" fmla="*/ 970 h 1686"/>
                  <a:gd name="T28" fmla="*/ 26 w 852"/>
                  <a:gd name="T29" fmla="*/ 995 h 1686"/>
                  <a:gd name="T30" fmla="*/ 0 w 852"/>
                  <a:gd name="T31" fmla="*/ 1129 h 1686"/>
                  <a:gd name="T32" fmla="*/ 74 w 852"/>
                  <a:gd name="T33" fmla="*/ 1235 h 1686"/>
                  <a:gd name="T34" fmla="*/ 85 w 852"/>
                  <a:gd name="T35" fmla="*/ 1328 h 1686"/>
                  <a:gd name="T36" fmla="*/ 163 w 852"/>
                  <a:gd name="T37" fmla="*/ 1447 h 1686"/>
                  <a:gd name="T38" fmla="*/ 552 w 852"/>
                  <a:gd name="T39" fmla="*/ 1686 h 1686"/>
                  <a:gd name="T40" fmla="*/ 711 w 852"/>
                  <a:gd name="T41" fmla="*/ 1607 h 1686"/>
                  <a:gd name="T42" fmla="*/ 780 w 852"/>
                  <a:gd name="T43" fmla="*/ 1619 h 1686"/>
                  <a:gd name="T44" fmla="*/ 825 w 852"/>
                  <a:gd name="T45" fmla="*/ 1566 h 1686"/>
                  <a:gd name="T46" fmla="*/ 829 w 852"/>
                  <a:gd name="T47" fmla="*/ 1501 h 1686"/>
                  <a:gd name="T48" fmla="*/ 771 w 852"/>
                  <a:gd name="T49" fmla="*/ 1455 h 1686"/>
                  <a:gd name="T50" fmla="*/ 809 w 852"/>
                  <a:gd name="T51" fmla="*/ 1390 h 1686"/>
                  <a:gd name="T52" fmla="*/ 780 w 852"/>
                  <a:gd name="T53" fmla="*/ 1192 h 1686"/>
                  <a:gd name="T54" fmla="*/ 831 w 852"/>
                  <a:gd name="T55" fmla="*/ 876 h 1686"/>
                  <a:gd name="T56" fmla="*/ 852 w 852"/>
                  <a:gd name="T57" fmla="*/ 813 h 1686"/>
                  <a:gd name="T58" fmla="*/ 739 w 852"/>
                  <a:gd name="T59" fmla="*/ 549 h 1686"/>
                  <a:gd name="T60" fmla="*/ 773 w 852"/>
                  <a:gd name="T61" fmla="*/ 415 h 1686"/>
                  <a:gd name="T62" fmla="*/ 746 w 852"/>
                  <a:gd name="T63" fmla="*/ 353 h 1686"/>
                  <a:gd name="T64" fmla="*/ 645 w 852"/>
                  <a:gd name="T65" fmla="*/ 240 h 1686"/>
                  <a:gd name="T66" fmla="*/ 522 w 852"/>
                  <a:gd name="T67" fmla="*/ 288 h 1686"/>
                  <a:gd name="T68" fmla="*/ 492 w 852"/>
                  <a:gd name="T69" fmla="*/ 166 h 1686"/>
                  <a:gd name="T70" fmla="*/ 485 w 852"/>
                  <a:gd name="T71" fmla="*/ 167 h 1686"/>
                  <a:gd name="T72" fmla="*/ 407 w 852"/>
                  <a:gd name="T73" fmla="*/ 0 h 1686"/>
                  <a:gd name="T74" fmla="*/ 404 w 852"/>
                  <a:gd name="T7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2" h="1686">
                    <a:moveTo>
                      <a:pt x="404" y="0"/>
                    </a:moveTo>
                    <a:lnTo>
                      <a:pt x="365" y="29"/>
                    </a:lnTo>
                    <a:lnTo>
                      <a:pt x="317" y="90"/>
                    </a:lnTo>
                    <a:lnTo>
                      <a:pt x="186" y="43"/>
                    </a:lnTo>
                    <a:lnTo>
                      <a:pt x="142" y="89"/>
                    </a:lnTo>
                    <a:lnTo>
                      <a:pt x="162" y="290"/>
                    </a:lnTo>
                    <a:lnTo>
                      <a:pt x="88" y="407"/>
                    </a:lnTo>
                    <a:lnTo>
                      <a:pt x="119" y="464"/>
                    </a:lnTo>
                    <a:lnTo>
                      <a:pt x="24" y="548"/>
                    </a:lnTo>
                    <a:lnTo>
                      <a:pt x="24" y="549"/>
                    </a:lnTo>
                    <a:lnTo>
                      <a:pt x="74" y="756"/>
                    </a:lnTo>
                    <a:lnTo>
                      <a:pt x="51" y="850"/>
                    </a:lnTo>
                    <a:lnTo>
                      <a:pt x="110" y="880"/>
                    </a:lnTo>
                    <a:lnTo>
                      <a:pt x="97" y="970"/>
                    </a:lnTo>
                    <a:lnTo>
                      <a:pt x="26" y="995"/>
                    </a:lnTo>
                    <a:lnTo>
                      <a:pt x="0" y="1129"/>
                    </a:lnTo>
                    <a:lnTo>
                      <a:pt x="74" y="1235"/>
                    </a:lnTo>
                    <a:lnTo>
                      <a:pt x="85" y="1328"/>
                    </a:lnTo>
                    <a:lnTo>
                      <a:pt x="163" y="1447"/>
                    </a:lnTo>
                    <a:lnTo>
                      <a:pt x="552" y="1686"/>
                    </a:lnTo>
                    <a:lnTo>
                      <a:pt x="711" y="1607"/>
                    </a:lnTo>
                    <a:lnTo>
                      <a:pt x="780" y="1619"/>
                    </a:lnTo>
                    <a:lnTo>
                      <a:pt x="825" y="1566"/>
                    </a:lnTo>
                    <a:lnTo>
                      <a:pt x="829" y="1501"/>
                    </a:lnTo>
                    <a:lnTo>
                      <a:pt x="771" y="1455"/>
                    </a:lnTo>
                    <a:lnTo>
                      <a:pt x="809" y="1390"/>
                    </a:lnTo>
                    <a:lnTo>
                      <a:pt x="780" y="1192"/>
                    </a:lnTo>
                    <a:lnTo>
                      <a:pt x="831" y="876"/>
                    </a:lnTo>
                    <a:lnTo>
                      <a:pt x="852" y="813"/>
                    </a:lnTo>
                    <a:lnTo>
                      <a:pt x="739" y="549"/>
                    </a:lnTo>
                    <a:lnTo>
                      <a:pt x="773" y="415"/>
                    </a:lnTo>
                    <a:lnTo>
                      <a:pt x="746" y="353"/>
                    </a:lnTo>
                    <a:lnTo>
                      <a:pt x="645" y="240"/>
                    </a:lnTo>
                    <a:lnTo>
                      <a:pt x="522" y="288"/>
                    </a:lnTo>
                    <a:lnTo>
                      <a:pt x="492" y="166"/>
                    </a:lnTo>
                    <a:lnTo>
                      <a:pt x="485" y="167"/>
                    </a:lnTo>
                    <a:lnTo>
                      <a:pt x="407" y="0"/>
                    </a:lnTo>
                    <a:lnTo>
                      <a:pt x="404" y="0"/>
                    </a:lnTo>
                    <a:close/>
                  </a:path>
                </a:pathLst>
              </a:custGeom>
              <a:solidFill>
                <a:schemeClr val="accent2">
                  <a:lumMod val="40000"/>
                  <a:lumOff val="6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4" name="Freeform 33">
                <a:extLst>
                  <a:ext uri="{FF2B5EF4-FFF2-40B4-BE49-F238E27FC236}">
                    <a16:creationId xmlns:a16="http://schemas.microsoft.com/office/drawing/2014/main" id="{BAAE2D4D-5147-46E6-B5FB-CAA8296F0AF2}"/>
                  </a:ext>
                </a:extLst>
              </p:cNvPr>
              <p:cNvSpPr>
                <a:spLocks/>
              </p:cNvSpPr>
              <p:nvPr/>
            </p:nvSpPr>
            <p:spPr bwMode="auto">
              <a:xfrm>
                <a:off x="4162810" y="1322484"/>
                <a:ext cx="771163" cy="637781"/>
              </a:xfrm>
              <a:custGeom>
                <a:avLst/>
                <a:gdLst>
                  <a:gd name="T0" fmla="*/ 556 w 1507"/>
                  <a:gd name="T1" fmla="*/ 66 h 1250"/>
                  <a:gd name="T2" fmla="*/ 433 w 1507"/>
                  <a:gd name="T3" fmla="*/ 23 h 1250"/>
                  <a:gd name="T4" fmla="*/ 251 w 1507"/>
                  <a:gd name="T5" fmla="*/ 115 h 1250"/>
                  <a:gd name="T6" fmla="*/ 222 w 1507"/>
                  <a:gd name="T7" fmla="*/ 176 h 1250"/>
                  <a:gd name="T8" fmla="*/ 295 w 1507"/>
                  <a:gd name="T9" fmla="*/ 361 h 1250"/>
                  <a:gd name="T10" fmla="*/ 170 w 1507"/>
                  <a:gd name="T11" fmla="*/ 412 h 1250"/>
                  <a:gd name="T12" fmla="*/ 207 w 1507"/>
                  <a:gd name="T13" fmla="*/ 467 h 1250"/>
                  <a:gd name="T14" fmla="*/ 187 w 1507"/>
                  <a:gd name="T15" fmla="*/ 531 h 1250"/>
                  <a:gd name="T16" fmla="*/ 245 w 1507"/>
                  <a:gd name="T17" fmla="*/ 559 h 1250"/>
                  <a:gd name="T18" fmla="*/ 69 w 1507"/>
                  <a:gd name="T19" fmla="*/ 793 h 1250"/>
                  <a:gd name="T20" fmla="*/ 59 w 1507"/>
                  <a:gd name="T21" fmla="*/ 839 h 1250"/>
                  <a:gd name="T22" fmla="*/ 0 w 1507"/>
                  <a:gd name="T23" fmla="*/ 891 h 1250"/>
                  <a:gd name="T24" fmla="*/ 80 w 1507"/>
                  <a:gd name="T25" fmla="*/ 1082 h 1250"/>
                  <a:gd name="T26" fmla="*/ 139 w 1507"/>
                  <a:gd name="T27" fmla="*/ 1121 h 1250"/>
                  <a:gd name="T28" fmla="*/ 214 w 1507"/>
                  <a:gd name="T29" fmla="*/ 1224 h 1250"/>
                  <a:gd name="T30" fmla="*/ 421 w 1507"/>
                  <a:gd name="T31" fmla="*/ 1250 h 1250"/>
                  <a:gd name="T32" fmla="*/ 421 w 1507"/>
                  <a:gd name="T33" fmla="*/ 1175 h 1250"/>
                  <a:gd name="T34" fmla="*/ 638 w 1507"/>
                  <a:gd name="T35" fmla="*/ 1000 h 1250"/>
                  <a:gd name="T36" fmla="*/ 787 w 1507"/>
                  <a:gd name="T37" fmla="*/ 979 h 1250"/>
                  <a:gd name="T38" fmla="*/ 860 w 1507"/>
                  <a:gd name="T39" fmla="*/ 992 h 1250"/>
                  <a:gd name="T40" fmla="*/ 868 w 1507"/>
                  <a:gd name="T41" fmla="*/ 1132 h 1250"/>
                  <a:gd name="T42" fmla="*/ 928 w 1507"/>
                  <a:gd name="T43" fmla="*/ 1178 h 1250"/>
                  <a:gd name="T44" fmla="*/ 992 w 1507"/>
                  <a:gd name="T45" fmla="*/ 1203 h 1250"/>
                  <a:gd name="T46" fmla="*/ 1024 w 1507"/>
                  <a:gd name="T47" fmla="*/ 1216 h 1250"/>
                  <a:gd name="T48" fmla="*/ 1058 w 1507"/>
                  <a:gd name="T49" fmla="*/ 1230 h 1250"/>
                  <a:gd name="T50" fmla="*/ 1115 w 1507"/>
                  <a:gd name="T51" fmla="*/ 1195 h 1250"/>
                  <a:gd name="T52" fmla="*/ 1191 w 1507"/>
                  <a:gd name="T53" fmla="*/ 1222 h 1250"/>
                  <a:gd name="T54" fmla="*/ 1299 w 1507"/>
                  <a:gd name="T55" fmla="*/ 1221 h 1250"/>
                  <a:gd name="T56" fmla="*/ 1282 w 1507"/>
                  <a:gd name="T57" fmla="*/ 1155 h 1250"/>
                  <a:gd name="T58" fmla="*/ 1336 w 1507"/>
                  <a:gd name="T59" fmla="*/ 1103 h 1250"/>
                  <a:gd name="T60" fmla="*/ 1285 w 1507"/>
                  <a:gd name="T61" fmla="*/ 1047 h 1250"/>
                  <a:gd name="T62" fmla="*/ 1482 w 1507"/>
                  <a:gd name="T63" fmla="*/ 996 h 1250"/>
                  <a:gd name="T64" fmla="*/ 1471 w 1507"/>
                  <a:gd name="T65" fmla="*/ 903 h 1250"/>
                  <a:gd name="T66" fmla="*/ 1397 w 1507"/>
                  <a:gd name="T67" fmla="*/ 797 h 1250"/>
                  <a:gd name="T68" fmla="*/ 1423 w 1507"/>
                  <a:gd name="T69" fmla="*/ 663 h 1250"/>
                  <a:gd name="T70" fmla="*/ 1494 w 1507"/>
                  <a:gd name="T71" fmla="*/ 638 h 1250"/>
                  <a:gd name="T72" fmla="*/ 1507 w 1507"/>
                  <a:gd name="T73" fmla="*/ 548 h 1250"/>
                  <a:gd name="T74" fmla="*/ 1448 w 1507"/>
                  <a:gd name="T75" fmla="*/ 518 h 1250"/>
                  <a:gd name="T76" fmla="*/ 1471 w 1507"/>
                  <a:gd name="T77" fmla="*/ 424 h 1250"/>
                  <a:gd name="T78" fmla="*/ 1421 w 1507"/>
                  <a:gd name="T79" fmla="*/ 217 h 1250"/>
                  <a:gd name="T80" fmla="*/ 959 w 1507"/>
                  <a:gd name="T81" fmla="*/ 175 h 1250"/>
                  <a:gd name="T82" fmla="*/ 732 w 1507"/>
                  <a:gd name="T83" fmla="*/ 22 h 1250"/>
                  <a:gd name="T84" fmla="*/ 578 w 1507"/>
                  <a:gd name="T85" fmla="*/ 0 h 1250"/>
                  <a:gd name="T86" fmla="*/ 556 w 1507"/>
                  <a:gd name="T87" fmla="*/ 66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7" h="1250">
                    <a:moveTo>
                      <a:pt x="556" y="66"/>
                    </a:moveTo>
                    <a:lnTo>
                      <a:pt x="433" y="23"/>
                    </a:lnTo>
                    <a:lnTo>
                      <a:pt x="251" y="115"/>
                    </a:lnTo>
                    <a:lnTo>
                      <a:pt x="222" y="176"/>
                    </a:lnTo>
                    <a:lnTo>
                      <a:pt x="295" y="361"/>
                    </a:lnTo>
                    <a:lnTo>
                      <a:pt x="170" y="412"/>
                    </a:lnTo>
                    <a:lnTo>
                      <a:pt x="207" y="467"/>
                    </a:lnTo>
                    <a:lnTo>
                      <a:pt x="187" y="531"/>
                    </a:lnTo>
                    <a:lnTo>
                      <a:pt x="245" y="559"/>
                    </a:lnTo>
                    <a:lnTo>
                      <a:pt x="69" y="793"/>
                    </a:lnTo>
                    <a:lnTo>
                      <a:pt x="59" y="839"/>
                    </a:lnTo>
                    <a:lnTo>
                      <a:pt x="0" y="891"/>
                    </a:lnTo>
                    <a:lnTo>
                      <a:pt x="80" y="1082"/>
                    </a:lnTo>
                    <a:lnTo>
                      <a:pt x="139" y="1121"/>
                    </a:lnTo>
                    <a:lnTo>
                      <a:pt x="214" y="1224"/>
                    </a:lnTo>
                    <a:lnTo>
                      <a:pt x="421" y="1250"/>
                    </a:lnTo>
                    <a:lnTo>
                      <a:pt x="421" y="1175"/>
                    </a:lnTo>
                    <a:lnTo>
                      <a:pt x="638" y="1000"/>
                    </a:lnTo>
                    <a:lnTo>
                      <a:pt x="787" y="979"/>
                    </a:lnTo>
                    <a:lnTo>
                      <a:pt x="860" y="992"/>
                    </a:lnTo>
                    <a:lnTo>
                      <a:pt x="868" y="1132"/>
                    </a:lnTo>
                    <a:lnTo>
                      <a:pt x="928" y="1178"/>
                    </a:lnTo>
                    <a:lnTo>
                      <a:pt x="992" y="1203"/>
                    </a:lnTo>
                    <a:lnTo>
                      <a:pt x="1024" y="1216"/>
                    </a:lnTo>
                    <a:lnTo>
                      <a:pt x="1058" y="1230"/>
                    </a:lnTo>
                    <a:lnTo>
                      <a:pt x="1115" y="1195"/>
                    </a:lnTo>
                    <a:lnTo>
                      <a:pt x="1191" y="1222"/>
                    </a:lnTo>
                    <a:lnTo>
                      <a:pt x="1299" y="1221"/>
                    </a:lnTo>
                    <a:lnTo>
                      <a:pt x="1282" y="1155"/>
                    </a:lnTo>
                    <a:lnTo>
                      <a:pt x="1336" y="1103"/>
                    </a:lnTo>
                    <a:lnTo>
                      <a:pt x="1285" y="1047"/>
                    </a:lnTo>
                    <a:lnTo>
                      <a:pt x="1482" y="996"/>
                    </a:lnTo>
                    <a:lnTo>
                      <a:pt x="1471" y="903"/>
                    </a:lnTo>
                    <a:lnTo>
                      <a:pt x="1397" y="797"/>
                    </a:lnTo>
                    <a:lnTo>
                      <a:pt x="1423" y="663"/>
                    </a:lnTo>
                    <a:lnTo>
                      <a:pt x="1494" y="638"/>
                    </a:lnTo>
                    <a:lnTo>
                      <a:pt x="1507" y="548"/>
                    </a:lnTo>
                    <a:lnTo>
                      <a:pt x="1448" y="518"/>
                    </a:lnTo>
                    <a:lnTo>
                      <a:pt x="1471" y="424"/>
                    </a:lnTo>
                    <a:lnTo>
                      <a:pt x="1421" y="217"/>
                    </a:lnTo>
                    <a:lnTo>
                      <a:pt x="959" y="175"/>
                    </a:lnTo>
                    <a:lnTo>
                      <a:pt x="732" y="22"/>
                    </a:lnTo>
                    <a:lnTo>
                      <a:pt x="578" y="0"/>
                    </a:lnTo>
                    <a:lnTo>
                      <a:pt x="556" y="66"/>
                    </a:lnTo>
                    <a:close/>
                  </a:path>
                </a:pathLst>
              </a:custGeom>
              <a:pattFill prst="dkUpDiag">
                <a:fgClr>
                  <a:schemeClr val="bg1">
                    <a:lumMod val="95000"/>
                  </a:schemeClr>
                </a:fgClr>
                <a:bgClr>
                  <a:schemeClr val="tx1"/>
                </a:bgClr>
              </a:pattFill>
              <a:ln w="3175">
                <a:solidFill>
                  <a:schemeClr val="bg1">
                    <a:lumMod val="95000"/>
                  </a:schemeClr>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5" name="Freeform 42">
                <a:extLst>
                  <a:ext uri="{FF2B5EF4-FFF2-40B4-BE49-F238E27FC236}">
                    <a16:creationId xmlns:a16="http://schemas.microsoft.com/office/drawing/2014/main" id="{97BBB00D-2249-4870-8FA1-CCF9F828FC33}"/>
                  </a:ext>
                </a:extLst>
              </p:cNvPr>
              <p:cNvSpPr>
                <a:spLocks/>
              </p:cNvSpPr>
              <p:nvPr/>
            </p:nvSpPr>
            <p:spPr bwMode="auto">
              <a:xfrm>
                <a:off x="4164343" y="1822283"/>
                <a:ext cx="700639" cy="570323"/>
              </a:xfrm>
              <a:custGeom>
                <a:avLst/>
                <a:gdLst>
                  <a:gd name="T0" fmla="*/ 211 w 1370"/>
                  <a:gd name="T1" fmla="*/ 245 h 1115"/>
                  <a:gd name="T2" fmla="*/ 136 w 1370"/>
                  <a:gd name="T3" fmla="*/ 142 h 1115"/>
                  <a:gd name="T4" fmla="*/ 67 w 1370"/>
                  <a:gd name="T5" fmla="*/ 255 h 1115"/>
                  <a:gd name="T6" fmla="*/ 0 w 1370"/>
                  <a:gd name="T7" fmla="*/ 273 h 1115"/>
                  <a:gd name="T8" fmla="*/ 10 w 1370"/>
                  <a:gd name="T9" fmla="*/ 469 h 1115"/>
                  <a:gd name="T10" fmla="*/ 93 w 1370"/>
                  <a:gd name="T11" fmla="*/ 502 h 1115"/>
                  <a:gd name="T12" fmla="*/ 196 w 1370"/>
                  <a:gd name="T13" fmla="*/ 631 h 1115"/>
                  <a:gd name="T14" fmla="*/ 253 w 1370"/>
                  <a:gd name="T15" fmla="*/ 820 h 1115"/>
                  <a:gd name="T16" fmla="*/ 299 w 1370"/>
                  <a:gd name="T17" fmla="*/ 770 h 1115"/>
                  <a:gd name="T18" fmla="*/ 382 w 1370"/>
                  <a:gd name="T19" fmla="*/ 864 h 1115"/>
                  <a:gd name="T20" fmla="*/ 497 w 1370"/>
                  <a:gd name="T21" fmla="*/ 1115 h 1115"/>
                  <a:gd name="T22" fmla="*/ 787 w 1370"/>
                  <a:gd name="T23" fmla="*/ 1079 h 1115"/>
                  <a:gd name="T24" fmla="*/ 853 w 1370"/>
                  <a:gd name="T25" fmla="*/ 1110 h 1115"/>
                  <a:gd name="T26" fmla="*/ 904 w 1370"/>
                  <a:gd name="T27" fmla="*/ 1065 h 1115"/>
                  <a:gd name="T28" fmla="*/ 1045 w 1370"/>
                  <a:gd name="T29" fmla="*/ 1044 h 1115"/>
                  <a:gd name="T30" fmla="*/ 1153 w 1370"/>
                  <a:gd name="T31" fmla="*/ 955 h 1115"/>
                  <a:gd name="T32" fmla="*/ 1242 w 1370"/>
                  <a:gd name="T33" fmla="*/ 966 h 1115"/>
                  <a:gd name="T34" fmla="*/ 1242 w 1370"/>
                  <a:gd name="T35" fmla="*/ 965 h 1115"/>
                  <a:gd name="T36" fmla="*/ 1237 w 1370"/>
                  <a:gd name="T37" fmla="*/ 856 h 1115"/>
                  <a:gd name="T38" fmla="*/ 1366 w 1370"/>
                  <a:gd name="T39" fmla="*/ 798 h 1115"/>
                  <a:gd name="T40" fmla="*/ 1370 w 1370"/>
                  <a:gd name="T41" fmla="*/ 735 h 1115"/>
                  <a:gd name="T42" fmla="*/ 1357 w 1370"/>
                  <a:gd name="T43" fmla="*/ 509 h 1115"/>
                  <a:gd name="T44" fmla="*/ 1228 w 1370"/>
                  <a:gd name="T45" fmla="*/ 440 h 1115"/>
                  <a:gd name="T46" fmla="*/ 1173 w 1370"/>
                  <a:gd name="T47" fmla="*/ 320 h 1115"/>
                  <a:gd name="T48" fmla="*/ 1188 w 1370"/>
                  <a:gd name="T49" fmla="*/ 243 h 1115"/>
                  <a:gd name="T50" fmla="*/ 1112 w 1370"/>
                  <a:gd name="T51" fmla="*/ 216 h 1115"/>
                  <a:gd name="T52" fmla="*/ 1055 w 1370"/>
                  <a:gd name="T53" fmla="*/ 251 h 1115"/>
                  <a:gd name="T54" fmla="*/ 1021 w 1370"/>
                  <a:gd name="T55" fmla="*/ 237 h 1115"/>
                  <a:gd name="T56" fmla="*/ 989 w 1370"/>
                  <a:gd name="T57" fmla="*/ 224 h 1115"/>
                  <a:gd name="T58" fmla="*/ 925 w 1370"/>
                  <a:gd name="T59" fmla="*/ 199 h 1115"/>
                  <a:gd name="T60" fmla="*/ 865 w 1370"/>
                  <a:gd name="T61" fmla="*/ 153 h 1115"/>
                  <a:gd name="T62" fmla="*/ 857 w 1370"/>
                  <a:gd name="T63" fmla="*/ 13 h 1115"/>
                  <a:gd name="T64" fmla="*/ 784 w 1370"/>
                  <a:gd name="T65" fmla="*/ 0 h 1115"/>
                  <a:gd name="T66" fmla="*/ 635 w 1370"/>
                  <a:gd name="T67" fmla="*/ 21 h 1115"/>
                  <a:gd name="T68" fmla="*/ 418 w 1370"/>
                  <a:gd name="T69" fmla="*/ 196 h 1115"/>
                  <a:gd name="T70" fmla="*/ 418 w 1370"/>
                  <a:gd name="T71" fmla="*/ 271 h 1115"/>
                  <a:gd name="T72" fmla="*/ 211 w 1370"/>
                  <a:gd name="T73" fmla="*/ 245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115">
                    <a:moveTo>
                      <a:pt x="211" y="245"/>
                    </a:moveTo>
                    <a:lnTo>
                      <a:pt x="136" y="142"/>
                    </a:lnTo>
                    <a:lnTo>
                      <a:pt x="67" y="255"/>
                    </a:lnTo>
                    <a:lnTo>
                      <a:pt x="0" y="273"/>
                    </a:lnTo>
                    <a:lnTo>
                      <a:pt x="10" y="469"/>
                    </a:lnTo>
                    <a:lnTo>
                      <a:pt x="93" y="502"/>
                    </a:lnTo>
                    <a:lnTo>
                      <a:pt x="196" y="631"/>
                    </a:lnTo>
                    <a:lnTo>
                      <a:pt x="253" y="820"/>
                    </a:lnTo>
                    <a:lnTo>
                      <a:pt x="299" y="770"/>
                    </a:lnTo>
                    <a:lnTo>
                      <a:pt x="382" y="864"/>
                    </a:lnTo>
                    <a:lnTo>
                      <a:pt x="497" y="1115"/>
                    </a:lnTo>
                    <a:lnTo>
                      <a:pt x="787" y="1079"/>
                    </a:lnTo>
                    <a:lnTo>
                      <a:pt x="853" y="1110"/>
                    </a:lnTo>
                    <a:lnTo>
                      <a:pt x="904" y="1065"/>
                    </a:lnTo>
                    <a:lnTo>
                      <a:pt x="1045" y="1044"/>
                    </a:lnTo>
                    <a:lnTo>
                      <a:pt x="1153" y="955"/>
                    </a:lnTo>
                    <a:lnTo>
                      <a:pt x="1242" y="966"/>
                    </a:lnTo>
                    <a:lnTo>
                      <a:pt x="1242" y="965"/>
                    </a:lnTo>
                    <a:lnTo>
                      <a:pt x="1237" y="856"/>
                    </a:lnTo>
                    <a:lnTo>
                      <a:pt x="1366" y="798"/>
                    </a:lnTo>
                    <a:lnTo>
                      <a:pt x="1370" y="735"/>
                    </a:lnTo>
                    <a:lnTo>
                      <a:pt x="1357" y="509"/>
                    </a:lnTo>
                    <a:lnTo>
                      <a:pt x="1228" y="440"/>
                    </a:lnTo>
                    <a:lnTo>
                      <a:pt x="1173" y="320"/>
                    </a:lnTo>
                    <a:lnTo>
                      <a:pt x="1188" y="243"/>
                    </a:lnTo>
                    <a:lnTo>
                      <a:pt x="1112" y="216"/>
                    </a:lnTo>
                    <a:lnTo>
                      <a:pt x="1055" y="251"/>
                    </a:lnTo>
                    <a:lnTo>
                      <a:pt x="1021" y="237"/>
                    </a:lnTo>
                    <a:lnTo>
                      <a:pt x="989" y="224"/>
                    </a:lnTo>
                    <a:lnTo>
                      <a:pt x="925" y="199"/>
                    </a:lnTo>
                    <a:lnTo>
                      <a:pt x="865" y="153"/>
                    </a:lnTo>
                    <a:lnTo>
                      <a:pt x="857" y="13"/>
                    </a:lnTo>
                    <a:lnTo>
                      <a:pt x="784" y="0"/>
                    </a:lnTo>
                    <a:lnTo>
                      <a:pt x="635" y="21"/>
                    </a:lnTo>
                    <a:lnTo>
                      <a:pt x="418" y="196"/>
                    </a:lnTo>
                    <a:lnTo>
                      <a:pt x="418" y="271"/>
                    </a:lnTo>
                    <a:lnTo>
                      <a:pt x="211" y="245"/>
                    </a:lnTo>
                    <a:close/>
                  </a:path>
                </a:pathLst>
              </a:custGeom>
              <a:solidFill>
                <a:schemeClr val="accent2">
                  <a:lumMod val="60000"/>
                  <a:lumOff val="4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6" name="Freeform 44">
                <a:extLst>
                  <a:ext uri="{FF2B5EF4-FFF2-40B4-BE49-F238E27FC236}">
                    <a16:creationId xmlns:a16="http://schemas.microsoft.com/office/drawing/2014/main" id="{56DCB822-A75A-4722-BE31-AC901B3EC213}"/>
                  </a:ext>
                </a:extLst>
              </p:cNvPr>
              <p:cNvSpPr>
                <a:spLocks/>
              </p:cNvSpPr>
              <p:nvPr/>
            </p:nvSpPr>
            <p:spPr bwMode="auto">
              <a:xfrm>
                <a:off x="4763796" y="1831482"/>
                <a:ext cx="613251" cy="795693"/>
              </a:xfrm>
              <a:custGeom>
                <a:avLst/>
                <a:gdLst>
                  <a:gd name="T0" fmla="*/ 306 w 1198"/>
                  <a:gd name="T1" fmla="*/ 0 h 1558"/>
                  <a:gd name="T2" fmla="*/ 109 w 1198"/>
                  <a:gd name="T3" fmla="*/ 51 h 1558"/>
                  <a:gd name="T4" fmla="*/ 160 w 1198"/>
                  <a:gd name="T5" fmla="*/ 107 h 1558"/>
                  <a:gd name="T6" fmla="*/ 106 w 1198"/>
                  <a:gd name="T7" fmla="*/ 159 h 1558"/>
                  <a:gd name="T8" fmla="*/ 123 w 1198"/>
                  <a:gd name="T9" fmla="*/ 225 h 1558"/>
                  <a:gd name="T10" fmla="*/ 15 w 1198"/>
                  <a:gd name="T11" fmla="*/ 226 h 1558"/>
                  <a:gd name="T12" fmla="*/ 0 w 1198"/>
                  <a:gd name="T13" fmla="*/ 303 h 1558"/>
                  <a:gd name="T14" fmla="*/ 55 w 1198"/>
                  <a:gd name="T15" fmla="*/ 423 h 1558"/>
                  <a:gd name="T16" fmla="*/ 184 w 1198"/>
                  <a:gd name="T17" fmla="*/ 492 h 1558"/>
                  <a:gd name="T18" fmla="*/ 197 w 1198"/>
                  <a:gd name="T19" fmla="*/ 718 h 1558"/>
                  <a:gd name="T20" fmla="*/ 193 w 1198"/>
                  <a:gd name="T21" fmla="*/ 781 h 1558"/>
                  <a:gd name="T22" fmla="*/ 64 w 1198"/>
                  <a:gd name="T23" fmla="*/ 839 h 1558"/>
                  <a:gd name="T24" fmla="*/ 69 w 1198"/>
                  <a:gd name="T25" fmla="*/ 948 h 1558"/>
                  <a:gd name="T26" fmla="*/ 149 w 1198"/>
                  <a:gd name="T27" fmla="*/ 964 h 1558"/>
                  <a:gd name="T28" fmla="*/ 162 w 1198"/>
                  <a:gd name="T29" fmla="*/ 1027 h 1558"/>
                  <a:gd name="T30" fmla="*/ 222 w 1198"/>
                  <a:gd name="T31" fmla="*/ 1050 h 1558"/>
                  <a:gd name="T32" fmla="*/ 214 w 1198"/>
                  <a:gd name="T33" fmla="*/ 1117 h 1558"/>
                  <a:gd name="T34" fmla="*/ 282 w 1198"/>
                  <a:gd name="T35" fmla="*/ 1122 h 1558"/>
                  <a:gd name="T36" fmla="*/ 322 w 1198"/>
                  <a:gd name="T37" fmla="*/ 1174 h 1558"/>
                  <a:gd name="T38" fmla="*/ 346 w 1198"/>
                  <a:gd name="T39" fmla="*/ 1245 h 1558"/>
                  <a:gd name="T40" fmla="*/ 282 w 1198"/>
                  <a:gd name="T41" fmla="*/ 1300 h 1558"/>
                  <a:gd name="T42" fmla="*/ 335 w 1198"/>
                  <a:gd name="T43" fmla="*/ 1411 h 1558"/>
                  <a:gd name="T44" fmla="*/ 546 w 1198"/>
                  <a:gd name="T45" fmla="*/ 1456 h 1558"/>
                  <a:gd name="T46" fmla="*/ 615 w 1198"/>
                  <a:gd name="T47" fmla="*/ 1492 h 1558"/>
                  <a:gd name="T48" fmla="*/ 615 w 1198"/>
                  <a:gd name="T49" fmla="*/ 1558 h 1558"/>
                  <a:gd name="T50" fmla="*/ 725 w 1198"/>
                  <a:gd name="T51" fmla="*/ 1514 h 1558"/>
                  <a:gd name="T52" fmla="*/ 753 w 1198"/>
                  <a:gd name="T53" fmla="*/ 1456 h 1558"/>
                  <a:gd name="T54" fmla="*/ 904 w 1198"/>
                  <a:gd name="T55" fmla="*/ 1367 h 1558"/>
                  <a:gd name="T56" fmla="*/ 954 w 1198"/>
                  <a:gd name="T57" fmla="*/ 1408 h 1558"/>
                  <a:gd name="T58" fmla="*/ 1025 w 1198"/>
                  <a:gd name="T59" fmla="*/ 1385 h 1558"/>
                  <a:gd name="T60" fmla="*/ 1032 w 1198"/>
                  <a:gd name="T61" fmla="*/ 1194 h 1558"/>
                  <a:gd name="T62" fmla="*/ 1081 w 1198"/>
                  <a:gd name="T63" fmla="*/ 1138 h 1558"/>
                  <a:gd name="T64" fmla="*/ 1146 w 1198"/>
                  <a:gd name="T65" fmla="*/ 1146 h 1558"/>
                  <a:gd name="T66" fmla="*/ 1198 w 1198"/>
                  <a:gd name="T67" fmla="*/ 1073 h 1558"/>
                  <a:gd name="T68" fmla="*/ 1193 w 1198"/>
                  <a:gd name="T69" fmla="*/ 1040 h 1558"/>
                  <a:gd name="T70" fmla="*/ 1193 w 1198"/>
                  <a:gd name="T71" fmla="*/ 1039 h 1558"/>
                  <a:gd name="T72" fmla="*/ 1163 w 1198"/>
                  <a:gd name="T73" fmla="*/ 981 h 1558"/>
                  <a:gd name="T74" fmla="*/ 1103 w 1198"/>
                  <a:gd name="T75" fmla="*/ 1005 h 1558"/>
                  <a:gd name="T76" fmla="*/ 1097 w 1198"/>
                  <a:gd name="T77" fmla="*/ 933 h 1558"/>
                  <a:gd name="T78" fmla="*/ 971 w 1198"/>
                  <a:gd name="T79" fmla="*/ 826 h 1558"/>
                  <a:gd name="T80" fmla="*/ 1012 w 1198"/>
                  <a:gd name="T81" fmla="*/ 630 h 1558"/>
                  <a:gd name="T82" fmla="*/ 717 w 1198"/>
                  <a:gd name="T83" fmla="*/ 412 h 1558"/>
                  <a:gd name="T84" fmla="*/ 773 w 1198"/>
                  <a:gd name="T85" fmla="*/ 358 h 1558"/>
                  <a:gd name="T86" fmla="*/ 384 w 1198"/>
                  <a:gd name="T87" fmla="*/ 119 h 1558"/>
                  <a:gd name="T88" fmla="*/ 306 w 1198"/>
                  <a:gd name="T8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8" h="1558">
                    <a:moveTo>
                      <a:pt x="306" y="0"/>
                    </a:moveTo>
                    <a:lnTo>
                      <a:pt x="109" y="51"/>
                    </a:lnTo>
                    <a:lnTo>
                      <a:pt x="160" y="107"/>
                    </a:lnTo>
                    <a:lnTo>
                      <a:pt x="106" y="159"/>
                    </a:lnTo>
                    <a:lnTo>
                      <a:pt x="123" y="225"/>
                    </a:lnTo>
                    <a:lnTo>
                      <a:pt x="15" y="226"/>
                    </a:lnTo>
                    <a:lnTo>
                      <a:pt x="0" y="303"/>
                    </a:lnTo>
                    <a:lnTo>
                      <a:pt x="55" y="423"/>
                    </a:lnTo>
                    <a:lnTo>
                      <a:pt x="184" y="492"/>
                    </a:lnTo>
                    <a:lnTo>
                      <a:pt x="197" y="718"/>
                    </a:lnTo>
                    <a:lnTo>
                      <a:pt x="193" y="781"/>
                    </a:lnTo>
                    <a:lnTo>
                      <a:pt x="64" y="839"/>
                    </a:lnTo>
                    <a:lnTo>
                      <a:pt x="69" y="948"/>
                    </a:lnTo>
                    <a:lnTo>
                      <a:pt x="149" y="964"/>
                    </a:lnTo>
                    <a:lnTo>
                      <a:pt x="162" y="1027"/>
                    </a:lnTo>
                    <a:lnTo>
                      <a:pt x="222" y="1050"/>
                    </a:lnTo>
                    <a:lnTo>
                      <a:pt x="214" y="1117"/>
                    </a:lnTo>
                    <a:lnTo>
                      <a:pt x="282" y="1122"/>
                    </a:lnTo>
                    <a:lnTo>
                      <a:pt x="322" y="1174"/>
                    </a:lnTo>
                    <a:lnTo>
                      <a:pt x="346" y="1245"/>
                    </a:lnTo>
                    <a:lnTo>
                      <a:pt x="282" y="1300"/>
                    </a:lnTo>
                    <a:lnTo>
                      <a:pt x="335" y="1411"/>
                    </a:lnTo>
                    <a:lnTo>
                      <a:pt x="546" y="1456"/>
                    </a:lnTo>
                    <a:lnTo>
                      <a:pt x="615" y="1492"/>
                    </a:lnTo>
                    <a:lnTo>
                      <a:pt x="615" y="1558"/>
                    </a:lnTo>
                    <a:lnTo>
                      <a:pt x="725" y="1514"/>
                    </a:lnTo>
                    <a:lnTo>
                      <a:pt x="753" y="1456"/>
                    </a:lnTo>
                    <a:lnTo>
                      <a:pt x="904" y="1367"/>
                    </a:lnTo>
                    <a:lnTo>
                      <a:pt x="954" y="1408"/>
                    </a:lnTo>
                    <a:lnTo>
                      <a:pt x="1025" y="1385"/>
                    </a:lnTo>
                    <a:lnTo>
                      <a:pt x="1032" y="1194"/>
                    </a:lnTo>
                    <a:lnTo>
                      <a:pt x="1081" y="1138"/>
                    </a:lnTo>
                    <a:lnTo>
                      <a:pt x="1146" y="1146"/>
                    </a:lnTo>
                    <a:lnTo>
                      <a:pt x="1198" y="1073"/>
                    </a:lnTo>
                    <a:lnTo>
                      <a:pt x="1193" y="1040"/>
                    </a:lnTo>
                    <a:lnTo>
                      <a:pt x="1193" y="1039"/>
                    </a:lnTo>
                    <a:lnTo>
                      <a:pt x="1163" y="981"/>
                    </a:lnTo>
                    <a:lnTo>
                      <a:pt x="1103" y="1005"/>
                    </a:lnTo>
                    <a:lnTo>
                      <a:pt x="1097" y="933"/>
                    </a:lnTo>
                    <a:lnTo>
                      <a:pt x="971" y="826"/>
                    </a:lnTo>
                    <a:lnTo>
                      <a:pt x="1012" y="630"/>
                    </a:lnTo>
                    <a:lnTo>
                      <a:pt x="717" y="412"/>
                    </a:lnTo>
                    <a:lnTo>
                      <a:pt x="773" y="358"/>
                    </a:lnTo>
                    <a:lnTo>
                      <a:pt x="384" y="119"/>
                    </a:lnTo>
                    <a:lnTo>
                      <a:pt x="306" y="0"/>
                    </a:lnTo>
                    <a:close/>
                  </a:path>
                </a:pathLst>
              </a:custGeom>
              <a:solidFill>
                <a:schemeClr val="accent2">
                  <a:lumMod val="60000"/>
                  <a:lumOff val="40000"/>
                </a:schemeClr>
              </a:solidFill>
              <a:ln w="31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97" name="Freeform 122">
                <a:extLst>
                  <a:ext uri="{FF2B5EF4-FFF2-40B4-BE49-F238E27FC236}">
                    <a16:creationId xmlns:a16="http://schemas.microsoft.com/office/drawing/2014/main" id="{4B282E00-F301-4F2D-9A72-7AC575DCDA97}"/>
                  </a:ext>
                </a:extLst>
              </p:cNvPr>
              <p:cNvSpPr>
                <a:spLocks/>
              </p:cNvSpPr>
              <p:nvPr/>
            </p:nvSpPr>
            <p:spPr bwMode="auto">
              <a:xfrm>
                <a:off x="5298857" y="1906605"/>
                <a:ext cx="651579" cy="144114"/>
              </a:xfrm>
              <a:custGeom>
                <a:avLst/>
                <a:gdLst>
                  <a:gd name="T0" fmla="*/ 0 w 1274"/>
                  <a:gd name="T1" fmla="*/ 89 h 281"/>
                  <a:gd name="T2" fmla="*/ 131 w 1274"/>
                  <a:gd name="T3" fmla="*/ 103 h 281"/>
                  <a:gd name="T4" fmla="*/ 129 w 1274"/>
                  <a:gd name="T5" fmla="*/ 170 h 281"/>
                  <a:gd name="T6" fmla="*/ 223 w 1274"/>
                  <a:gd name="T7" fmla="*/ 281 h 281"/>
                  <a:gd name="T8" fmla="*/ 355 w 1274"/>
                  <a:gd name="T9" fmla="*/ 264 h 281"/>
                  <a:gd name="T10" fmla="*/ 381 w 1274"/>
                  <a:gd name="T11" fmla="*/ 201 h 281"/>
                  <a:gd name="T12" fmla="*/ 505 w 1274"/>
                  <a:gd name="T13" fmla="*/ 155 h 281"/>
                  <a:gd name="T14" fmla="*/ 560 w 1274"/>
                  <a:gd name="T15" fmla="*/ 195 h 281"/>
                  <a:gd name="T16" fmla="*/ 698 w 1274"/>
                  <a:gd name="T17" fmla="*/ 172 h 281"/>
                  <a:gd name="T18" fmla="*/ 820 w 1274"/>
                  <a:gd name="T19" fmla="*/ 86 h 281"/>
                  <a:gd name="T20" fmla="*/ 856 w 1274"/>
                  <a:gd name="T21" fmla="*/ 147 h 281"/>
                  <a:gd name="T22" fmla="*/ 996 w 1274"/>
                  <a:gd name="T23" fmla="*/ 183 h 281"/>
                  <a:gd name="T24" fmla="*/ 1240 w 1274"/>
                  <a:gd name="T25" fmla="*/ 9 h 281"/>
                  <a:gd name="T26" fmla="*/ 1274 w 1274"/>
                  <a:gd name="T2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4" h="281">
                    <a:moveTo>
                      <a:pt x="0" y="89"/>
                    </a:moveTo>
                    <a:lnTo>
                      <a:pt x="131" y="103"/>
                    </a:lnTo>
                    <a:lnTo>
                      <a:pt x="129" y="170"/>
                    </a:lnTo>
                    <a:lnTo>
                      <a:pt x="223" y="281"/>
                    </a:lnTo>
                    <a:lnTo>
                      <a:pt x="355" y="264"/>
                    </a:lnTo>
                    <a:lnTo>
                      <a:pt x="381" y="201"/>
                    </a:lnTo>
                    <a:lnTo>
                      <a:pt x="505" y="155"/>
                    </a:lnTo>
                    <a:lnTo>
                      <a:pt x="560" y="195"/>
                    </a:lnTo>
                    <a:lnTo>
                      <a:pt x="698" y="172"/>
                    </a:lnTo>
                    <a:lnTo>
                      <a:pt x="820" y="86"/>
                    </a:lnTo>
                    <a:lnTo>
                      <a:pt x="856" y="147"/>
                    </a:lnTo>
                    <a:lnTo>
                      <a:pt x="996" y="183"/>
                    </a:lnTo>
                    <a:lnTo>
                      <a:pt x="1240" y="9"/>
                    </a:lnTo>
                    <a:lnTo>
                      <a:pt x="1274"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8" name="Freeform 123">
                <a:extLst>
                  <a:ext uri="{FF2B5EF4-FFF2-40B4-BE49-F238E27FC236}">
                    <a16:creationId xmlns:a16="http://schemas.microsoft.com/office/drawing/2014/main" id="{34B2713F-515E-4DB8-95C1-CE74D04755C9}"/>
                  </a:ext>
                </a:extLst>
              </p:cNvPr>
              <p:cNvSpPr>
                <a:spLocks/>
              </p:cNvSpPr>
              <p:nvPr/>
            </p:nvSpPr>
            <p:spPr bwMode="auto">
              <a:xfrm>
                <a:off x="5373980" y="2294486"/>
                <a:ext cx="461471" cy="125716"/>
              </a:xfrm>
              <a:custGeom>
                <a:avLst/>
                <a:gdLst>
                  <a:gd name="T0" fmla="*/ 902 w 902"/>
                  <a:gd name="T1" fmla="*/ 245 h 245"/>
                  <a:gd name="T2" fmla="*/ 709 w 902"/>
                  <a:gd name="T3" fmla="*/ 93 h 245"/>
                  <a:gd name="T4" fmla="*/ 591 w 902"/>
                  <a:gd name="T5" fmla="*/ 144 h 245"/>
                  <a:gd name="T6" fmla="*/ 479 w 902"/>
                  <a:gd name="T7" fmla="*/ 61 h 245"/>
                  <a:gd name="T8" fmla="*/ 348 w 902"/>
                  <a:gd name="T9" fmla="*/ 97 h 245"/>
                  <a:gd name="T10" fmla="*/ 187 w 902"/>
                  <a:gd name="T11" fmla="*/ 0 h 245"/>
                  <a:gd name="T12" fmla="*/ 0 w 902"/>
                  <a:gd name="T13" fmla="*/ 132 h 245"/>
                </a:gdLst>
                <a:ahLst/>
                <a:cxnLst>
                  <a:cxn ang="0">
                    <a:pos x="T0" y="T1"/>
                  </a:cxn>
                  <a:cxn ang="0">
                    <a:pos x="T2" y="T3"/>
                  </a:cxn>
                  <a:cxn ang="0">
                    <a:pos x="T4" y="T5"/>
                  </a:cxn>
                  <a:cxn ang="0">
                    <a:pos x="T6" y="T7"/>
                  </a:cxn>
                  <a:cxn ang="0">
                    <a:pos x="T8" y="T9"/>
                  </a:cxn>
                  <a:cxn ang="0">
                    <a:pos x="T10" y="T11"/>
                  </a:cxn>
                  <a:cxn ang="0">
                    <a:pos x="T12" y="T13"/>
                  </a:cxn>
                </a:cxnLst>
                <a:rect l="0" t="0" r="r" b="b"/>
                <a:pathLst>
                  <a:path w="902" h="245">
                    <a:moveTo>
                      <a:pt x="902" y="245"/>
                    </a:moveTo>
                    <a:lnTo>
                      <a:pt x="709" y="93"/>
                    </a:lnTo>
                    <a:lnTo>
                      <a:pt x="591" y="144"/>
                    </a:lnTo>
                    <a:lnTo>
                      <a:pt x="479" y="61"/>
                    </a:lnTo>
                    <a:lnTo>
                      <a:pt x="348" y="97"/>
                    </a:lnTo>
                    <a:lnTo>
                      <a:pt x="187" y="0"/>
                    </a:lnTo>
                    <a:lnTo>
                      <a:pt x="0" y="13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9" name="Line 124">
                <a:extLst>
                  <a:ext uri="{FF2B5EF4-FFF2-40B4-BE49-F238E27FC236}">
                    <a16:creationId xmlns:a16="http://schemas.microsoft.com/office/drawing/2014/main" id="{AF00AA91-5E12-4255-9EAB-BEBAF83649A0}"/>
                  </a:ext>
                </a:extLst>
              </p:cNvPr>
              <p:cNvSpPr>
                <a:spLocks noChangeShapeType="1"/>
              </p:cNvSpPr>
              <p:nvPr/>
            </p:nvSpPr>
            <p:spPr bwMode="auto">
              <a:xfrm flipH="1" flipV="1">
                <a:off x="5927439" y="1891274"/>
                <a:ext cx="22997" cy="15331"/>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0" name="Line 125">
                <a:extLst>
                  <a:ext uri="{FF2B5EF4-FFF2-40B4-BE49-F238E27FC236}">
                    <a16:creationId xmlns:a16="http://schemas.microsoft.com/office/drawing/2014/main" id="{117164D2-A137-4AE4-8AD5-3613A5E3DCFD}"/>
                  </a:ext>
                </a:extLst>
              </p:cNvPr>
              <p:cNvSpPr>
                <a:spLocks noChangeShapeType="1"/>
              </p:cNvSpPr>
              <p:nvPr/>
            </p:nvSpPr>
            <p:spPr bwMode="auto">
              <a:xfrm flipH="1">
                <a:off x="5950436" y="1906605"/>
                <a:ext cx="0"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1" name="Line 126">
                <a:extLst>
                  <a:ext uri="{FF2B5EF4-FFF2-40B4-BE49-F238E27FC236}">
                    <a16:creationId xmlns:a16="http://schemas.microsoft.com/office/drawing/2014/main" id="{8F17F5BF-958C-4912-9E5D-66FCA699EB0E}"/>
                  </a:ext>
                </a:extLst>
              </p:cNvPr>
              <p:cNvSpPr>
                <a:spLocks noChangeShapeType="1"/>
              </p:cNvSpPr>
              <p:nvPr/>
            </p:nvSpPr>
            <p:spPr bwMode="auto">
              <a:xfrm>
                <a:off x="5950436" y="1906605"/>
                <a:ext cx="0"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2" name="Freeform 127">
                <a:extLst>
                  <a:ext uri="{FF2B5EF4-FFF2-40B4-BE49-F238E27FC236}">
                    <a16:creationId xmlns:a16="http://schemas.microsoft.com/office/drawing/2014/main" id="{61924F17-3A33-4594-A95E-B603862553A1}"/>
                  </a:ext>
                </a:extLst>
              </p:cNvPr>
              <p:cNvSpPr>
                <a:spLocks/>
              </p:cNvSpPr>
              <p:nvPr/>
            </p:nvSpPr>
            <p:spPr bwMode="auto">
              <a:xfrm>
                <a:off x="5846183" y="2050719"/>
                <a:ext cx="150246" cy="361818"/>
              </a:xfrm>
              <a:custGeom>
                <a:avLst/>
                <a:gdLst>
                  <a:gd name="T0" fmla="*/ 293 w 293"/>
                  <a:gd name="T1" fmla="*/ 0 h 708"/>
                  <a:gd name="T2" fmla="*/ 267 w 293"/>
                  <a:gd name="T3" fmla="*/ 21 h 708"/>
                  <a:gd name="T4" fmla="*/ 173 w 293"/>
                  <a:gd name="T5" fmla="*/ 332 h 708"/>
                  <a:gd name="T6" fmla="*/ 64 w 293"/>
                  <a:gd name="T7" fmla="*/ 511 h 708"/>
                  <a:gd name="T8" fmla="*/ 63 w 293"/>
                  <a:gd name="T9" fmla="*/ 653 h 708"/>
                  <a:gd name="T10" fmla="*/ 0 w 293"/>
                  <a:gd name="T11" fmla="*/ 708 h 708"/>
                </a:gdLst>
                <a:ahLst/>
                <a:cxnLst>
                  <a:cxn ang="0">
                    <a:pos x="T0" y="T1"/>
                  </a:cxn>
                  <a:cxn ang="0">
                    <a:pos x="T2" y="T3"/>
                  </a:cxn>
                  <a:cxn ang="0">
                    <a:pos x="T4" y="T5"/>
                  </a:cxn>
                  <a:cxn ang="0">
                    <a:pos x="T6" y="T7"/>
                  </a:cxn>
                  <a:cxn ang="0">
                    <a:pos x="T8" y="T9"/>
                  </a:cxn>
                  <a:cxn ang="0">
                    <a:pos x="T10" y="T11"/>
                  </a:cxn>
                </a:cxnLst>
                <a:rect l="0" t="0" r="r" b="b"/>
                <a:pathLst>
                  <a:path w="293" h="708">
                    <a:moveTo>
                      <a:pt x="293" y="0"/>
                    </a:moveTo>
                    <a:lnTo>
                      <a:pt x="267" y="21"/>
                    </a:lnTo>
                    <a:lnTo>
                      <a:pt x="173" y="332"/>
                    </a:lnTo>
                    <a:lnTo>
                      <a:pt x="64" y="511"/>
                    </a:lnTo>
                    <a:lnTo>
                      <a:pt x="63" y="653"/>
                    </a:lnTo>
                    <a:lnTo>
                      <a:pt x="0" y="708"/>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Freeform 128">
                <a:extLst>
                  <a:ext uri="{FF2B5EF4-FFF2-40B4-BE49-F238E27FC236}">
                    <a16:creationId xmlns:a16="http://schemas.microsoft.com/office/drawing/2014/main" id="{692AA008-B2B9-4D4F-ABC0-D1F31BC6B4E9}"/>
                  </a:ext>
                </a:extLst>
              </p:cNvPr>
              <p:cNvSpPr>
                <a:spLocks/>
              </p:cNvSpPr>
              <p:nvPr/>
            </p:nvSpPr>
            <p:spPr bwMode="auto">
              <a:xfrm>
                <a:off x="5935104" y="1906605"/>
                <a:ext cx="61325" cy="144114"/>
              </a:xfrm>
              <a:custGeom>
                <a:avLst/>
                <a:gdLst>
                  <a:gd name="T0" fmla="*/ 30 w 119"/>
                  <a:gd name="T1" fmla="*/ 0 h 281"/>
                  <a:gd name="T2" fmla="*/ 0 w 119"/>
                  <a:gd name="T3" fmla="*/ 229 h 281"/>
                  <a:gd name="T4" fmla="*/ 119 w 119"/>
                  <a:gd name="T5" fmla="*/ 281 h 281"/>
                </a:gdLst>
                <a:ahLst/>
                <a:cxnLst>
                  <a:cxn ang="0">
                    <a:pos x="T0" y="T1"/>
                  </a:cxn>
                  <a:cxn ang="0">
                    <a:pos x="T2" y="T3"/>
                  </a:cxn>
                  <a:cxn ang="0">
                    <a:pos x="T4" y="T5"/>
                  </a:cxn>
                </a:cxnLst>
                <a:rect l="0" t="0" r="r" b="b"/>
                <a:pathLst>
                  <a:path w="119" h="281">
                    <a:moveTo>
                      <a:pt x="30" y="0"/>
                    </a:moveTo>
                    <a:lnTo>
                      <a:pt x="0" y="229"/>
                    </a:lnTo>
                    <a:lnTo>
                      <a:pt x="119" y="281"/>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4" name="Freeform 129">
                <a:extLst>
                  <a:ext uri="{FF2B5EF4-FFF2-40B4-BE49-F238E27FC236}">
                    <a16:creationId xmlns:a16="http://schemas.microsoft.com/office/drawing/2014/main" id="{9DC6EDC3-A89D-4ABE-A3E1-4C1BFAF9CE67}"/>
                  </a:ext>
                </a:extLst>
              </p:cNvPr>
              <p:cNvSpPr>
                <a:spLocks/>
              </p:cNvSpPr>
              <p:nvPr/>
            </p:nvSpPr>
            <p:spPr bwMode="auto">
              <a:xfrm>
                <a:off x="5996430" y="2050719"/>
                <a:ext cx="188575" cy="124183"/>
              </a:xfrm>
              <a:custGeom>
                <a:avLst/>
                <a:gdLst>
                  <a:gd name="T0" fmla="*/ 0 w 370"/>
                  <a:gd name="T1" fmla="*/ 0 h 242"/>
                  <a:gd name="T2" fmla="*/ 71 w 370"/>
                  <a:gd name="T3" fmla="*/ 4 h 242"/>
                  <a:gd name="T4" fmla="*/ 266 w 370"/>
                  <a:gd name="T5" fmla="*/ 133 h 242"/>
                  <a:gd name="T6" fmla="*/ 274 w 370"/>
                  <a:gd name="T7" fmla="*/ 196 h 242"/>
                  <a:gd name="T8" fmla="*/ 370 w 370"/>
                  <a:gd name="T9" fmla="*/ 242 h 242"/>
                </a:gdLst>
                <a:ahLst/>
                <a:cxnLst>
                  <a:cxn ang="0">
                    <a:pos x="T0" y="T1"/>
                  </a:cxn>
                  <a:cxn ang="0">
                    <a:pos x="T2" y="T3"/>
                  </a:cxn>
                  <a:cxn ang="0">
                    <a:pos x="T4" y="T5"/>
                  </a:cxn>
                  <a:cxn ang="0">
                    <a:pos x="T6" y="T7"/>
                  </a:cxn>
                  <a:cxn ang="0">
                    <a:pos x="T8" y="T9"/>
                  </a:cxn>
                </a:cxnLst>
                <a:rect l="0" t="0" r="r" b="b"/>
                <a:pathLst>
                  <a:path w="370" h="242">
                    <a:moveTo>
                      <a:pt x="0" y="0"/>
                    </a:moveTo>
                    <a:lnTo>
                      <a:pt x="71" y="4"/>
                    </a:lnTo>
                    <a:lnTo>
                      <a:pt x="266" y="133"/>
                    </a:lnTo>
                    <a:lnTo>
                      <a:pt x="274" y="196"/>
                    </a:lnTo>
                    <a:lnTo>
                      <a:pt x="370" y="24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5" name="Freeform 131">
                <a:extLst>
                  <a:ext uri="{FF2B5EF4-FFF2-40B4-BE49-F238E27FC236}">
                    <a16:creationId xmlns:a16="http://schemas.microsoft.com/office/drawing/2014/main" id="{4283E67C-58C2-4C82-AE8F-C9B6393A27E2}"/>
                  </a:ext>
                </a:extLst>
              </p:cNvPr>
              <p:cNvSpPr>
                <a:spLocks/>
              </p:cNvSpPr>
              <p:nvPr/>
            </p:nvSpPr>
            <p:spPr bwMode="auto">
              <a:xfrm>
                <a:off x="4455637" y="922338"/>
                <a:ext cx="90454" cy="400146"/>
              </a:xfrm>
              <a:custGeom>
                <a:avLst/>
                <a:gdLst>
                  <a:gd name="T0" fmla="*/ 160 w 178"/>
                  <a:gd name="T1" fmla="*/ 0 h 782"/>
                  <a:gd name="T2" fmla="*/ 178 w 178"/>
                  <a:gd name="T3" fmla="*/ 131 h 782"/>
                  <a:gd name="T4" fmla="*/ 147 w 178"/>
                  <a:gd name="T5" fmla="*/ 211 h 782"/>
                  <a:gd name="T6" fmla="*/ 178 w 178"/>
                  <a:gd name="T7" fmla="*/ 283 h 782"/>
                  <a:gd name="T8" fmla="*/ 64 w 178"/>
                  <a:gd name="T9" fmla="*/ 448 h 782"/>
                  <a:gd name="T10" fmla="*/ 0 w 178"/>
                  <a:gd name="T11" fmla="*/ 455 h 782"/>
                  <a:gd name="T12" fmla="*/ 7 w 178"/>
                  <a:gd name="T13" fmla="*/ 782 h 782"/>
                </a:gdLst>
                <a:ahLst/>
                <a:cxnLst>
                  <a:cxn ang="0">
                    <a:pos x="T0" y="T1"/>
                  </a:cxn>
                  <a:cxn ang="0">
                    <a:pos x="T2" y="T3"/>
                  </a:cxn>
                  <a:cxn ang="0">
                    <a:pos x="T4" y="T5"/>
                  </a:cxn>
                  <a:cxn ang="0">
                    <a:pos x="T6" y="T7"/>
                  </a:cxn>
                  <a:cxn ang="0">
                    <a:pos x="T8" y="T9"/>
                  </a:cxn>
                  <a:cxn ang="0">
                    <a:pos x="T10" y="T11"/>
                  </a:cxn>
                  <a:cxn ang="0">
                    <a:pos x="T12" y="T13"/>
                  </a:cxn>
                </a:cxnLst>
                <a:rect l="0" t="0" r="r" b="b"/>
                <a:pathLst>
                  <a:path w="178" h="782">
                    <a:moveTo>
                      <a:pt x="160" y="0"/>
                    </a:moveTo>
                    <a:lnTo>
                      <a:pt x="178" y="131"/>
                    </a:lnTo>
                    <a:lnTo>
                      <a:pt x="147" y="211"/>
                    </a:lnTo>
                    <a:lnTo>
                      <a:pt x="178" y="283"/>
                    </a:lnTo>
                    <a:lnTo>
                      <a:pt x="64" y="448"/>
                    </a:lnTo>
                    <a:lnTo>
                      <a:pt x="0" y="455"/>
                    </a:lnTo>
                    <a:lnTo>
                      <a:pt x="7" y="78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6" name="Freeform 132">
                <a:extLst>
                  <a:ext uri="{FF2B5EF4-FFF2-40B4-BE49-F238E27FC236}">
                    <a16:creationId xmlns:a16="http://schemas.microsoft.com/office/drawing/2014/main" id="{80792B34-69AD-414D-B403-1B436BC044BA}"/>
                  </a:ext>
                </a:extLst>
              </p:cNvPr>
              <p:cNvSpPr>
                <a:spLocks/>
              </p:cNvSpPr>
              <p:nvPr/>
            </p:nvSpPr>
            <p:spPr bwMode="auto">
              <a:xfrm>
                <a:off x="4889512" y="1152307"/>
                <a:ext cx="196240" cy="280562"/>
              </a:xfrm>
              <a:custGeom>
                <a:avLst/>
                <a:gdLst>
                  <a:gd name="T0" fmla="*/ 383 w 383"/>
                  <a:gd name="T1" fmla="*/ 0 h 549"/>
                  <a:gd name="T2" fmla="*/ 380 w 383"/>
                  <a:gd name="T3" fmla="*/ 0 h 549"/>
                  <a:gd name="T4" fmla="*/ 341 w 383"/>
                  <a:gd name="T5" fmla="*/ 29 h 549"/>
                  <a:gd name="T6" fmla="*/ 293 w 383"/>
                  <a:gd name="T7" fmla="*/ 90 h 549"/>
                  <a:gd name="T8" fmla="*/ 162 w 383"/>
                  <a:gd name="T9" fmla="*/ 43 h 549"/>
                  <a:gd name="T10" fmla="*/ 118 w 383"/>
                  <a:gd name="T11" fmla="*/ 89 h 549"/>
                  <a:gd name="T12" fmla="*/ 138 w 383"/>
                  <a:gd name="T13" fmla="*/ 290 h 549"/>
                  <a:gd name="T14" fmla="*/ 64 w 383"/>
                  <a:gd name="T15" fmla="*/ 407 h 549"/>
                  <a:gd name="T16" fmla="*/ 95 w 383"/>
                  <a:gd name="T17" fmla="*/ 464 h 549"/>
                  <a:gd name="T18" fmla="*/ 0 w 383"/>
                  <a:gd name="T19" fmla="*/ 548 h 549"/>
                  <a:gd name="T20" fmla="*/ 0 w 383"/>
                  <a:gd name="T2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549">
                    <a:moveTo>
                      <a:pt x="383" y="0"/>
                    </a:moveTo>
                    <a:lnTo>
                      <a:pt x="380" y="0"/>
                    </a:lnTo>
                    <a:lnTo>
                      <a:pt x="341" y="29"/>
                    </a:lnTo>
                    <a:lnTo>
                      <a:pt x="293" y="90"/>
                    </a:lnTo>
                    <a:lnTo>
                      <a:pt x="162" y="43"/>
                    </a:lnTo>
                    <a:lnTo>
                      <a:pt x="118" y="89"/>
                    </a:lnTo>
                    <a:lnTo>
                      <a:pt x="138" y="290"/>
                    </a:lnTo>
                    <a:lnTo>
                      <a:pt x="64" y="407"/>
                    </a:lnTo>
                    <a:lnTo>
                      <a:pt x="95" y="464"/>
                    </a:lnTo>
                    <a:lnTo>
                      <a:pt x="0" y="548"/>
                    </a:lnTo>
                    <a:lnTo>
                      <a:pt x="0" y="549"/>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 name="Freeform 137">
                <a:extLst>
                  <a:ext uri="{FF2B5EF4-FFF2-40B4-BE49-F238E27FC236}">
                    <a16:creationId xmlns:a16="http://schemas.microsoft.com/office/drawing/2014/main" id="{19D0746C-E198-44F7-9811-9041B3B735AB}"/>
                  </a:ext>
                </a:extLst>
              </p:cNvPr>
              <p:cNvSpPr>
                <a:spLocks/>
              </p:cNvSpPr>
              <p:nvPr/>
            </p:nvSpPr>
            <p:spPr bwMode="auto">
              <a:xfrm>
                <a:off x="5326453" y="1230496"/>
                <a:ext cx="600986" cy="660778"/>
              </a:xfrm>
              <a:custGeom>
                <a:avLst/>
                <a:gdLst>
                  <a:gd name="T0" fmla="*/ 1178 w 1178"/>
                  <a:gd name="T1" fmla="*/ 1293 h 1293"/>
                  <a:gd name="T2" fmla="*/ 1132 w 1178"/>
                  <a:gd name="T3" fmla="*/ 1233 h 1293"/>
                  <a:gd name="T4" fmla="*/ 800 w 1178"/>
                  <a:gd name="T5" fmla="*/ 1109 h 1293"/>
                  <a:gd name="T6" fmla="*/ 680 w 1178"/>
                  <a:gd name="T7" fmla="*/ 1021 h 1293"/>
                  <a:gd name="T8" fmla="*/ 484 w 1178"/>
                  <a:gd name="T9" fmla="*/ 986 h 1293"/>
                  <a:gd name="T10" fmla="*/ 421 w 1178"/>
                  <a:gd name="T11" fmla="*/ 868 h 1293"/>
                  <a:gd name="T12" fmla="*/ 430 w 1178"/>
                  <a:gd name="T13" fmla="*/ 803 h 1293"/>
                  <a:gd name="T14" fmla="*/ 166 w 1178"/>
                  <a:gd name="T15" fmla="*/ 712 h 1293"/>
                  <a:gd name="T16" fmla="*/ 64 w 1178"/>
                  <a:gd name="T17" fmla="*/ 540 h 1293"/>
                  <a:gd name="T18" fmla="*/ 130 w 1178"/>
                  <a:gd name="T19" fmla="*/ 536 h 1293"/>
                  <a:gd name="T20" fmla="*/ 108 w 1178"/>
                  <a:gd name="T21" fmla="*/ 408 h 1293"/>
                  <a:gd name="T22" fmla="*/ 145 w 1178"/>
                  <a:gd name="T23" fmla="*/ 336 h 1293"/>
                  <a:gd name="T24" fmla="*/ 118 w 1178"/>
                  <a:gd name="T25" fmla="*/ 255 h 1293"/>
                  <a:gd name="T26" fmla="*/ 60 w 1178"/>
                  <a:gd name="T27" fmla="*/ 218 h 1293"/>
                  <a:gd name="T28" fmla="*/ 5 w 1178"/>
                  <a:gd name="T29" fmla="*/ 1 h 1293"/>
                  <a:gd name="T30" fmla="*/ 0 w 1178"/>
                  <a:gd name="T31"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8" h="1293">
                    <a:moveTo>
                      <a:pt x="1178" y="1293"/>
                    </a:moveTo>
                    <a:lnTo>
                      <a:pt x="1132" y="1233"/>
                    </a:lnTo>
                    <a:lnTo>
                      <a:pt x="800" y="1109"/>
                    </a:lnTo>
                    <a:lnTo>
                      <a:pt x="680" y="1021"/>
                    </a:lnTo>
                    <a:lnTo>
                      <a:pt x="484" y="986"/>
                    </a:lnTo>
                    <a:lnTo>
                      <a:pt x="421" y="868"/>
                    </a:lnTo>
                    <a:lnTo>
                      <a:pt x="430" y="803"/>
                    </a:lnTo>
                    <a:lnTo>
                      <a:pt x="166" y="712"/>
                    </a:lnTo>
                    <a:lnTo>
                      <a:pt x="64" y="540"/>
                    </a:lnTo>
                    <a:lnTo>
                      <a:pt x="130" y="536"/>
                    </a:lnTo>
                    <a:lnTo>
                      <a:pt x="108" y="408"/>
                    </a:lnTo>
                    <a:lnTo>
                      <a:pt x="145" y="336"/>
                    </a:lnTo>
                    <a:lnTo>
                      <a:pt x="118" y="255"/>
                    </a:lnTo>
                    <a:lnTo>
                      <a:pt x="60" y="218"/>
                    </a:lnTo>
                    <a:lnTo>
                      <a:pt x="5" y="1"/>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 name="Freeform 141">
                <a:extLst>
                  <a:ext uri="{FF2B5EF4-FFF2-40B4-BE49-F238E27FC236}">
                    <a16:creationId xmlns:a16="http://schemas.microsoft.com/office/drawing/2014/main" id="{17191B4B-68B8-483F-91C5-DEF270605964}"/>
                  </a:ext>
                </a:extLst>
              </p:cNvPr>
              <p:cNvSpPr>
                <a:spLocks/>
              </p:cNvSpPr>
              <p:nvPr/>
            </p:nvSpPr>
            <p:spPr bwMode="auto">
              <a:xfrm>
                <a:off x="4198072" y="1322484"/>
                <a:ext cx="260632" cy="404745"/>
              </a:xfrm>
              <a:custGeom>
                <a:avLst/>
                <a:gdLst>
                  <a:gd name="T0" fmla="*/ 509 w 509"/>
                  <a:gd name="T1" fmla="*/ 0 h 793"/>
                  <a:gd name="T2" fmla="*/ 487 w 509"/>
                  <a:gd name="T3" fmla="*/ 66 h 793"/>
                  <a:gd name="T4" fmla="*/ 364 w 509"/>
                  <a:gd name="T5" fmla="*/ 23 h 793"/>
                  <a:gd name="T6" fmla="*/ 182 w 509"/>
                  <a:gd name="T7" fmla="*/ 115 h 793"/>
                  <a:gd name="T8" fmla="*/ 153 w 509"/>
                  <a:gd name="T9" fmla="*/ 176 h 793"/>
                  <a:gd name="T10" fmla="*/ 226 w 509"/>
                  <a:gd name="T11" fmla="*/ 361 h 793"/>
                  <a:gd name="T12" fmla="*/ 101 w 509"/>
                  <a:gd name="T13" fmla="*/ 412 h 793"/>
                  <a:gd name="T14" fmla="*/ 138 w 509"/>
                  <a:gd name="T15" fmla="*/ 467 h 793"/>
                  <a:gd name="T16" fmla="*/ 118 w 509"/>
                  <a:gd name="T17" fmla="*/ 531 h 793"/>
                  <a:gd name="T18" fmla="*/ 176 w 509"/>
                  <a:gd name="T19" fmla="*/ 559 h 793"/>
                  <a:gd name="T20" fmla="*/ 0 w 509"/>
                  <a:gd name="T21" fmla="*/ 7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793">
                    <a:moveTo>
                      <a:pt x="509" y="0"/>
                    </a:moveTo>
                    <a:lnTo>
                      <a:pt x="487" y="66"/>
                    </a:lnTo>
                    <a:lnTo>
                      <a:pt x="364" y="23"/>
                    </a:lnTo>
                    <a:lnTo>
                      <a:pt x="182" y="115"/>
                    </a:lnTo>
                    <a:lnTo>
                      <a:pt x="153" y="176"/>
                    </a:lnTo>
                    <a:lnTo>
                      <a:pt x="226" y="361"/>
                    </a:lnTo>
                    <a:lnTo>
                      <a:pt x="101" y="412"/>
                    </a:lnTo>
                    <a:lnTo>
                      <a:pt x="138" y="467"/>
                    </a:lnTo>
                    <a:lnTo>
                      <a:pt x="118" y="531"/>
                    </a:lnTo>
                    <a:lnTo>
                      <a:pt x="176" y="559"/>
                    </a:lnTo>
                    <a:lnTo>
                      <a:pt x="0" y="793"/>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 name="Freeform 143">
                <a:extLst>
                  <a:ext uri="{FF2B5EF4-FFF2-40B4-BE49-F238E27FC236}">
                    <a16:creationId xmlns:a16="http://schemas.microsoft.com/office/drawing/2014/main" id="{228B61DA-649E-4752-B7C8-D053D77702AD}"/>
                  </a:ext>
                </a:extLst>
              </p:cNvPr>
              <p:cNvSpPr>
                <a:spLocks/>
              </p:cNvSpPr>
              <p:nvPr/>
            </p:nvSpPr>
            <p:spPr bwMode="auto">
              <a:xfrm>
                <a:off x="4162810" y="1727229"/>
                <a:ext cx="72057" cy="167111"/>
              </a:xfrm>
              <a:custGeom>
                <a:avLst/>
                <a:gdLst>
                  <a:gd name="T0" fmla="*/ 69 w 139"/>
                  <a:gd name="T1" fmla="*/ 0 h 328"/>
                  <a:gd name="T2" fmla="*/ 59 w 139"/>
                  <a:gd name="T3" fmla="*/ 46 h 328"/>
                  <a:gd name="T4" fmla="*/ 0 w 139"/>
                  <a:gd name="T5" fmla="*/ 98 h 328"/>
                  <a:gd name="T6" fmla="*/ 80 w 139"/>
                  <a:gd name="T7" fmla="*/ 289 h 328"/>
                  <a:gd name="T8" fmla="*/ 139 w 139"/>
                  <a:gd name="T9" fmla="*/ 328 h 328"/>
                </a:gdLst>
                <a:ahLst/>
                <a:cxnLst>
                  <a:cxn ang="0">
                    <a:pos x="T0" y="T1"/>
                  </a:cxn>
                  <a:cxn ang="0">
                    <a:pos x="T2" y="T3"/>
                  </a:cxn>
                  <a:cxn ang="0">
                    <a:pos x="T4" y="T5"/>
                  </a:cxn>
                  <a:cxn ang="0">
                    <a:pos x="T6" y="T7"/>
                  </a:cxn>
                  <a:cxn ang="0">
                    <a:pos x="T8" y="T9"/>
                  </a:cxn>
                </a:cxnLst>
                <a:rect l="0" t="0" r="r" b="b"/>
                <a:pathLst>
                  <a:path w="139" h="328">
                    <a:moveTo>
                      <a:pt x="69" y="0"/>
                    </a:moveTo>
                    <a:lnTo>
                      <a:pt x="59" y="46"/>
                    </a:lnTo>
                    <a:lnTo>
                      <a:pt x="0" y="98"/>
                    </a:lnTo>
                    <a:lnTo>
                      <a:pt x="80" y="289"/>
                    </a:lnTo>
                    <a:lnTo>
                      <a:pt x="139" y="328"/>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 name="Freeform 167">
                <a:extLst>
                  <a:ext uri="{FF2B5EF4-FFF2-40B4-BE49-F238E27FC236}">
                    <a16:creationId xmlns:a16="http://schemas.microsoft.com/office/drawing/2014/main" id="{9FAF9847-F1B0-46BC-86D7-BD4091972A1F}"/>
                  </a:ext>
                </a:extLst>
              </p:cNvPr>
              <p:cNvSpPr>
                <a:spLocks/>
              </p:cNvSpPr>
              <p:nvPr/>
            </p:nvSpPr>
            <p:spPr bwMode="auto">
              <a:xfrm>
                <a:off x="4234867" y="1822283"/>
                <a:ext cx="536594" cy="137981"/>
              </a:xfrm>
              <a:custGeom>
                <a:avLst/>
                <a:gdLst>
                  <a:gd name="T0" fmla="*/ 0 w 1052"/>
                  <a:gd name="T1" fmla="*/ 142 h 271"/>
                  <a:gd name="T2" fmla="*/ 75 w 1052"/>
                  <a:gd name="T3" fmla="*/ 245 h 271"/>
                  <a:gd name="T4" fmla="*/ 282 w 1052"/>
                  <a:gd name="T5" fmla="*/ 271 h 271"/>
                  <a:gd name="T6" fmla="*/ 282 w 1052"/>
                  <a:gd name="T7" fmla="*/ 196 h 271"/>
                  <a:gd name="T8" fmla="*/ 499 w 1052"/>
                  <a:gd name="T9" fmla="*/ 21 h 271"/>
                  <a:gd name="T10" fmla="*/ 648 w 1052"/>
                  <a:gd name="T11" fmla="*/ 0 h 271"/>
                  <a:gd name="T12" fmla="*/ 721 w 1052"/>
                  <a:gd name="T13" fmla="*/ 13 h 271"/>
                  <a:gd name="T14" fmla="*/ 729 w 1052"/>
                  <a:gd name="T15" fmla="*/ 153 h 271"/>
                  <a:gd name="T16" fmla="*/ 789 w 1052"/>
                  <a:gd name="T17" fmla="*/ 199 h 271"/>
                  <a:gd name="T18" fmla="*/ 853 w 1052"/>
                  <a:gd name="T19" fmla="*/ 224 h 271"/>
                  <a:gd name="T20" fmla="*/ 885 w 1052"/>
                  <a:gd name="T21" fmla="*/ 237 h 271"/>
                  <a:gd name="T22" fmla="*/ 919 w 1052"/>
                  <a:gd name="T23" fmla="*/ 251 h 271"/>
                  <a:gd name="T24" fmla="*/ 976 w 1052"/>
                  <a:gd name="T25" fmla="*/ 216 h 271"/>
                  <a:gd name="T26" fmla="*/ 1052 w 1052"/>
                  <a:gd name="T27" fmla="*/ 24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2" h="271">
                    <a:moveTo>
                      <a:pt x="0" y="142"/>
                    </a:moveTo>
                    <a:lnTo>
                      <a:pt x="75" y="245"/>
                    </a:lnTo>
                    <a:lnTo>
                      <a:pt x="282" y="271"/>
                    </a:lnTo>
                    <a:lnTo>
                      <a:pt x="282" y="196"/>
                    </a:lnTo>
                    <a:lnTo>
                      <a:pt x="499" y="21"/>
                    </a:lnTo>
                    <a:lnTo>
                      <a:pt x="648" y="0"/>
                    </a:lnTo>
                    <a:lnTo>
                      <a:pt x="721" y="13"/>
                    </a:lnTo>
                    <a:lnTo>
                      <a:pt x="729" y="153"/>
                    </a:lnTo>
                    <a:lnTo>
                      <a:pt x="789" y="199"/>
                    </a:lnTo>
                    <a:lnTo>
                      <a:pt x="853" y="224"/>
                    </a:lnTo>
                    <a:lnTo>
                      <a:pt x="885" y="237"/>
                    </a:lnTo>
                    <a:lnTo>
                      <a:pt x="919" y="251"/>
                    </a:lnTo>
                    <a:lnTo>
                      <a:pt x="976" y="216"/>
                    </a:lnTo>
                    <a:lnTo>
                      <a:pt x="1052" y="243"/>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 name="Freeform 168">
                <a:extLst>
                  <a:ext uri="{FF2B5EF4-FFF2-40B4-BE49-F238E27FC236}">
                    <a16:creationId xmlns:a16="http://schemas.microsoft.com/office/drawing/2014/main" id="{5D3E3CBD-5D56-4229-980A-3F97242B29D6}"/>
                  </a:ext>
                </a:extLst>
              </p:cNvPr>
              <p:cNvSpPr>
                <a:spLocks/>
              </p:cNvSpPr>
              <p:nvPr/>
            </p:nvSpPr>
            <p:spPr bwMode="auto">
              <a:xfrm>
                <a:off x="4164343" y="1894340"/>
                <a:ext cx="70524" cy="167111"/>
              </a:xfrm>
              <a:custGeom>
                <a:avLst/>
                <a:gdLst>
                  <a:gd name="T0" fmla="*/ 136 w 136"/>
                  <a:gd name="T1" fmla="*/ 0 h 327"/>
                  <a:gd name="T2" fmla="*/ 67 w 136"/>
                  <a:gd name="T3" fmla="*/ 113 h 327"/>
                  <a:gd name="T4" fmla="*/ 0 w 136"/>
                  <a:gd name="T5" fmla="*/ 131 h 327"/>
                  <a:gd name="T6" fmla="*/ 10 w 136"/>
                  <a:gd name="T7" fmla="*/ 327 h 327"/>
                </a:gdLst>
                <a:ahLst/>
                <a:cxnLst>
                  <a:cxn ang="0">
                    <a:pos x="T0" y="T1"/>
                  </a:cxn>
                  <a:cxn ang="0">
                    <a:pos x="T2" y="T3"/>
                  </a:cxn>
                  <a:cxn ang="0">
                    <a:pos x="T4" y="T5"/>
                  </a:cxn>
                  <a:cxn ang="0">
                    <a:pos x="T6" y="T7"/>
                  </a:cxn>
                </a:cxnLst>
                <a:rect l="0" t="0" r="r" b="b"/>
                <a:pathLst>
                  <a:path w="136" h="327">
                    <a:moveTo>
                      <a:pt x="136" y="0"/>
                    </a:moveTo>
                    <a:lnTo>
                      <a:pt x="67" y="113"/>
                    </a:lnTo>
                    <a:lnTo>
                      <a:pt x="0" y="131"/>
                    </a:lnTo>
                    <a:lnTo>
                      <a:pt x="10" y="327"/>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 name="Freeform 170">
                <a:extLst>
                  <a:ext uri="{FF2B5EF4-FFF2-40B4-BE49-F238E27FC236}">
                    <a16:creationId xmlns:a16="http://schemas.microsoft.com/office/drawing/2014/main" id="{8A5AB53D-7BB8-47B6-A5BA-907F677D730C}"/>
                  </a:ext>
                </a:extLst>
              </p:cNvPr>
              <p:cNvSpPr>
                <a:spLocks/>
              </p:cNvSpPr>
              <p:nvPr/>
            </p:nvSpPr>
            <p:spPr bwMode="auto">
              <a:xfrm>
                <a:off x="4170476" y="2061451"/>
                <a:ext cx="430809" cy="331155"/>
              </a:xfrm>
              <a:custGeom>
                <a:avLst/>
                <a:gdLst>
                  <a:gd name="T0" fmla="*/ 843 w 843"/>
                  <a:gd name="T1" fmla="*/ 641 h 646"/>
                  <a:gd name="T2" fmla="*/ 777 w 843"/>
                  <a:gd name="T3" fmla="*/ 610 h 646"/>
                  <a:gd name="T4" fmla="*/ 487 w 843"/>
                  <a:gd name="T5" fmla="*/ 646 h 646"/>
                  <a:gd name="T6" fmla="*/ 372 w 843"/>
                  <a:gd name="T7" fmla="*/ 395 h 646"/>
                  <a:gd name="T8" fmla="*/ 289 w 843"/>
                  <a:gd name="T9" fmla="*/ 301 h 646"/>
                  <a:gd name="T10" fmla="*/ 243 w 843"/>
                  <a:gd name="T11" fmla="*/ 351 h 646"/>
                  <a:gd name="T12" fmla="*/ 186 w 843"/>
                  <a:gd name="T13" fmla="*/ 162 h 646"/>
                  <a:gd name="T14" fmla="*/ 83 w 843"/>
                  <a:gd name="T15" fmla="*/ 33 h 646"/>
                  <a:gd name="T16" fmla="*/ 0 w 843"/>
                  <a:gd name="T1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646">
                    <a:moveTo>
                      <a:pt x="843" y="641"/>
                    </a:moveTo>
                    <a:lnTo>
                      <a:pt x="777" y="610"/>
                    </a:lnTo>
                    <a:lnTo>
                      <a:pt x="487" y="646"/>
                    </a:lnTo>
                    <a:lnTo>
                      <a:pt x="372" y="395"/>
                    </a:lnTo>
                    <a:lnTo>
                      <a:pt x="289" y="301"/>
                    </a:lnTo>
                    <a:lnTo>
                      <a:pt x="243" y="351"/>
                    </a:lnTo>
                    <a:lnTo>
                      <a:pt x="186" y="162"/>
                    </a:lnTo>
                    <a:lnTo>
                      <a:pt x="83" y="33"/>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 name="Freeform 173">
                <a:extLst>
                  <a:ext uri="{FF2B5EF4-FFF2-40B4-BE49-F238E27FC236}">
                    <a16:creationId xmlns:a16="http://schemas.microsoft.com/office/drawing/2014/main" id="{D80347C1-B1AB-41A8-BF51-7C2A06C0F28B}"/>
                  </a:ext>
                </a:extLst>
              </p:cNvPr>
              <p:cNvSpPr>
                <a:spLocks/>
              </p:cNvSpPr>
              <p:nvPr/>
            </p:nvSpPr>
            <p:spPr bwMode="auto">
              <a:xfrm>
                <a:off x="5128680" y="1236629"/>
                <a:ext cx="183975" cy="715970"/>
              </a:xfrm>
              <a:custGeom>
                <a:avLst/>
                <a:gdLst>
                  <a:gd name="T0" fmla="*/ 0 w 360"/>
                  <a:gd name="T1" fmla="*/ 0 h 1400"/>
                  <a:gd name="T2" fmla="*/ 30 w 360"/>
                  <a:gd name="T3" fmla="*/ 122 h 1400"/>
                  <a:gd name="T4" fmla="*/ 153 w 360"/>
                  <a:gd name="T5" fmla="*/ 74 h 1400"/>
                  <a:gd name="T6" fmla="*/ 254 w 360"/>
                  <a:gd name="T7" fmla="*/ 187 h 1400"/>
                  <a:gd name="T8" fmla="*/ 281 w 360"/>
                  <a:gd name="T9" fmla="*/ 249 h 1400"/>
                  <a:gd name="T10" fmla="*/ 247 w 360"/>
                  <a:gd name="T11" fmla="*/ 383 h 1400"/>
                  <a:gd name="T12" fmla="*/ 360 w 360"/>
                  <a:gd name="T13" fmla="*/ 647 h 1400"/>
                  <a:gd name="T14" fmla="*/ 339 w 360"/>
                  <a:gd name="T15" fmla="*/ 710 h 1400"/>
                  <a:gd name="T16" fmla="*/ 288 w 360"/>
                  <a:gd name="T17" fmla="*/ 1026 h 1400"/>
                  <a:gd name="T18" fmla="*/ 317 w 360"/>
                  <a:gd name="T19" fmla="*/ 1224 h 1400"/>
                  <a:gd name="T20" fmla="*/ 279 w 360"/>
                  <a:gd name="T21" fmla="*/ 1289 h 1400"/>
                  <a:gd name="T22" fmla="*/ 337 w 360"/>
                  <a:gd name="T23" fmla="*/ 1335 h 1400"/>
                  <a:gd name="T24" fmla="*/ 333 w 360"/>
                  <a:gd name="T25" fmla="*/ 140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400">
                    <a:moveTo>
                      <a:pt x="0" y="0"/>
                    </a:moveTo>
                    <a:lnTo>
                      <a:pt x="30" y="122"/>
                    </a:lnTo>
                    <a:lnTo>
                      <a:pt x="153" y="74"/>
                    </a:lnTo>
                    <a:lnTo>
                      <a:pt x="254" y="187"/>
                    </a:lnTo>
                    <a:lnTo>
                      <a:pt x="281" y="249"/>
                    </a:lnTo>
                    <a:lnTo>
                      <a:pt x="247" y="383"/>
                    </a:lnTo>
                    <a:lnTo>
                      <a:pt x="360" y="647"/>
                    </a:lnTo>
                    <a:lnTo>
                      <a:pt x="339" y="710"/>
                    </a:lnTo>
                    <a:lnTo>
                      <a:pt x="288" y="1026"/>
                    </a:lnTo>
                    <a:lnTo>
                      <a:pt x="317" y="1224"/>
                    </a:lnTo>
                    <a:lnTo>
                      <a:pt x="279" y="1289"/>
                    </a:lnTo>
                    <a:lnTo>
                      <a:pt x="337" y="1335"/>
                    </a:lnTo>
                    <a:lnTo>
                      <a:pt x="333" y="140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 name="Freeform 174">
                <a:extLst>
                  <a:ext uri="{FF2B5EF4-FFF2-40B4-BE49-F238E27FC236}">
                    <a16:creationId xmlns:a16="http://schemas.microsoft.com/office/drawing/2014/main" id="{ABE6C6D5-C849-48F0-8A1D-25AB18FF4E88}"/>
                  </a:ext>
                </a:extLst>
              </p:cNvPr>
              <p:cNvSpPr>
                <a:spLocks/>
              </p:cNvSpPr>
              <p:nvPr/>
            </p:nvSpPr>
            <p:spPr bwMode="auto">
              <a:xfrm>
                <a:off x="4458703" y="1322484"/>
                <a:ext cx="430809" cy="110385"/>
              </a:xfrm>
              <a:custGeom>
                <a:avLst/>
                <a:gdLst>
                  <a:gd name="T0" fmla="*/ 843 w 843"/>
                  <a:gd name="T1" fmla="*/ 217 h 217"/>
                  <a:gd name="T2" fmla="*/ 381 w 843"/>
                  <a:gd name="T3" fmla="*/ 175 h 217"/>
                  <a:gd name="T4" fmla="*/ 154 w 843"/>
                  <a:gd name="T5" fmla="*/ 22 h 217"/>
                  <a:gd name="T6" fmla="*/ 0 w 843"/>
                  <a:gd name="T7" fmla="*/ 0 h 217"/>
                </a:gdLst>
                <a:ahLst/>
                <a:cxnLst>
                  <a:cxn ang="0">
                    <a:pos x="T0" y="T1"/>
                  </a:cxn>
                  <a:cxn ang="0">
                    <a:pos x="T2" y="T3"/>
                  </a:cxn>
                  <a:cxn ang="0">
                    <a:pos x="T4" y="T5"/>
                  </a:cxn>
                  <a:cxn ang="0">
                    <a:pos x="T6" y="T7"/>
                  </a:cxn>
                </a:cxnLst>
                <a:rect l="0" t="0" r="r" b="b"/>
                <a:pathLst>
                  <a:path w="843" h="217">
                    <a:moveTo>
                      <a:pt x="843" y="217"/>
                    </a:moveTo>
                    <a:lnTo>
                      <a:pt x="381" y="175"/>
                    </a:lnTo>
                    <a:lnTo>
                      <a:pt x="154" y="22"/>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 name="Freeform 175">
                <a:extLst>
                  <a:ext uri="{FF2B5EF4-FFF2-40B4-BE49-F238E27FC236}">
                    <a16:creationId xmlns:a16="http://schemas.microsoft.com/office/drawing/2014/main" id="{38294474-95AD-45A6-B05F-8FC4F5661AC3}"/>
                  </a:ext>
                </a:extLst>
              </p:cNvPr>
              <p:cNvSpPr>
                <a:spLocks/>
              </p:cNvSpPr>
              <p:nvPr/>
            </p:nvSpPr>
            <p:spPr bwMode="auto">
              <a:xfrm>
                <a:off x="4877247" y="1432869"/>
                <a:ext cx="56726" cy="398613"/>
              </a:xfrm>
              <a:custGeom>
                <a:avLst/>
                <a:gdLst>
                  <a:gd name="T0" fmla="*/ 85 w 110"/>
                  <a:gd name="T1" fmla="*/ 779 h 779"/>
                  <a:gd name="T2" fmla="*/ 74 w 110"/>
                  <a:gd name="T3" fmla="*/ 686 h 779"/>
                  <a:gd name="T4" fmla="*/ 0 w 110"/>
                  <a:gd name="T5" fmla="*/ 580 h 779"/>
                  <a:gd name="T6" fmla="*/ 26 w 110"/>
                  <a:gd name="T7" fmla="*/ 446 h 779"/>
                  <a:gd name="T8" fmla="*/ 97 w 110"/>
                  <a:gd name="T9" fmla="*/ 421 h 779"/>
                  <a:gd name="T10" fmla="*/ 110 w 110"/>
                  <a:gd name="T11" fmla="*/ 331 h 779"/>
                  <a:gd name="T12" fmla="*/ 51 w 110"/>
                  <a:gd name="T13" fmla="*/ 301 h 779"/>
                  <a:gd name="T14" fmla="*/ 74 w 110"/>
                  <a:gd name="T15" fmla="*/ 207 h 779"/>
                  <a:gd name="T16" fmla="*/ 24 w 110"/>
                  <a:gd name="T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79">
                    <a:moveTo>
                      <a:pt x="85" y="779"/>
                    </a:moveTo>
                    <a:lnTo>
                      <a:pt x="74" y="686"/>
                    </a:lnTo>
                    <a:lnTo>
                      <a:pt x="0" y="580"/>
                    </a:lnTo>
                    <a:lnTo>
                      <a:pt x="26" y="446"/>
                    </a:lnTo>
                    <a:lnTo>
                      <a:pt x="97" y="421"/>
                    </a:lnTo>
                    <a:lnTo>
                      <a:pt x="110" y="331"/>
                    </a:lnTo>
                    <a:lnTo>
                      <a:pt x="51" y="301"/>
                    </a:lnTo>
                    <a:lnTo>
                      <a:pt x="74" y="207"/>
                    </a:lnTo>
                    <a:lnTo>
                      <a:pt x="24"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 name="Freeform 176">
                <a:extLst>
                  <a:ext uri="{FF2B5EF4-FFF2-40B4-BE49-F238E27FC236}">
                    <a16:creationId xmlns:a16="http://schemas.microsoft.com/office/drawing/2014/main" id="{706BB1BB-9CAD-4AC5-A2B8-96C2F237FAA3}"/>
                  </a:ext>
                </a:extLst>
              </p:cNvPr>
              <p:cNvSpPr>
                <a:spLocks/>
              </p:cNvSpPr>
              <p:nvPr/>
            </p:nvSpPr>
            <p:spPr bwMode="auto">
              <a:xfrm>
                <a:off x="4771461" y="1831482"/>
                <a:ext cx="148713" cy="114985"/>
              </a:xfrm>
              <a:custGeom>
                <a:avLst/>
                <a:gdLst>
                  <a:gd name="T0" fmla="*/ 291 w 291"/>
                  <a:gd name="T1" fmla="*/ 0 h 226"/>
                  <a:gd name="T2" fmla="*/ 94 w 291"/>
                  <a:gd name="T3" fmla="*/ 51 h 226"/>
                  <a:gd name="T4" fmla="*/ 145 w 291"/>
                  <a:gd name="T5" fmla="*/ 107 h 226"/>
                  <a:gd name="T6" fmla="*/ 91 w 291"/>
                  <a:gd name="T7" fmla="*/ 159 h 226"/>
                  <a:gd name="T8" fmla="*/ 108 w 291"/>
                  <a:gd name="T9" fmla="*/ 225 h 226"/>
                  <a:gd name="T10" fmla="*/ 0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291" y="0"/>
                    </a:moveTo>
                    <a:lnTo>
                      <a:pt x="94" y="51"/>
                    </a:lnTo>
                    <a:lnTo>
                      <a:pt x="145" y="107"/>
                    </a:lnTo>
                    <a:lnTo>
                      <a:pt x="91" y="159"/>
                    </a:lnTo>
                    <a:lnTo>
                      <a:pt x="108" y="225"/>
                    </a:lnTo>
                    <a:lnTo>
                      <a:pt x="0" y="226"/>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 name="Freeform 177">
                <a:extLst>
                  <a:ext uri="{FF2B5EF4-FFF2-40B4-BE49-F238E27FC236}">
                    <a16:creationId xmlns:a16="http://schemas.microsoft.com/office/drawing/2014/main" id="{CD3DCF69-0931-46E4-AAA6-8979B03F402F}"/>
                  </a:ext>
                </a:extLst>
              </p:cNvPr>
              <p:cNvSpPr>
                <a:spLocks/>
              </p:cNvSpPr>
              <p:nvPr/>
            </p:nvSpPr>
            <p:spPr bwMode="auto">
              <a:xfrm>
                <a:off x="4763796" y="1946466"/>
                <a:ext cx="101186" cy="369484"/>
              </a:xfrm>
              <a:custGeom>
                <a:avLst/>
                <a:gdLst>
                  <a:gd name="T0" fmla="*/ 15 w 197"/>
                  <a:gd name="T1" fmla="*/ 0 h 722"/>
                  <a:gd name="T2" fmla="*/ 0 w 197"/>
                  <a:gd name="T3" fmla="*/ 77 h 722"/>
                  <a:gd name="T4" fmla="*/ 55 w 197"/>
                  <a:gd name="T5" fmla="*/ 197 h 722"/>
                  <a:gd name="T6" fmla="*/ 184 w 197"/>
                  <a:gd name="T7" fmla="*/ 266 h 722"/>
                  <a:gd name="T8" fmla="*/ 197 w 197"/>
                  <a:gd name="T9" fmla="*/ 492 h 722"/>
                  <a:gd name="T10" fmla="*/ 193 w 197"/>
                  <a:gd name="T11" fmla="*/ 555 h 722"/>
                  <a:gd name="T12" fmla="*/ 64 w 197"/>
                  <a:gd name="T13" fmla="*/ 613 h 722"/>
                  <a:gd name="T14" fmla="*/ 69 w 197"/>
                  <a:gd name="T15" fmla="*/ 722 h 7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722">
                    <a:moveTo>
                      <a:pt x="15" y="0"/>
                    </a:moveTo>
                    <a:lnTo>
                      <a:pt x="0" y="77"/>
                    </a:lnTo>
                    <a:lnTo>
                      <a:pt x="55" y="197"/>
                    </a:lnTo>
                    <a:lnTo>
                      <a:pt x="184" y="266"/>
                    </a:lnTo>
                    <a:lnTo>
                      <a:pt x="197" y="492"/>
                    </a:lnTo>
                    <a:lnTo>
                      <a:pt x="193" y="555"/>
                    </a:lnTo>
                    <a:lnTo>
                      <a:pt x="64" y="613"/>
                    </a:lnTo>
                    <a:lnTo>
                      <a:pt x="69" y="722"/>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 name="Freeform 178">
                <a:extLst>
                  <a:ext uri="{FF2B5EF4-FFF2-40B4-BE49-F238E27FC236}">
                    <a16:creationId xmlns:a16="http://schemas.microsoft.com/office/drawing/2014/main" id="{B266EFAE-FE47-40E5-A150-C46B9186AAD2}"/>
                  </a:ext>
                </a:extLst>
              </p:cNvPr>
              <p:cNvSpPr>
                <a:spLocks/>
              </p:cNvSpPr>
              <p:nvPr/>
            </p:nvSpPr>
            <p:spPr bwMode="auto">
              <a:xfrm>
                <a:off x="4601284" y="2309817"/>
                <a:ext cx="197773" cy="79723"/>
              </a:xfrm>
              <a:custGeom>
                <a:avLst/>
                <a:gdLst>
                  <a:gd name="T0" fmla="*/ 389 w 389"/>
                  <a:gd name="T1" fmla="*/ 10 h 155"/>
                  <a:gd name="T2" fmla="*/ 389 w 389"/>
                  <a:gd name="T3" fmla="*/ 11 h 155"/>
                  <a:gd name="T4" fmla="*/ 300 w 389"/>
                  <a:gd name="T5" fmla="*/ 0 h 155"/>
                  <a:gd name="T6" fmla="*/ 192 w 389"/>
                  <a:gd name="T7" fmla="*/ 89 h 155"/>
                  <a:gd name="T8" fmla="*/ 51 w 389"/>
                  <a:gd name="T9" fmla="*/ 110 h 155"/>
                  <a:gd name="T10" fmla="*/ 0 w 389"/>
                  <a:gd name="T11" fmla="*/ 155 h 155"/>
                </a:gdLst>
                <a:ahLst/>
                <a:cxnLst>
                  <a:cxn ang="0">
                    <a:pos x="T0" y="T1"/>
                  </a:cxn>
                  <a:cxn ang="0">
                    <a:pos x="T2" y="T3"/>
                  </a:cxn>
                  <a:cxn ang="0">
                    <a:pos x="T4" y="T5"/>
                  </a:cxn>
                  <a:cxn ang="0">
                    <a:pos x="T6" y="T7"/>
                  </a:cxn>
                  <a:cxn ang="0">
                    <a:pos x="T8" y="T9"/>
                  </a:cxn>
                  <a:cxn ang="0">
                    <a:pos x="T10" y="T11"/>
                  </a:cxn>
                </a:cxnLst>
                <a:rect l="0" t="0" r="r" b="b"/>
                <a:pathLst>
                  <a:path w="389" h="155">
                    <a:moveTo>
                      <a:pt x="389" y="10"/>
                    </a:moveTo>
                    <a:lnTo>
                      <a:pt x="389" y="11"/>
                    </a:lnTo>
                    <a:lnTo>
                      <a:pt x="300" y="0"/>
                    </a:lnTo>
                    <a:lnTo>
                      <a:pt x="192" y="89"/>
                    </a:lnTo>
                    <a:lnTo>
                      <a:pt x="51" y="110"/>
                    </a:lnTo>
                    <a:lnTo>
                      <a:pt x="0" y="155"/>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Freeform 179">
                <a:extLst>
                  <a:ext uri="{FF2B5EF4-FFF2-40B4-BE49-F238E27FC236}">
                    <a16:creationId xmlns:a16="http://schemas.microsoft.com/office/drawing/2014/main" id="{05BFB7FF-6A9D-47AE-8163-8D61DC402431}"/>
                  </a:ext>
                </a:extLst>
              </p:cNvPr>
              <p:cNvSpPr>
                <a:spLocks/>
              </p:cNvSpPr>
              <p:nvPr/>
            </p:nvSpPr>
            <p:spPr bwMode="auto">
              <a:xfrm>
                <a:off x="4799058" y="2315950"/>
                <a:ext cx="335755" cy="311225"/>
              </a:xfrm>
              <a:custGeom>
                <a:avLst/>
                <a:gdLst>
                  <a:gd name="T0" fmla="*/ 0 w 656"/>
                  <a:gd name="T1" fmla="*/ 0 h 610"/>
                  <a:gd name="T2" fmla="*/ 80 w 656"/>
                  <a:gd name="T3" fmla="*/ 16 h 610"/>
                  <a:gd name="T4" fmla="*/ 93 w 656"/>
                  <a:gd name="T5" fmla="*/ 79 h 610"/>
                  <a:gd name="T6" fmla="*/ 153 w 656"/>
                  <a:gd name="T7" fmla="*/ 102 h 610"/>
                  <a:gd name="T8" fmla="*/ 145 w 656"/>
                  <a:gd name="T9" fmla="*/ 169 h 610"/>
                  <a:gd name="T10" fmla="*/ 213 w 656"/>
                  <a:gd name="T11" fmla="*/ 174 h 610"/>
                  <a:gd name="T12" fmla="*/ 253 w 656"/>
                  <a:gd name="T13" fmla="*/ 226 h 610"/>
                  <a:gd name="T14" fmla="*/ 277 w 656"/>
                  <a:gd name="T15" fmla="*/ 297 h 610"/>
                  <a:gd name="T16" fmla="*/ 213 w 656"/>
                  <a:gd name="T17" fmla="*/ 352 h 610"/>
                  <a:gd name="T18" fmla="*/ 266 w 656"/>
                  <a:gd name="T19" fmla="*/ 463 h 610"/>
                  <a:gd name="T20" fmla="*/ 477 w 656"/>
                  <a:gd name="T21" fmla="*/ 508 h 610"/>
                  <a:gd name="T22" fmla="*/ 546 w 656"/>
                  <a:gd name="T23" fmla="*/ 544 h 610"/>
                  <a:gd name="T24" fmla="*/ 546 w 656"/>
                  <a:gd name="T25" fmla="*/ 610 h 610"/>
                  <a:gd name="T26" fmla="*/ 656 w 656"/>
                  <a:gd name="T27" fmla="*/ 56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6" h="610">
                    <a:moveTo>
                      <a:pt x="0" y="0"/>
                    </a:moveTo>
                    <a:lnTo>
                      <a:pt x="80" y="16"/>
                    </a:lnTo>
                    <a:lnTo>
                      <a:pt x="93" y="79"/>
                    </a:lnTo>
                    <a:lnTo>
                      <a:pt x="153" y="102"/>
                    </a:lnTo>
                    <a:lnTo>
                      <a:pt x="145" y="169"/>
                    </a:lnTo>
                    <a:lnTo>
                      <a:pt x="213" y="174"/>
                    </a:lnTo>
                    <a:lnTo>
                      <a:pt x="253" y="226"/>
                    </a:lnTo>
                    <a:lnTo>
                      <a:pt x="277" y="297"/>
                    </a:lnTo>
                    <a:lnTo>
                      <a:pt x="213" y="352"/>
                    </a:lnTo>
                    <a:lnTo>
                      <a:pt x="266" y="463"/>
                    </a:lnTo>
                    <a:lnTo>
                      <a:pt x="477" y="508"/>
                    </a:lnTo>
                    <a:lnTo>
                      <a:pt x="546" y="544"/>
                    </a:lnTo>
                    <a:lnTo>
                      <a:pt x="546" y="610"/>
                    </a:lnTo>
                    <a:lnTo>
                      <a:pt x="656" y="566"/>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Freeform 180">
                <a:extLst>
                  <a:ext uri="{FF2B5EF4-FFF2-40B4-BE49-F238E27FC236}">
                    <a16:creationId xmlns:a16="http://schemas.microsoft.com/office/drawing/2014/main" id="{A84FE72F-9794-49B1-8E6F-0B73DC539FC0}"/>
                  </a:ext>
                </a:extLst>
              </p:cNvPr>
              <p:cNvSpPr>
                <a:spLocks/>
              </p:cNvSpPr>
              <p:nvPr/>
            </p:nvSpPr>
            <p:spPr bwMode="auto">
              <a:xfrm>
                <a:off x="5159342" y="1952599"/>
                <a:ext cx="139515" cy="61325"/>
              </a:xfrm>
              <a:custGeom>
                <a:avLst/>
                <a:gdLst>
                  <a:gd name="T0" fmla="*/ 0 w 273"/>
                  <a:gd name="T1" fmla="*/ 120 h 120"/>
                  <a:gd name="T2" fmla="*/ 159 w 273"/>
                  <a:gd name="T3" fmla="*/ 41 h 120"/>
                  <a:gd name="T4" fmla="*/ 228 w 273"/>
                  <a:gd name="T5" fmla="*/ 53 h 120"/>
                  <a:gd name="T6" fmla="*/ 273 w 273"/>
                  <a:gd name="T7" fmla="*/ 0 h 120"/>
                </a:gdLst>
                <a:ahLst/>
                <a:cxnLst>
                  <a:cxn ang="0">
                    <a:pos x="T0" y="T1"/>
                  </a:cxn>
                  <a:cxn ang="0">
                    <a:pos x="T2" y="T3"/>
                  </a:cxn>
                  <a:cxn ang="0">
                    <a:pos x="T4" y="T5"/>
                  </a:cxn>
                  <a:cxn ang="0">
                    <a:pos x="T6" y="T7"/>
                  </a:cxn>
                </a:cxnLst>
                <a:rect l="0" t="0" r="r" b="b"/>
                <a:pathLst>
                  <a:path w="273" h="120">
                    <a:moveTo>
                      <a:pt x="0" y="120"/>
                    </a:moveTo>
                    <a:lnTo>
                      <a:pt x="159" y="41"/>
                    </a:lnTo>
                    <a:lnTo>
                      <a:pt x="228" y="53"/>
                    </a:lnTo>
                    <a:lnTo>
                      <a:pt x="273"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Freeform 181">
                <a:extLst>
                  <a:ext uri="{FF2B5EF4-FFF2-40B4-BE49-F238E27FC236}">
                    <a16:creationId xmlns:a16="http://schemas.microsoft.com/office/drawing/2014/main" id="{E0BA289D-D002-4119-B17F-88C9850E9ABB}"/>
                  </a:ext>
                </a:extLst>
              </p:cNvPr>
              <p:cNvSpPr>
                <a:spLocks/>
              </p:cNvSpPr>
              <p:nvPr/>
            </p:nvSpPr>
            <p:spPr bwMode="auto">
              <a:xfrm>
                <a:off x="4920175" y="1831482"/>
                <a:ext cx="239168" cy="182442"/>
              </a:xfrm>
              <a:custGeom>
                <a:avLst/>
                <a:gdLst>
                  <a:gd name="T0" fmla="*/ 467 w 467"/>
                  <a:gd name="T1" fmla="*/ 358 h 358"/>
                  <a:gd name="T2" fmla="*/ 78 w 467"/>
                  <a:gd name="T3" fmla="*/ 119 h 358"/>
                  <a:gd name="T4" fmla="*/ 0 w 467"/>
                  <a:gd name="T5" fmla="*/ 0 h 358"/>
                </a:gdLst>
                <a:ahLst/>
                <a:cxnLst>
                  <a:cxn ang="0">
                    <a:pos x="T0" y="T1"/>
                  </a:cxn>
                  <a:cxn ang="0">
                    <a:pos x="T2" y="T3"/>
                  </a:cxn>
                  <a:cxn ang="0">
                    <a:pos x="T4" y="T5"/>
                  </a:cxn>
                </a:cxnLst>
                <a:rect l="0" t="0" r="r" b="b"/>
                <a:pathLst>
                  <a:path w="467" h="358">
                    <a:moveTo>
                      <a:pt x="467" y="358"/>
                    </a:moveTo>
                    <a:lnTo>
                      <a:pt x="78" y="119"/>
                    </a:lnTo>
                    <a:lnTo>
                      <a:pt x="0"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Freeform 182">
                <a:extLst>
                  <a:ext uri="{FF2B5EF4-FFF2-40B4-BE49-F238E27FC236}">
                    <a16:creationId xmlns:a16="http://schemas.microsoft.com/office/drawing/2014/main" id="{7FBC30B4-5212-4A0E-B6F6-F8195DF6E6E6}"/>
                  </a:ext>
                </a:extLst>
              </p:cNvPr>
              <p:cNvSpPr>
                <a:spLocks/>
              </p:cNvSpPr>
              <p:nvPr/>
            </p:nvSpPr>
            <p:spPr bwMode="auto">
              <a:xfrm>
                <a:off x="5130213" y="2013924"/>
                <a:ext cx="243767" cy="348020"/>
              </a:xfrm>
              <a:custGeom>
                <a:avLst/>
                <a:gdLst>
                  <a:gd name="T0" fmla="*/ 476 w 476"/>
                  <a:gd name="T1" fmla="*/ 682 h 682"/>
                  <a:gd name="T2" fmla="*/ 476 w 476"/>
                  <a:gd name="T3" fmla="*/ 681 h 682"/>
                  <a:gd name="T4" fmla="*/ 446 w 476"/>
                  <a:gd name="T5" fmla="*/ 623 h 682"/>
                  <a:gd name="T6" fmla="*/ 386 w 476"/>
                  <a:gd name="T7" fmla="*/ 647 h 682"/>
                  <a:gd name="T8" fmla="*/ 380 w 476"/>
                  <a:gd name="T9" fmla="*/ 575 h 682"/>
                  <a:gd name="T10" fmla="*/ 254 w 476"/>
                  <a:gd name="T11" fmla="*/ 468 h 682"/>
                  <a:gd name="T12" fmla="*/ 295 w 476"/>
                  <a:gd name="T13" fmla="*/ 272 h 682"/>
                  <a:gd name="T14" fmla="*/ 0 w 476"/>
                  <a:gd name="T15" fmla="*/ 54 h 682"/>
                  <a:gd name="T16" fmla="*/ 56 w 476"/>
                  <a:gd name="T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682">
                    <a:moveTo>
                      <a:pt x="476" y="682"/>
                    </a:moveTo>
                    <a:lnTo>
                      <a:pt x="476" y="681"/>
                    </a:lnTo>
                    <a:lnTo>
                      <a:pt x="446" y="623"/>
                    </a:lnTo>
                    <a:lnTo>
                      <a:pt x="386" y="647"/>
                    </a:lnTo>
                    <a:lnTo>
                      <a:pt x="380" y="575"/>
                    </a:lnTo>
                    <a:lnTo>
                      <a:pt x="254" y="468"/>
                    </a:lnTo>
                    <a:lnTo>
                      <a:pt x="295" y="272"/>
                    </a:lnTo>
                    <a:lnTo>
                      <a:pt x="0" y="54"/>
                    </a:lnTo>
                    <a:lnTo>
                      <a:pt x="56" y="0"/>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Freeform 183">
                <a:extLst>
                  <a:ext uri="{FF2B5EF4-FFF2-40B4-BE49-F238E27FC236}">
                    <a16:creationId xmlns:a16="http://schemas.microsoft.com/office/drawing/2014/main" id="{10836675-02CB-49B2-99BB-EF881B48232C}"/>
                  </a:ext>
                </a:extLst>
              </p:cNvPr>
              <p:cNvSpPr>
                <a:spLocks/>
              </p:cNvSpPr>
              <p:nvPr/>
            </p:nvSpPr>
            <p:spPr bwMode="auto">
              <a:xfrm>
                <a:off x="5134812" y="2361944"/>
                <a:ext cx="242234" cy="242234"/>
              </a:xfrm>
              <a:custGeom>
                <a:avLst/>
                <a:gdLst>
                  <a:gd name="T0" fmla="*/ 468 w 473"/>
                  <a:gd name="T1" fmla="*/ 0 h 474"/>
                  <a:gd name="T2" fmla="*/ 473 w 473"/>
                  <a:gd name="T3" fmla="*/ 33 h 474"/>
                  <a:gd name="T4" fmla="*/ 421 w 473"/>
                  <a:gd name="T5" fmla="*/ 106 h 474"/>
                  <a:gd name="T6" fmla="*/ 356 w 473"/>
                  <a:gd name="T7" fmla="*/ 98 h 474"/>
                  <a:gd name="T8" fmla="*/ 307 w 473"/>
                  <a:gd name="T9" fmla="*/ 154 h 474"/>
                  <a:gd name="T10" fmla="*/ 300 w 473"/>
                  <a:gd name="T11" fmla="*/ 345 h 474"/>
                  <a:gd name="T12" fmla="*/ 229 w 473"/>
                  <a:gd name="T13" fmla="*/ 368 h 474"/>
                  <a:gd name="T14" fmla="*/ 179 w 473"/>
                  <a:gd name="T15" fmla="*/ 327 h 474"/>
                  <a:gd name="T16" fmla="*/ 28 w 473"/>
                  <a:gd name="T17" fmla="*/ 416 h 474"/>
                  <a:gd name="T18" fmla="*/ 0 w 473"/>
                  <a:gd name="T1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 h="474">
                    <a:moveTo>
                      <a:pt x="468" y="0"/>
                    </a:moveTo>
                    <a:lnTo>
                      <a:pt x="473" y="33"/>
                    </a:lnTo>
                    <a:lnTo>
                      <a:pt x="421" y="106"/>
                    </a:lnTo>
                    <a:lnTo>
                      <a:pt x="356" y="98"/>
                    </a:lnTo>
                    <a:lnTo>
                      <a:pt x="307" y="154"/>
                    </a:lnTo>
                    <a:lnTo>
                      <a:pt x="300" y="345"/>
                    </a:lnTo>
                    <a:lnTo>
                      <a:pt x="229" y="368"/>
                    </a:lnTo>
                    <a:lnTo>
                      <a:pt x="179" y="327"/>
                    </a:lnTo>
                    <a:lnTo>
                      <a:pt x="28" y="416"/>
                    </a:lnTo>
                    <a:lnTo>
                      <a:pt x="0" y="474"/>
                    </a:lnTo>
                  </a:path>
                </a:pathLst>
              </a:custGeom>
              <a:noFill/>
              <a:ln w="31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Line 185">
                <a:extLst>
                  <a:ext uri="{FF2B5EF4-FFF2-40B4-BE49-F238E27FC236}">
                    <a16:creationId xmlns:a16="http://schemas.microsoft.com/office/drawing/2014/main" id="{77B6FEC7-895E-4C20-9EE9-4E4505C70F15}"/>
                  </a:ext>
                </a:extLst>
              </p:cNvPr>
              <p:cNvSpPr>
                <a:spLocks noChangeShapeType="1"/>
              </p:cNvSpPr>
              <p:nvPr/>
            </p:nvSpPr>
            <p:spPr bwMode="auto">
              <a:xfrm>
                <a:off x="5134812" y="2604178"/>
                <a:ext cx="1533"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186">
                <a:extLst>
                  <a:ext uri="{FF2B5EF4-FFF2-40B4-BE49-F238E27FC236}">
                    <a16:creationId xmlns:a16="http://schemas.microsoft.com/office/drawing/2014/main" id="{1F87DC5B-3F3D-4D7A-960B-1B33B8D9BA8D}"/>
                  </a:ext>
                </a:extLst>
              </p:cNvPr>
              <p:cNvSpPr>
                <a:spLocks noChangeShapeType="1"/>
              </p:cNvSpPr>
              <p:nvPr/>
            </p:nvSpPr>
            <p:spPr bwMode="auto">
              <a:xfrm>
                <a:off x="5134812" y="2604178"/>
                <a:ext cx="1533"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Line 194">
                <a:extLst>
                  <a:ext uri="{FF2B5EF4-FFF2-40B4-BE49-F238E27FC236}">
                    <a16:creationId xmlns:a16="http://schemas.microsoft.com/office/drawing/2014/main" id="{FC40454E-45C5-4AEE-927F-7AE474F53955}"/>
                  </a:ext>
                </a:extLst>
              </p:cNvPr>
              <p:cNvSpPr>
                <a:spLocks noChangeShapeType="1"/>
              </p:cNvSpPr>
              <p:nvPr/>
            </p:nvSpPr>
            <p:spPr bwMode="auto">
              <a:xfrm flipV="1">
                <a:off x="4559890" y="2947598"/>
                <a:ext cx="13798" cy="3066"/>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75" name="Ellipse 274"/>
            <p:cNvSpPr/>
            <p:nvPr/>
          </p:nvSpPr>
          <p:spPr>
            <a:xfrm>
              <a:off x="2557227" y="3057616"/>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Ellipse 275"/>
            <p:cNvSpPr/>
            <p:nvPr/>
          </p:nvSpPr>
          <p:spPr>
            <a:xfrm>
              <a:off x="2303398" y="4067220"/>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Ellipse 276"/>
            <p:cNvSpPr/>
            <p:nvPr/>
          </p:nvSpPr>
          <p:spPr>
            <a:xfrm>
              <a:off x="2018134" y="3762539"/>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Ellipse 277"/>
            <p:cNvSpPr/>
            <p:nvPr/>
          </p:nvSpPr>
          <p:spPr>
            <a:xfrm>
              <a:off x="2018134" y="3357296"/>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9" name="Ellipse 278"/>
            <p:cNvSpPr/>
            <p:nvPr/>
          </p:nvSpPr>
          <p:spPr>
            <a:xfrm>
              <a:off x="2152285" y="3245036"/>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0" name="Ellipse 279"/>
            <p:cNvSpPr/>
            <p:nvPr/>
          </p:nvSpPr>
          <p:spPr>
            <a:xfrm>
              <a:off x="1353654" y="3381458"/>
              <a:ext cx="73152" cy="731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871543" y="3724332"/>
              <a:ext cx="73152" cy="731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Ellipse 281"/>
            <p:cNvSpPr/>
            <p:nvPr/>
          </p:nvSpPr>
          <p:spPr>
            <a:xfrm>
              <a:off x="1303794" y="3995274"/>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3" name="Ellipse 282"/>
            <p:cNvSpPr/>
            <p:nvPr/>
          </p:nvSpPr>
          <p:spPr>
            <a:xfrm>
              <a:off x="927177" y="2393486"/>
              <a:ext cx="73152" cy="73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4" name="Rectangle 283"/>
            <p:cNvSpPr/>
            <p:nvPr/>
          </p:nvSpPr>
          <p:spPr>
            <a:xfrm>
              <a:off x="1778267" y="2213922"/>
              <a:ext cx="1090515" cy="33608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800" dirty="0" smtClean="0">
                  <a:solidFill>
                    <a:schemeClr val="tx1"/>
                  </a:solidFill>
                </a:rPr>
                <a:t>Région </a:t>
              </a:r>
            </a:p>
            <a:p>
              <a:r>
                <a:rPr lang="fr-FR" sz="800" dirty="0" smtClean="0">
                  <a:solidFill>
                    <a:schemeClr val="tx1"/>
                  </a:solidFill>
                </a:rPr>
                <a:t>Grand Est</a:t>
              </a:r>
              <a:endParaRPr lang="fr-FR" sz="800" dirty="0">
                <a:solidFill>
                  <a:schemeClr val="tx1"/>
                </a:solidFill>
              </a:endParaRPr>
            </a:p>
          </p:txBody>
        </p:sp>
        <p:sp>
          <p:nvSpPr>
            <p:cNvPr id="285" name="Rectangle 284"/>
            <p:cNvSpPr/>
            <p:nvPr/>
          </p:nvSpPr>
          <p:spPr>
            <a:xfrm>
              <a:off x="2419631" y="2302347"/>
              <a:ext cx="228388" cy="1493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6" name="Ellipse 285"/>
            <p:cNvSpPr/>
            <p:nvPr/>
          </p:nvSpPr>
          <p:spPr>
            <a:xfrm>
              <a:off x="2711607" y="2336225"/>
              <a:ext cx="90570" cy="90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70139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262114" y="2016186"/>
            <a:ext cx="1084691" cy="16717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28</a:t>
            </a:fld>
            <a:endParaRPr lang="fr-FR" dirty="0"/>
          </a:p>
        </p:txBody>
      </p:sp>
      <p:sp>
        <p:nvSpPr>
          <p:cNvPr id="7" name="Titre 6"/>
          <p:cNvSpPr>
            <a:spLocks noGrp="1"/>
          </p:cNvSpPr>
          <p:nvPr>
            <p:ph type="title"/>
          </p:nvPr>
        </p:nvSpPr>
        <p:spPr>
          <a:xfrm>
            <a:off x="323850" y="644509"/>
            <a:ext cx="8215851" cy="716443"/>
          </a:xfrm>
        </p:spPr>
        <p:txBody>
          <a:bodyPr>
            <a:noAutofit/>
          </a:bodyPr>
          <a:lstStyle/>
          <a:p>
            <a:r>
              <a:rPr lang="fr-FR" sz="2000" dirty="0" smtClean="0"/>
              <a:t>Le Préfet de Région et le Président de Région rendront public le diagnostic issu de l’ensemble des retours des collectivités</a:t>
            </a:r>
            <a:endParaRPr lang="fr-FR" sz="2000" dirty="0"/>
          </a:p>
        </p:txBody>
      </p:sp>
      <p:sp>
        <p:nvSpPr>
          <p:cNvPr id="8" name="Espace réservé du pied de page 7"/>
          <p:cNvSpPr>
            <a:spLocks noGrp="1"/>
          </p:cNvSpPr>
          <p:nvPr>
            <p:ph type="ftr" sz="quarter" idx="3"/>
          </p:nvPr>
        </p:nvSpPr>
        <p:spPr/>
        <p:txBody>
          <a:bodyPr/>
          <a:lstStyle/>
          <a:p>
            <a:r>
              <a:rPr lang="fr-FR" dirty="0" smtClean="0"/>
              <a:t>Secrétariat général à la planification écologique</a:t>
            </a:r>
            <a:endParaRPr lang="fr-FR" dirty="0"/>
          </a:p>
        </p:txBody>
      </p:sp>
      <p:grpSp>
        <p:nvGrpSpPr>
          <p:cNvPr id="13" name="Groupe 12"/>
          <p:cNvGrpSpPr/>
          <p:nvPr/>
        </p:nvGrpSpPr>
        <p:grpSpPr>
          <a:xfrm>
            <a:off x="5247365" y="1495452"/>
            <a:ext cx="247608" cy="2854590"/>
            <a:chOff x="2713173" y="1653871"/>
            <a:chExt cx="247608" cy="2854590"/>
          </a:xfrm>
        </p:grpSpPr>
        <p:cxnSp>
          <p:nvCxnSpPr>
            <p:cNvPr id="9" name="Connecteur droit 8"/>
            <p:cNvCxnSpPr/>
            <p:nvPr/>
          </p:nvCxnSpPr>
          <p:spPr>
            <a:xfrm>
              <a:off x="2836977" y="1653871"/>
              <a:ext cx="0" cy="2854590"/>
            </a:xfrm>
            <a:prstGeom prst="line">
              <a:avLst/>
            </a:prstGeom>
          </p:spPr>
          <p:style>
            <a:lnRef idx="1">
              <a:schemeClr val="dk1"/>
            </a:lnRef>
            <a:fillRef idx="0">
              <a:schemeClr val="dk1"/>
            </a:fillRef>
            <a:effectRef idx="0">
              <a:schemeClr val="dk1"/>
            </a:effectRef>
            <a:fontRef idx="minor">
              <a:schemeClr val="tx1"/>
            </a:fontRef>
          </p:style>
        </p:cxnSp>
        <p:grpSp>
          <p:nvGrpSpPr>
            <p:cNvPr id="10" name="Groupe 9"/>
            <p:cNvGrpSpPr/>
            <p:nvPr/>
          </p:nvGrpSpPr>
          <p:grpSpPr>
            <a:xfrm>
              <a:off x="2713173" y="2957362"/>
              <a:ext cx="247608" cy="247608"/>
              <a:chOff x="6066382" y="2018255"/>
              <a:chExt cx="383721" cy="383721"/>
            </a:xfrm>
          </p:grpSpPr>
          <p:sp>
            <p:nvSpPr>
              <p:cNvPr id="11" name="Ellipse 10"/>
              <p:cNvSpPr/>
              <p:nvPr/>
            </p:nvSpPr>
            <p:spPr>
              <a:xfrm>
                <a:off x="6066382" y="2018255"/>
                <a:ext cx="383721" cy="3837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emi-cadre 11"/>
              <p:cNvSpPr/>
              <p:nvPr/>
            </p:nvSpPr>
            <p:spPr>
              <a:xfrm rot="8113354">
                <a:off x="6146751" y="2127559"/>
                <a:ext cx="165114" cy="165114"/>
              </a:xfrm>
              <a:prstGeom prst="halfFrame">
                <a:avLst>
                  <a:gd name="adj1" fmla="val 14378"/>
                  <a:gd name="adj2" fmla="val 144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sp>
        <p:nvSpPr>
          <p:cNvPr id="14" name="Espace réservé du texte 10"/>
          <p:cNvSpPr>
            <a:spLocks noGrp="1"/>
          </p:cNvSpPr>
          <p:nvPr>
            <p:ph type="body" sz="quarter" idx="14"/>
          </p:nvPr>
        </p:nvSpPr>
        <p:spPr>
          <a:xfrm>
            <a:off x="1971725" y="1635089"/>
            <a:ext cx="3305436" cy="2698776"/>
          </a:xfrm>
        </p:spPr>
        <p:txBody>
          <a:bodyPr/>
          <a:lstStyle/>
          <a:p>
            <a:pPr marL="0" indent="0">
              <a:buNone/>
            </a:pPr>
            <a:r>
              <a:rPr lang="fr-FR" dirty="0"/>
              <a:t>Diagnostic issu de l’ensemble des travaux élaboré par les services de l’Etat en région et la Région </a:t>
            </a:r>
          </a:p>
        </p:txBody>
      </p:sp>
      <p:sp>
        <p:nvSpPr>
          <p:cNvPr id="16" name="Flèche droite 15"/>
          <p:cNvSpPr/>
          <p:nvPr/>
        </p:nvSpPr>
        <p:spPr>
          <a:xfrm>
            <a:off x="323850" y="3896817"/>
            <a:ext cx="1576512" cy="500932"/>
          </a:xfrm>
          <a:prstGeom prst="rightArrow">
            <a:avLst>
              <a:gd name="adj1" fmla="val 10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tx1"/>
                </a:solidFill>
              </a:rPr>
              <a:t>Ce que cela apporte</a:t>
            </a:r>
            <a:endParaRPr lang="fr-FR" sz="1400" i="1" dirty="0">
              <a:solidFill>
                <a:schemeClr val="tx1"/>
              </a:solidFill>
            </a:endParaRPr>
          </a:p>
        </p:txBody>
      </p:sp>
      <p:sp>
        <p:nvSpPr>
          <p:cNvPr id="17" name="Flèche droite 16"/>
          <p:cNvSpPr/>
          <p:nvPr/>
        </p:nvSpPr>
        <p:spPr>
          <a:xfrm>
            <a:off x="2028390" y="3897494"/>
            <a:ext cx="3682453" cy="710508"/>
          </a:xfrm>
          <a:prstGeom prst="rightArrow">
            <a:avLst>
              <a:gd name="adj1" fmla="val 100000"/>
              <a:gd name="adj2"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chemeClr val="tx1"/>
                </a:solidFill>
              </a:rPr>
              <a:t>Vision concrète des actions réalisées ou en cours et l’ambition souhaitée par les collectivités territoriales</a:t>
            </a:r>
            <a:endParaRPr lang="fr-FR" sz="1200" dirty="0">
              <a:solidFill>
                <a:schemeClr val="tx1"/>
              </a:solidFill>
            </a:endParaRPr>
          </a:p>
        </p:txBody>
      </p:sp>
      <p:sp>
        <p:nvSpPr>
          <p:cNvPr id="18" name="Espace réservé du texte 10"/>
          <p:cNvSpPr>
            <a:spLocks noGrp="1"/>
          </p:cNvSpPr>
          <p:nvPr>
            <p:ph type="body" sz="quarter" idx="14"/>
          </p:nvPr>
        </p:nvSpPr>
        <p:spPr>
          <a:xfrm>
            <a:off x="5530734" y="1511629"/>
            <a:ext cx="3342922" cy="2822236"/>
          </a:xfrm>
        </p:spPr>
        <p:txBody>
          <a:bodyPr/>
          <a:lstStyle/>
          <a:p>
            <a:pPr marL="0" indent="0">
              <a:buNone/>
            </a:pPr>
            <a:r>
              <a:rPr lang="fr-FR" dirty="0" smtClean="0"/>
              <a:t>Proposition de priorisation des sujets pour la phase de débat </a:t>
            </a:r>
            <a:endParaRPr lang="fr-FR" dirty="0"/>
          </a:p>
        </p:txBody>
      </p:sp>
      <p:sp>
        <p:nvSpPr>
          <p:cNvPr id="19" name="Flèche droite 18"/>
          <p:cNvSpPr/>
          <p:nvPr/>
        </p:nvSpPr>
        <p:spPr>
          <a:xfrm>
            <a:off x="5521205" y="4003271"/>
            <a:ext cx="2679908" cy="500932"/>
          </a:xfrm>
          <a:prstGeom prst="rightArrow">
            <a:avLst>
              <a:gd name="adj1" fmla="val 100000"/>
              <a:gd name="adj2"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chemeClr val="tx1"/>
                </a:solidFill>
              </a:rPr>
              <a:t>Organisation du débat focalisé sur les enjeux clés issus du diagnostic </a:t>
            </a:r>
            <a:endParaRPr lang="fr-FR" sz="1200" dirty="0">
              <a:solidFill>
                <a:schemeClr val="tx1"/>
              </a:solidFill>
            </a:endParaRPr>
          </a:p>
        </p:txBody>
      </p:sp>
      <p:sp>
        <p:nvSpPr>
          <p:cNvPr id="20" name="Flèche droite 19"/>
          <p:cNvSpPr/>
          <p:nvPr/>
        </p:nvSpPr>
        <p:spPr>
          <a:xfrm>
            <a:off x="323850" y="1635088"/>
            <a:ext cx="1576512" cy="620431"/>
          </a:xfrm>
          <a:prstGeom prst="rightArrow">
            <a:avLst>
              <a:gd name="adj1" fmla="val 10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tx1"/>
                </a:solidFill>
              </a:rPr>
              <a:t>Actions à mener</a:t>
            </a:r>
            <a:endParaRPr lang="fr-FR" sz="1400" i="1" dirty="0">
              <a:solidFill>
                <a:schemeClr val="tx1"/>
              </a:solidFill>
            </a:endParaRPr>
          </a:p>
        </p:txBody>
      </p:sp>
      <p:sp>
        <p:nvSpPr>
          <p:cNvPr id="21" name="Chevron 20"/>
          <p:cNvSpPr/>
          <p:nvPr/>
        </p:nvSpPr>
        <p:spPr>
          <a:xfrm>
            <a:off x="809127" y="264324"/>
            <a:ext cx="2226681" cy="298332"/>
          </a:xfrm>
          <a:prstGeom prst="chevron">
            <a:avLst>
              <a:gd name="adj" fmla="val 25000"/>
            </a:avLst>
          </a:prstGeom>
          <a:solidFill>
            <a:srgbClr val="FFF5D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700" u="sng" dirty="0">
                <a:solidFill>
                  <a:schemeClr val="tx1"/>
                </a:solidFill>
              </a:rPr>
              <a:t>Etape 2</a:t>
            </a:r>
            <a:r>
              <a:rPr lang="fr-FR" sz="700" dirty="0">
                <a:solidFill>
                  <a:schemeClr val="tx1"/>
                </a:solidFill>
              </a:rPr>
              <a:t> : </a:t>
            </a:r>
            <a:r>
              <a:rPr lang="fr-FR" sz="700" b="1" dirty="0">
                <a:solidFill>
                  <a:schemeClr val="tx1"/>
                </a:solidFill>
              </a:rPr>
              <a:t>Diagnostic global élaboré par l’ATE et la région </a:t>
            </a:r>
            <a:r>
              <a:rPr lang="fr-FR" sz="700" dirty="0">
                <a:solidFill>
                  <a:schemeClr val="tx1"/>
                </a:solidFill>
              </a:rPr>
              <a:t>et préparation des débats </a:t>
            </a:r>
          </a:p>
        </p:txBody>
      </p:sp>
      <p:pic>
        <p:nvPicPr>
          <p:cNvPr id="5" name="Image 4"/>
          <p:cNvPicPr>
            <a:picLocks noChangeAspect="1"/>
          </p:cNvPicPr>
          <p:nvPr/>
        </p:nvPicPr>
        <p:blipFill>
          <a:blip r:embed="rId2"/>
          <a:stretch>
            <a:fillRect/>
          </a:stretch>
        </p:blipFill>
        <p:spPr>
          <a:xfrm>
            <a:off x="1949562" y="2423296"/>
            <a:ext cx="3262121" cy="1365092"/>
          </a:xfrm>
          <a:prstGeom prst="rect">
            <a:avLst/>
          </a:prstGeom>
        </p:spPr>
      </p:pic>
      <p:grpSp>
        <p:nvGrpSpPr>
          <p:cNvPr id="37" name="Groupe 36"/>
          <p:cNvGrpSpPr/>
          <p:nvPr/>
        </p:nvGrpSpPr>
        <p:grpSpPr>
          <a:xfrm>
            <a:off x="6424500" y="2110740"/>
            <a:ext cx="1800000" cy="1548000"/>
            <a:chOff x="6218760" y="2110740"/>
            <a:chExt cx="1800000" cy="1548000"/>
          </a:xfrm>
        </p:grpSpPr>
        <p:cxnSp>
          <p:nvCxnSpPr>
            <p:cNvPr id="22" name="Connecteur droit avec flèche 21"/>
            <p:cNvCxnSpPr/>
            <p:nvPr/>
          </p:nvCxnSpPr>
          <p:spPr>
            <a:xfrm>
              <a:off x="6218760" y="3658740"/>
              <a:ext cx="18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6218760" y="2110740"/>
              <a:ext cx="0" cy="15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6218760" y="2880360"/>
              <a:ext cx="180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7118760" y="2110740"/>
              <a:ext cx="0" cy="154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5" name="ZoneTexte 34"/>
          <p:cNvSpPr txBox="1"/>
          <p:nvPr/>
        </p:nvSpPr>
        <p:spPr>
          <a:xfrm>
            <a:off x="7289126" y="3687918"/>
            <a:ext cx="1330814" cy="253916"/>
          </a:xfrm>
          <a:prstGeom prst="rect">
            <a:avLst/>
          </a:prstGeom>
          <a:noFill/>
        </p:spPr>
        <p:txBody>
          <a:bodyPr wrap="none" rtlCol="0">
            <a:spAutoFit/>
          </a:bodyPr>
          <a:lstStyle/>
          <a:p>
            <a:r>
              <a:rPr lang="fr-FR" sz="1050" dirty="0" smtClean="0"/>
              <a:t>Marche à franchir</a:t>
            </a:r>
            <a:endParaRPr lang="fr-FR" sz="1050" dirty="0"/>
          </a:p>
        </p:txBody>
      </p:sp>
      <p:sp>
        <p:nvSpPr>
          <p:cNvPr id="36" name="ZoneTexte 35"/>
          <p:cNvSpPr txBox="1"/>
          <p:nvPr/>
        </p:nvSpPr>
        <p:spPr>
          <a:xfrm>
            <a:off x="5544592" y="2028554"/>
            <a:ext cx="830416" cy="577081"/>
          </a:xfrm>
          <a:prstGeom prst="rect">
            <a:avLst/>
          </a:prstGeom>
          <a:noFill/>
        </p:spPr>
        <p:txBody>
          <a:bodyPr wrap="square" rtlCol="0">
            <a:spAutoFit/>
          </a:bodyPr>
          <a:lstStyle/>
          <a:p>
            <a:pPr algn="r"/>
            <a:r>
              <a:rPr lang="fr-FR" sz="1050" dirty="0" smtClean="0"/>
              <a:t>Actions déjà menées</a:t>
            </a:r>
            <a:endParaRPr lang="fr-FR" sz="1050" dirty="0"/>
          </a:p>
        </p:txBody>
      </p:sp>
      <p:sp>
        <p:nvSpPr>
          <p:cNvPr id="38" name="ZoneTexte 37"/>
          <p:cNvSpPr txBox="1"/>
          <p:nvPr/>
        </p:nvSpPr>
        <p:spPr>
          <a:xfrm>
            <a:off x="7359292" y="2118997"/>
            <a:ext cx="830416" cy="738664"/>
          </a:xfrm>
          <a:prstGeom prst="rect">
            <a:avLst/>
          </a:prstGeom>
          <a:noFill/>
        </p:spPr>
        <p:txBody>
          <a:bodyPr wrap="square" rtlCol="0">
            <a:spAutoFit/>
          </a:bodyPr>
          <a:lstStyle/>
          <a:p>
            <a:pPr algn="ctr"/>
            <a:r>
              <a:rPr lang="fr-FR" sz="1050" dirty="0" smtClean="0"/>
              <a:t>Leviers à accélérer ou amplifier</a:t>
            </a:r>
            <a:endParaRPr lang="fr-FR" sz="1050" dirty="0"/>
          </a:p>
        </p:txBody>
      </p:sp>
      <p:sp>
        <p:nvSpPr>
          <p:cNvPr id="39" name="ZoneTexte 38"/>
          <p:cNvSpPr txBox="1"/>
          <p:nvPr/>
        </p:nvSpPr>
        <p:spPr>
          <a:xfrm>
            <a:off x="7262114" y="2896103"/>
            <a:ext cx="1024772" cy="738664"/>
          </a:xfrm>
          <a:prstGeom prst="rect">
            <a:avLst/>
          </a:prstGeom>
          <a:noFill/>
        </p:spPr>
        <p:txBody>
          <a:bodyPr wrap="square" rtlCol="0">
            <a:spAutoFit/>
          </a:bodyPr>
          <a:lstStyle/>
          <a:p>
            <a:pPr algn="ctr"/>
            <a:r>
              <a:rPr lang="fr-FR" sz="1050" dirty="0" smtClean="0"/>
              <a:t>Leviers « angles morts » à développer</a:t>
            </a:r>
            <a:endParaRPr lang="fr-FR" sz="1050" dirty="0"/>
          </a:p>
        </p:txBody>
      </p:sp>
      <p:sp>
        <p:nvSpPr>
          <p:cNvPr id="40" name="ZoneTexte 39"/>
          <p:cNvSpPr txBox="1"/>
          <p:nvPr/>
        </p:nvSpPr>
        <p:spPr>
          <a:xfrm>
            <a:off x="6445076" y="2287537"/>
            <a:ext cx="873191" cy="415498"/>
          </a:xfrm>
          <a:prstGeom prst="rect">
            <a:avLst/>
          </a:prstGeom>
          <a:noFill/>
        </p:spPr>
        <p:txBody>
          <a:bodyPr wrap="square" rtlCol="0">
            <a:spAutoFit/>
          </a:bodyPr>
          <a:lstStyle/>
          <a:p>
            <a:pPr algn="ctr"/>
            <a:r>
              <a:rPr lang="fr-FR" sz="1050" dirty="0" smtClean="0"/>
              <a:t>Leviers à poursuivre</a:t>
            </a:r>
            <a:endParaRPr lang="fr-FR" sz="1050" dirty="0"/>
          </a:p>
        </p:txBody>
      </p:sp>
      <p:sp>
        <p:nvSpPr>
          <p:cNvPr id="41" name="ZoneTexte 40"/>
          <p:cNvSpPr txBox="1"/>
          <p:nvPr/>
        </p:nvSpPr>
        <p:spPr>
          <a:xfrm>
            <a:off x="6404051" y="3076759"/>
            <a:ext cx="914216" cy="415498"/>
          </a:xfrm>
          <a:prstGeom prst="rect">
            <a:avLst/>
          </a:prstGeom>
          <a:noFill/>
        </p:spPr>
        <p:txBody>
          <a:bodyPr wrap="square" rtlCol="0">
            <a:spAutoFit/>
          </a:bodyPr>
          <a:lstStyle/>
          <a:p>
            <a:pPr algn="ctr"/>
            <a:r>
              <a:rPr lang="fr-FR" sz="1050" dirty="0" smtClean="0"/>
              <a:t>Leviers non prioritaires</a:t>
            </a:r>
            <a:endParaRPr lang="fr-FR" sz="1050" dirty="0"/>
          </a:p>
        </p:txBody>
      </p:sp>
      <p:sp>
        <p:nvSpPr>
          <p:cNvPr id="43" name="ZoneTexte 42"/>
          <p:cNvSpPr txBox="1"/>
          <p:nvPr/>
        </p:nvSpPr>
        <p:spPr>
          <a:xfrm>
            <a:off x="8313584" y="1945303"/>
            <a:ext cx="830416" cy="738664"/>
          </a:xfrm>
          <a:prstGeom prst="rect">
            <a:avLst/>
          </a:prstGeom>
          <a:noFill/>
        </p:spPr>
        <p:txBody>
          <a:bodyPr wrap="square" rtlCol="0">
            <a:spAutoFit/>
          </a:bodyPr>
          <a:lstStyle/>
          <a:p>
            <a:r>
              <a:rPr lang="fr-FR" sz="1050" b="1" dirty="0" smtClean="0">
                <a:solidFill>
                  <a:schemeClr val="accent1"/>
                </a:solidFill>
              </a:rPr>
              <a:t>Sujets clés pour la phase de débat</a:t>
            </a:r>
            <a:endParaRPr lang="fr-FR" sz="1050" b="1" dirty="0">
              <a:solidFill>
                <a:schemeClr val="accent1"/>
              </a:solidFill>
            </a:endParaRPr>
          </a:p>
        </p:txBody>
      </p:sp>
    </p:spTree>
    <p:extLst>
      <p:ext uri="{BB962C8B-B14F-4D97-AF65-F5344CB8AC3E}">
        <p14:creationId xmlns:p14="http://schemas.microsoft.com/office/powerpoint/2010/main" val="514476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a:t>
            </a:fld>
            <a:endParaRPr lang="fr-FR" dirty="0"/>
          </a:p>
        </p:txBody>
      </p:sp>
      <p:sp>
        <p:nvSpPr>
          <p:cNvPr id="5" name="Espace réservé du pied de page 4"/>
          <p:cNvSpPr>
            <a:spLocks noGrp="1"/>
          </p:cNvSpPr>
          <p:nvPr>
            <p:ph type="ftr" sz="quarter" idx="3"/>
          </p:nvPr>
        </p:nvSpPr>
        <p:spPr/>
        <p:txBody>
          <a:bodyPr/>
          <a:lstStyle/>
          <a:p>
            <a:r>
              <a:rPr lang="fr-FR" dirty="0" smtClean="0"/>
              <a:t>Secrétariat général à la planification écologique</a:t>
            </a:r>
            <a:endParaRPr lang="fr-FR" dirty="0"/>
          </a:p>
        </p:txBody>
      </p:sp>
      <p:sp>
        <p:nvSpPr>
          <p:cNvPr id="6" name="Espace réservé du texte 5"/>
          <p:cNvSpPr>
            <a:spLocks noGrp="1"/>
          </p:cNvSpPr>
          <p:nvPr>
            <p:ph type="body" sz="quarter" idx="14"/>
          </p:nvPr>
        </p:nvSpPr>
        <p:spPr>
          <a:xfrm>
            <a:off x="2635241" y="1395432"/>
            <a:ext cx="6113472" cy="3240360"/>
          </a:xfrm>
        </p:spPr>
        <p:txBody>
          <a:bodyPr/>
          <a:lstStyle/>
          <a:p>
            <a:pPr lvl="0"/>
            <a:r>
              <a:rPr lang="fr-FR" sz="1200" b="1" dirty="0" smtClean="0"/>
              <a:t>Un </a:t>
            </a:r>
            <a:r>
              <a:rPr lang="fr-FR" sz="1200" b="1" dirty="0"/>
              <a:t>plan complet, </a:t>
            </a:r>
            <a:r>
              <a:rPr lang="fr-FR" sz="1200" dirty="0"/>
              <a:t>qui ne se limite pas à </a:t>
            </a:r>
            <a:r>
              <a:rPr lang="fr-FR" sz="1200" dirty="0" smtClean="0"/>
              <a:t>la </a:t>
            </a:r>
            <a:r>
              <a:rPr lang="fr-FR" sz="1200" dirty="0"/>
              <a:t>baisse des émissions de gaz à effet de serre, mais </a:t>
            </a:r>
            <a:r>
              <a:rPr lang="fr-FR" sz="1200" dirty="0" smtClean="0"/>
              <a:t>apporte </a:t>
            </a:r>
            <a:r>
              <a:rPr lang="fr-FR" sz="1200" dirty="0"/>
              <a:t>aussi les solutions pour </a:t>
            </a:r>
            <a:r>
              <a:rPr lang="fr-FR" sz="1200" b="1" dirty="0"/>
              <a:t>enrayer l’effondrement de la biodiversité</a:t>
            </a:r>
            <a:r>
              <a:rPr lang="fr-FR" sz="1200" dirty="0"/>
              <a:t>, </a:t>
            </a:r>
            <a:r>
              <a:rPr lang="fr-FR" sz="1200" b="1" dirty="0"/>
              <a:t>gérer durablement nos ressources naturelles</a:t>
            </a:r>
            <a:r>
              <a:rPr lang="fr-FR" sz="1200" dirty="0"/>
              <a:t> (eau, biomasse, foncier) et </a:t>
            </a:r>
            <a:r>
              <a:rPr lang="fr-FR" sz="1200" b="1" dirty="0"/>
              <a:t>s’adapter</a:t>
            </a:r>
            <a:r>
              <a:rPr lang="fr-FR" sz="1200" dirty="0"/>
              <a:t> au changement </a:t>
            </a:r>
            <a:r>
              <a:rPr lang="fr-FR" sz="1200" dirty="0" smtClean="0"/>
              <a:t>climatique</a:t>
            </a:r>
            <a:endParaRPr lang="fr-FR" sz="1200" dirty="0"/>
          </a:p>
          <a:p>
            <a:pPr lvl="0"/>
            <a:endParaRPr lang="fr-FR" sz="500" b="1" dirty="0" smtClean="0"/>
          </a:p>
          <a:p>
            <a:pPr lvl="0"/>
            <a:r>
              <a:rPr lang="fr-FR" sz="1200" b="1" dirty="0" smtClean="0"/>
              <a:t>Un </a:t>
            </a:r>
            <a:r>
              <a:rPr lang="fr-FR" sz="1200" b="1" dirty="0"/>
              <a:t>plan collectif</a:t>
            </a:r>
            <a:r>
              <a:rPr lang="fr-FR" sz="1200" dirty="0"/>
              <a:t>, qui associe l’État, les entreprises, les collectivités locales et qui tient compte de la réalité du quotidien des Français et des spécificités de chaque territoire, notamment des territoires </a:t>
            </a:r>
            <a:r>
              <a:rPr lang="fr-FR" sz="1200" dirty="0" smtClean="0"/>
              <a:t>ultra-marins</a:t>
            </a:r>
            <a:endParaRPr lang="fr-FR" sz="1200" dirty="0"/>
          </a:p>
          <a:p>
            <a:pPr lvl="0"/>
            <a:endParaRPr lang="fr-FR" sz="500" b="1" dirty="0" smtClean="0"/>
          </a:p>
          <a:p>
            <a:pPr lvl="0"/>
            <a:r>
              <a:rPr lang="fr-FR" sz="1200" b="1" dirty="0" smtClean="0"/>
              <a:t>Un </a:t>
            </a:r>
            <a:r>
              <a:rPr lang="fr-FR" sz="1200" b="1" dirty="0"/>
              <a:t>plan cohérent avec notre stratégie de réindustrialisation et de souveraineté,</a:t>
            </a:r>
            <a:r>
              <a:rPr lang="fr-FR" sz="1200" dirty="0"/>
              <a:t> car il va permettre de créer des emplois dans tous les domaines de la </a:t>
            </a:r>
            <a:r>
              <a:rPr lang="fr-FR" sz="1200" dirty="0" err="1"/>
              <a:t>décarbonation</a:t>
            </a:r>
            <a:r>
              <a:rPr lang="fr-FR" sz="1200" dirty="0"/>
              <a:t>, </a:t>
            </a:r>
            <a:r>
              <a:rPr lang="fr-FR" sz="1200" dirty="0" smtClean="0"/>
              <a:t>contribuer </a:t>
            </a:r>
            <a:r>
              <a:rPr lang="fr-FR" sz="1200" dirty="0"/>
              <a:t>à notre croissance économique, </a:t>
            </a:r>
            <a:r>
              <a:rPr lang="fr-FR" sz="1200" dirty="0" smtClean="0"/>
              <a:t>permettre </a:t>
            </a:r>
            <a:r>
              <a:rPr lang="fr-FR" sz="1200" dirty="0"/>
              <a:t>de réduire nos dépendances aux énergies fossiles importées et </a:t>
            </a:r>
            <a:r>
              <a:rPr lang="fr-FR" sz="1200" dirty="0" smtClean="0"/>
              <a:t>d’implanter </a:t>
            </a:r>
            <a:r>
              <a:rPr lang="fr-FR" sz="1200" dirty="0"/>
              <a:t>de nouvelles productions sur notre </a:t>
            </a:r>
            <a:r>
              <a:rPr lang="fr-FR" sz="1200" dirty="0" smtClean="0"/>
              <a:t>sol</a:t>
            </a:r>
            <a:endParaRPr lang="fr-FR" sz="1200" dirty="0"/>
          </a:p>
          <a:p>
            <a:pPr lvl="0"/>
            <a:endParaRPr lang="fr-FR" sz="500" b="1" dirty="0" smtClean="0"/>
          </a:p>
          <a:p>
            <a:pPr lvl="0"/>
            <a:r>
              <a:rPr lang="fr-FR" sz="1200" b="1" dirty="0" smtClean="0"/>
              <a:t>Un </a:t>
            </a:r>
            <a:r>
              <a:rPr lang="fr-FR" sz="1200" b="1" dirty="0"/>
              <a:t>plan concret</a:t>
            </a:r>
            <a:r>
              <a:rPr lang="fr-FR" sz="1200" dirty="0"/>
              <a:t>, qui repose sur des leviers tangibles, permettant un choix éclairé des actions à déployer sur les territoires de la COP</a:t>
            </a:r>
          </a:p>
        </p:txBody>
      </p:sp>
      <p:pic>
        <p:nvPicPr>
          <p:cNvPr id="8" name="Image 7"/>
          <p:cNvPicPr>
            <a:picLocks noChangeAspect="1"/>
          </p:cNvPicPr>
          <p:nvPr/>
        </p:nvPicPr>
        <p:blipFill>
          <a:blip r:embed="rId3"/>
          <a:stretch>
            <a:fillRect/>
          </a:stretch>
        </p:blipFill>
        <p:spPr>
          <a:xfrm>
            <a:off x="323850" y="1390031"/>
            <a:ext cx="2118568" cy="2829255"/>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10" name="Bouton d'action : Document 9">
            <a:hlinkClick r:id="rId4" highlightClick="1"/>
          </p:cNvPr>
          <p:cNvSpPr/>
          <p:nvPr/>
        </p:nvSpPr>
        <p:spPr>
          <a:xfrm>
            <a:off x="323850" y="4400595"/>
            <a:ext cx="2118568" cy="226590"/>
          </a:xfrm>
          <a:prstGeom prst="actionButtonDocument">
            <a:avLst/>
          </a:prstGeom>
          <a:solidFill>
            <a:srgbClr val="85C300"/>
          </a:solidFill>
          <a:ln w="9525">
            <a:solidFill>
              <a:srgbClr val="0D7145"/>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11" name="Titre 3"/>
          <p:cNvSpPr>
            <a:spLocks noGrp="1"/>
          </p:cNvSpPr>
          <p:nvPr>
            <p:ph type="title"/>
          </p:nvPr>
        </p:nvSpPr>
        <p:spPr>
          <a:xfrm>
            <a:off x="323850" y="682801"/>
            <a:ext cx="8512722" cy="539991"/>
          </a:xfrm>
        </p:spPr>
        <p:txBody>
          <a:bodyPr>
            <a:noAutofit/>
          </a:bodyPr>
          <a:lstStyle/>
          <a:p>
            <a:r>
              <a:rPr lang="fr-FR" sz="2100" b="0" dirty="0" smtClean="0"/>
              <a:t>Les travaux de planification écologique ont permis de construire un plan qui donne </a:t>
            </a:r>
            <a:r>
              <a:rPr lang="fr-FR" sz="2100" dirty="0" smtClean="0"/>
              <a:t>de la visibilité à l’action pour 2030</a:t>
            </a:r>
            <a:endParaRPr lang="fr-FR" sz="2100" dirty="0"/>
          </a:p>
        </p:txBody>
      </p:sp>
    </p:spTree>
    <p:extLst>
      <p:ext uri="{BB962C8B-B14F-4D97-AF65-F5344CB8AC3E}">
        <p14:creationId xmlns:p14="http://schemas.microsoft.com/office/powerpoint/2010/main" val="186638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a:t>
            </a:fld>
            <a:endParaRPr lang="fr-FR" dirty="0"/>
          </a:p>
        </p:txBody>
      </p:sp>
      <p:sp>
        <p:nvSpPr>
          <p:cNvPr id="10" name="Titre 9"/>
          <p:cNvSpPr>
            <a:spLocks noGrp="1"/>
          </p:cNvSpPr>
          <p:nvPr>
            <p:ph type="title"/>
          </p:nvPr>
        </p:nvSpPr>
        <p:spPr/>
        <p:txBody>
          <a:bodyPr>
            <a:noAutofit/>
          </a:bodyPr>
          <a:lstStyle/>
          <a:p>
            <a:r>
              <a:rPr lang="fr-FR" sz="2100" dirty="0" smtClean="0"/>
              <a:t>La vision régionale des enjeux 2030 répond à : </a:t>
            </a:r>
            <a:endParaRPr lang="fr-FR" sz="2100" dirty="0"/>
          </a:p>
        </p:txBody>
      </p:sp>
      <p:sp>
        <p:nvSpPr>
          <p:cNvPr id="11" name="Espace réservé du texte 10"/>
          <p:cNvSpPr>
            <a:spLocks noGrp="1"/>
          </p:cNvSpPr>
          <p:nvPr>
            <p:ph type="body" sz="quarter" idx="14"/>
          </p:nvPr>
        </p:nvSpPr>
        <p:spPr>
          <a:xfrm>
            <a:off x="323850" y="1288870"/>
            <a:ext cx="8424863" cy="3399508"/>
          </a:xfrm>
        </p:spPr>
        <p:txBody>
          <a:bodyPr/>
          <a:lstStyle/>
          <a:p>
            <a:endParaRPr lang="fr-FR" sz="1050" dirty="0" smtClean="0"/>
          </a:p>
          <a:p>
            <a:r>
              <a:rPr lang="fr-FR" sz="1100" b="1" dirty="0" smtClean="0"/>
              <a:t>Un </a:t>
            </a:r>
            <a:r>
              <a:rPr lang="fr-FR" sz="1100" b="1" dirty="0"/>
              <a:t>enjeu d’appropriation </a:t>
            </a:r>
            <a:r>
              <a:rPr lang="fr-FR" sz="1100" dirty="0"/>
              <a:t>au niveau territorial </a:t>
            </a:r>
            <a:r>
              <a:rPr lang="fr-FR" sz="1100" dirty="0" smtClean="0"/>
              <a:t>de </a:t>
            </a:r>
            <a:r>
              <a:rPr lang="fr-FR" sz="1100" dirty="0"/>
              <a:t>la nécessité de </a:t>
            </a:r>
            <a:r>
              <a:rPr lang="fr-FR" sz="1100" dirty="0" smtClean="0"/>
              <a:t>la </a:t>
            </a:r>
            <a:r>
              <a:rPr lang="fr-FR" sz="1100" dirty="0" err="1" smtClean="0"/>
              <a:t>décarbonation</a:t>
            </a:r>
            <a:r>
              <a:rPr lang="fr-FR" sz="1100" dirty="0" smtClean="0"/>
              <a:t>, de la préservation de la biodiversité et  de la gestion des ressources au regard de </a:t>
            </a:r>
            <a:r>
              <a:rPr lang="fr-FR" sz="1100" dirty="0"/>
              <a:t>l’impact spécifique à chaque </a:t>
            </a:r>
            <a:r>
              <a:rPr lang="fr-FR" sz="1100" dirty="0" smtClean="0"/>
              <a:t>territoire</a:t>
            </a:r>
          </a:p>
          <a:p>
            <a:endParaRPr lang="fr-FR" sz="1100" dirty="0"/>
          </a:p>
          <a:p>
            <a:r>
              <a:rPr lang="fr-FR" sz="1100" b="1" dirty="0" smtClean="0"/>
              <a:t>Un enjeu de mobilisation </a:t>
            </a:r>
            <a:r>
              <a:rPr lang="fr-FR" sz="1100" dirty="0" smtClean="0"/>
              <a:t>de l’ensemble des collectivités territoriales, mais aussi des entreprises et des citoyens, en vue d’un partage de l’effort équilibré </a:t>
            </a:r>
          </a:p>
          <a:p>
            <a:endParaRPr lang="fr-FR" sz="1100" dirty="0"/>
          </a:p>
          <a:p>
            <a:r>
              <a:rPr lang="fr-FR" sz="1100" b="1" dirty="0" smtClean="0"/>
              <a:t>Un objectif d’accélérer la mise en œuvre</a:t>
            </a:r>
            <a:r>
              <a:rPr lang="fr-FR" sz="1100" dirty="0"/>
              <a:t> </a:t>
            </a:r>
            <a:r>
              <a:rPr lang="fr-FR" sz="1100" dirty="0" smtClean="0"/>
              <a:t>des actions qui relèvent des compétences des collectivités territoriales. L’administration </a:t>
            </a:r>
            <a:r>
              <a:rPr lang="fr-FR" sz="1100" dirty="0"/>
              <a:t>territoriale de l’Etat, de manière subsidiaire,  pourra soutenir ce travail</a:t>
            </a:r>
            <a:r>
              <a:rPr lang="fr-FR" sz="1300" dirty="0" smtClean="0"/>
              <a:t>.</a:t>
            </a:r>
          </a:p>
          <a:p>
            <a:endParaRPr lang="fr-FR" sz="1300" dirty="0">
              <a:solidFill>
                <a:srgbClr val="FF0000"/>
              </a:solidFill>
            </a:endParaRPr>
          </a:p>
          <a:p>
            <a:endParaRPr lang="fr-FR" sz="1300" dirty="0"/>
          </a:p>
        </p:txBody>
      </p:sp>
      <p:sp>
        <p:nvSpPr>
          <p:cNvPr id="5" name="Espace réservé du pied de page 8"/>
          <p:cNvSpPr>
            <a:spLocks noGrp="1"/>
          </p:cNvSpPr>
          <p:nvPr>
            <p:ph type="ftr" sz="quarter" idx="3"/>
          </p:nvPr>
        </p:nvSpPr>
        <p:spPr>
          <a:xfrm>
            <a:off x="2868782" y="195486"/>
            <a:ext cx="5879931" cy="360000"/>
          </a:xfrm>
        </p:spPr>
        <p:txBody>
          <a:bodyPr/>
          <a:lstStyle/>
          <a:p>
            <a:r>
              <a:rPr lang="fr-FR" smtClean="0"/>
              <a:t>Secrétariat général à la planification écologique</a:t>
            </a:r>
            <a:endParaRPr lang="fr-FR" dirty="0"/>
          </a:p>
        </p:txBody>
      </p:sp>
      <p:sp>
        <p:nvSpPr>
          <p:cNvPr id="3" name="Ellipse 2"/>
          <p:cNvSpPr/>
          <p:nvPr/>
        </p:nvSpPr>
        <p:spPr>
          <a:xfrm>
            <a:off x="609600" y="3283131"/>
            <a:ext cx="3535680" cy="136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bg1"/>
                </a:solidFill>
              </a:rPr>
              <a:t>La COP </a:t>
            </a:r>
            <a:r>
              <a:rPr lang="fr-FR" sz="1100" dirty="0" smtClean="0">
                <a:solidFill>
                  <a:schemeClr val="bg1"/>
                </a:solidFill>
              </a:rPr>
              <a:t>permet le choix et la priorisation par les collectivités territoriales elles-mêmes des actions liées à un levier d’objectif 2030 </a:t>
            </a:r>
            <a:endParaRPr lang="fr-FR" sz="1100" dirty="0">
              <a:solidFill>
                <a:schemeClr val="bg1"/>
              </a:solidFill>
            </a:endParaRPr>
          </a:p>
        </p:txBody>
      </p:sp>
      <p:sp>
        <p:nvSpPr>
          <p:cNvPr id="4" name="Ellipse 3"/>
          <p:cNvSpPr/>
          <p:nvPr/>
        </p:nvSpPr>
        <p:spPr>
          <a:xfrm>
            <a:off x="5233851" y="3283131"/>
            <a:ext cx="3396343" cy="136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t>La COP permet d’anticiper </a:t>
            </a:r>
            <a:r>
              <a:rPr lang="fr-FR" sz="1100" dirty="0"/>
              <a:t>les </a:t>
            </a:r>
            <a:r>
              <a:rPr lang="fr-FR" sz="1100" dirty="0" smtClean="0"/>
              <a:t>priorisations financières et de les optimiser grâce à la visibilité des priorités du territoire</a:t>
            </a:r>
            <a:endParaRPr lang="fr-FR" sz="1100" dirty="0"/>
          </a:p>
        </p:txBody>
      </p:sp>
    </p:spTree>
    <p:extLst>
      <p:ext uri="{BB962C8B-B14F-4D97-AF65-F5344CB8AC3E}">
        <p14:creationId xmlns:p14="http://schemas.microsoft.com/office/powerpoint/2010/main" val="266537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8"/>
          <p:cNvSpPr txBox="1">
            <a:spLocks/>
          </p:cNvSpPr>
          <p:nvPr/>
        </p:nvSpPr>
        <p:spPr bwMode="gray">
          <a:xfrm>
            <a:off x="6263998" y="1519846"/>
            <a:ext cx="2730229" cy="3237978"/>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tabLst/>
              <a:defRPr sz="1400" b="1" kern="1200">
                <a:solidFill>
                  <a:schemeClr val="tx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j-lt"/>
              <a:buNone/>
            </a:pPr>
            <a:r>
              <a:rPr lang="fr-FR" dirty="0" smtClean="0"/>
              <a:t>…en cohérence avec les  travaux en cours</a:t>
            </a:r>
          </a:p>
          <a:p>
            <a:pPr marL="0" indent="0">
              <a:buFont typeface="+mj-lt"/>
              <a:buNone/>
            </a:pPr>
            <a:endParaRPr lang="fr-FR" sz="400" b="0" i="1" dirty="0" smtClean="0"/>
          </a:p>
          <a:p>
            <a:pPr marL="0" indent="0">
              <a:buFont typeface="+mj-lt"/>
              <a:buNone/>
            </a:pPr>
            <a:r>
              <a:rPr lang="fr-FR" sz="1100" b="0" i="1" dirty="0" smtClean="0"/>
              <a:t>Exemples : </a:t>
            </a:r>
          </a:p>
          <a:p>
            <a:pPr marL="285750" indent="-285750">
              <a:spcBef>
                <a:spcPts val="0"/>
              </a:spcBef>
              <a:spcAft>
                <a:spcPts val="0"/>
              </a:spcAft>
              <a:buFont typeface="Arial" panose="020B0604020202020204" pitchFamily="34" charset="0"/>
              <a:buChar char="•"/>
            </a:pPr>
            <a:r>
              <a:rPr lang="fr-FR" sz="1100" b="0" dirty="0" smtClean="0"/>
              <a:t>Comités Régionaux de l’Energie </a:t>
            </a:r>
          </a:p>
          <a:p>
            <a:pPr marL="285750" indent="-285750">
              <a:spcBef>
                <a:spcPts val="0"/>
              </a:spcBef>
              <a:spcAft>
                <a:spcPts val="0"/>
              </a:spcAft>
              <a:buFont typeface="Arial" panose="020B0604020202020204" pitchFamily="34" charset="0"/>
              <a:buChar char="•"/>
            </a:pPr>
            <a:r>
              <a:rPr lang="fr-FR" sz="1100" b="0" dirty="0" smtClean="0"/>
              <a:t>Plan Eau</a:t>
            </a:r>
          </a:p>
          <a:p>
            <a:pPr marL="285750" indent="-285750">
              <a:spcBef>
                <a:spcPts val="0"/>
              </a:spcBef>
              <a:spcAft>
                <a:spcPts val="0"/>
              </a:spcAft>
              <a:buFont typeface="Arial" panose="020B0604020202020204" pitchFamily="34" charset="0"/>
              <a:buChar char="•"/>
            </a:pPr>
            <a:r>
              <a:rPr lang="fr-FR" sz="1100" b="0" dirty="0" smtClean="0"/>
              <a:t>Comités régionaux forêt-bois</a:t>
            </a:r>
          </a:p>
          <a:p>
            <a:pPr marL="285750" indent="-285750">
              <a:spcBef>
                <a:spcPts val="0"/>
              </a:spcBef>
              <a:spcAft>
                <a:spcPts val="0"/>
              </a:spcAft>
              <a:buFont typeface="Arial" panose="020B0604020202020204" pitchFamily="34" charset="0"/>
              <a:buChar char="•"/>
            </a:pPr>
            <a:r>
              <a:rPr lang="fr-FR" sz="1100" b="0" dirty="0"/>
              <a:t>Comités régionaux traitant des sujets agricoles et alimentaires (dont sujets Formation</a:t>
            </a:r>
            <a:r>
              <a:rPr lang="fr-FR" sz="1100" b="0" dirty="0" smtClean="0"/>
              <a:t>)</a:t>
            </a:r>
          </a:p>
          <a:p>
            <a:pPr marL="285750" indent="-285750">
              <a:spcBef>
                <a:spcPts val="0"/>
              </a:spcBef>
              <a:spcAft>
                <a:spcPts val="0"/>
              </a:spcAft>
              <a:buFont typeface="Arial" panose="020B0604020202020204" pitchFamily="34" charset="0"/>
              <a:buChar char="•"/>
            </a:pPr>
            <a:r>
              <a:rPr lang="fr-FR" sz="1100" b="0" dirty="0" smtClean="0"/>
              <a:t>Comités régionaux de la biodiversité</a:t>
            </a:r>
          </a:p>
          <a:p>
            <a:pPr marL="285750" indent="-285750">
              <a:spcBef>
                <a:spcPts val="0"/>
              </a:spcBef>
              <a:spcAft>
                <a:spcPts val="0"/>
              </a:spcAft>
              <a:buFont typeface="Arial" panose="020B0604020202020204" pitchFamily="34" charset="0"/>
              <a:buChar char="•"/>
            </a:pPr>
            <a:r>
              <a:rPr lang="fr-FR" sz="1100" b="0" dirty="0" smtClean="0"/>
              <a:t>Adaptation au changement climatique</a:t>
            </a:r>
          </a:p>
          <a:p>
            <a:pPr marL="285750" indent="-285750">
              <a:spcBef>
                <a:spcPts val="0"/>
              </a:spcBef>
              <a:spcAft>
                <a:spcPts val="0"/>
              </a:spcAft>
              <a:buFont typeface="Arial" panose="020B0604020202020204" pitchFamily="34" charset="0"/>
              <a:buChar char="•"/>
            </a:pPr>
            <a:r>
              <a:rPr lang="fr-FR" sz="1100" b="0" dirty="0" smtClean="0"/>
              <a:t>Rénovation des établissements scolaires </a:t>
            </a:r>
            <a:endParaRPr lang="fr-FR" sz="1100"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8" name="Espace réservé du texte 7"/>
          <p:cNvSpPr>
            <a:spLocks noGrp="1"/>
          </p:cNvSpPr>
          <p:nvPr>
            <p:ph type="body" sz="quarter" idx="13"/>
          </p:nvPr>
        </p:nvSpPr>
        <p:spPr>
          <a:xfrm>
            <a:off x="323528" y="1519846"/>
            <a:ext cx="2720461" cy="3568178"/>
          </a:xfrm>
        </p:spPr>
        <p:txBody>
          <a:bodyPr/>
          <a:lstStyle/>
          <a:p>
            <a:pPr marL="0" indent="0">
              <a:buNone/>
            </a:pPr>
            <a:r>
              <a:rPr lang="fr-FR" dirty="0"/>
              <a:t>La déclinaison régionale de la planification </a:t>
            </a:r>
            <a:r>
              <a:rPr lang="fr-FR" dirty="0" smtClean="0"/>
              <a:t>écologique</a:t>
            </a:r>
          </a:p>
          <a:p>
            <a:pPr marL="0" indent="0">
              <a:buNone/>
            </a:pPr>
            <a:endParaRPr lang="fr-FR" sz="600" dirty="0"/>
          </a:p>
          <a:p>
            <a:pPr marL="0" indent="0">
              <a:spcBef>
                <a:spcPts val="0"/>
              </a:spcBef>
              <a:spcAft>
                <a:spcPts val="600"/>
              </a:spcAft>
              <a:buNone/>
            </a:pPr>
            <a:r>
              <a:rPr lang="fr-FR" sz="1100" b="0" dirty="0" smtClean="0"/>
              <a:t>Points de sortie : </a:t>
            </a:r>
          </a:p>
          <a:p>
            <a:pPr marL="285750" indent="-285750">
              <a:spcBef>
                <a:spcPts val="0"/>
              </a:spcBef>
              <a:spcAft>
                <a:spcPts val="600"/>
              </a:spcAft>
              <a:buFont typeface="Arial" panose="020B0604020202020204" pitchFamily="34" charset="0"/>
              <a:buChar char="•"/>
            </a:pPr>
            <a:r>
              <a:rPr lang="fr-FR" sz="1100" b="0" dirty="0" smtClean="0"/>
              <a:t>Des objectifs de réduction de GES, de préservation de la biodiversité, d’adaptation au changement climatique et de gestion des ressources régionalisés et des trajectoires associées</a:t>
            </a:r>
            <a:endParaRPr lang="fr-FR" sz="1100" dirty="0" smtClean="0"/>
          </a:p>
          <a:p>
            <a:pPr marL="285750" indent="-285750">
              <a:spcBef>
                <a:spcPts val="0"/>
              </a:spcBef>
              <a:spcAft>
                <a:spcPts val="600"/>
              </a:spcAft>
              <a:buFont typeface="Arial" panose="020B0604020202020204" pitchFamily="34" charset="0"/>
              <a:buChar char="•"/>
            </a:pPr>
            <a:r>
              <a:rPr lang="fr-FR" sz="1100" b="0" dirty="0" smtClean="0"/>
              <a:t>Un plan d’actions des collectivités territoriales pour contribuer à l’atteinte de ces objectifs d’ici 2030</a:t>
            </a:r>
            <a:endParaRPr lang="fr-FR" sz="1100" b="0" i="1" dirty="0" smtClean="0">
              <a:solidFill>
                <a:srgbClr val="FF0000"/>
              </a:solidFill>
            </a:endParaRPr>
          </a:p>
          <a:p>
            <a:pPr marL="0" indent="0">
              <a:spcBef>
                <a:spcPts val="0"/>
              </a:spcBef>
              <a:spcAft>
                <a:spcPts val="600"/>
              </a:spcAft>
              <a:buNone/>
            </a:pPr>
            <a:r>
              <a:rPr lang="fr-FR" sz="1100" b="0" i="1" dirty="0"/>
              <a:t>L’exercice de COP annuelle permettra une réévaluation périodique des actions  </a:t>
            </a:r>
          </a:p>
        </p:txBody>
      </p:sp>
      <p:sp>
        <p:nvSpPr>
          <p:cNvPr id="9" name="Espace réservé du texte 8"/>
          <p:cNvSpPr>
            <a:spLocks noGrp="1"/>
          </p:cNvSpPr>
          <p:nvPr>
            <p:ph type="body" sz="quarter" idx="14"/>
          </p:nvPr>
        </p:nvSpPr>
        <p:spPr>
          <a:xfrm>
            <a:off x="3311999" y="1519846"/>
            <a:ext cx="2828670" cy="3047478"/>
          </a:xfrm>
        </p:spPr>
        <p:txBody>
          <a:bodyPr/>
          <a:lstStyle/>
          <a:p>
            <a:pPr marL="0" indent="0">
              <a:buNone/>
            </a:pPr>
            <a:r>
              <a:rPr lang="fr-FR" dirty="0"/>
              <a:t>Un travail collectif mettant en avant les </a:t>
            </a:r>
            <a:r>
              <a:rPr lang="fr-FR" dirty="0" smtClean="0"/>
              <a:t>actions </a:t>
            </a:r>
            <a:r>
              <a:rPr lang="fr-FR" dirty="0"/>
              <a:t>des collectivités depuis 2019</a:t>
            </a:r>
          </a:p>
          <a:p>
            <a:pPr marL="0" indent="0">
              <a:buNone/>
            </a:pPr>
            <a:r>
              <a:rPr lang="fr-FR" sz="1100" b="0" i="1" dirty="0" smtClean="0"/>
              <a:t>Dispositif de gouvernance : </a:t>
            </a:r>
            <a:endParaRPr lang="fr-FR" sz="1100" b="0" i="1" dirty="0"/>
          </a:p>
          <a:p>
            <a:pPr marL="285750" indent="-285750">
              <a:buFont typeface="Arial" panose="020B0604020202020204" pitchFamily="34" charset="0"/>
              <a:buChar char="•"/>
            </a:pPr>
            <a:r>
              <a:rPr lang="fr-FR" sz="1100" b="0" dirty="0" smtClean="0"/>
              <a:t>Animation préfet et président de région </a:t>
            </a:r>
          </a:p>
          <a:p>
            <a:pPr marL="285750" indent="-285750">
              <a:buFont typeface="Arial" panose="020B0604020202020204" pitchFamily="34" charset="0"/>
              <a:buChar char="•"/>
            </a:pPr>
            <a:r>
              <a:rPr lang="fr-FR" sz="1100" b="0" dirty="0" smtClean="0"/>
              <a:t>Mobilisation de l’ensemble des collectivités, de l’échelon régional à l’EPCI ou commune</a:t>
            </a:r>
          </a:p>
          <a:p>
            <a:pPr marL="285750" indent="-285750">
              <a:buFont typeface="Arial" panose="020B0604020202020204" pitchFamily="34" charset="0"/>
              <a:buChar char="•"/>
            </a:pPr>
            <a:r>
              <a:rPr lang="fr-FR" sz="1100" b="0" dirty="0" smtClean="0"/>
              <a:t>Contribution, lors du débat, des parlementaires, des représentants des secteurs économiques et associatifs  </a:t>
            </a:r>
            <a:endParaRPr lang="fr-FR" sz="1100" dirty="0"/>
          </a:p>
        </p:txBody>
      </p:sp>
      <p:sp>
        <p:nvSpPr>
          <p:cNvPr id="7" name="Titre 6"/>
          <p:cNvSpPr>
            <a:spLocks noGrp="1"/>
          </p:cNvSpPr>
          <p:nvPr>
            <p:ph type="title"/>
          </p:nvPr>
        </p:nvSpPr>
        <p:spPr>
          <a:xfrm>
            <a:off x="323850" y="682801"/>
            <a:ext cx="8670377" cy="539991"/>
          </a:xfrm>
        </p:spPr>
        <p:txBody>
          <a:bodyPr>
            <a:noAutofit/>
          </a:bodyPr>
          <a:lstStyle/>
          <a:p>
            <a:r>
              <a:rPr lang="fr-FR" sz="2100" dirty="0" smtClean="0"/>
              <a:t>La COP régionale permet d’engager une discussion à l’échelle de la région pour un plan </a:t>
            </a:r>
            <a:r>
              <a:rPr lang="fr-FR" sz="2100" dirty="0"/>
              <a:t>d’actions territoriales </a:t>
            </a:r>
            <a:r>
              <a:rPr lang="fr-FR" sz="2100" dirty="0" smtClean="0"/>
              <a:t>cohérent et partagé</a:t>
            </a:r>
            <a:endParaRPr lang="fr-FR" sz="2100" dirty="0"/>
          </a:p>
        </p:txBody>
      </p:sp>
      <p:sp>
        <p:nvSpPr>
          <p:cNvPr id="10" name="Espace réservé du pied de page 8"/>
          <p:cNvSpPr>
            <a:spLocks noGrp="1"/>
          </p:cNvSpPr>
          <p:nvPr>
            <p:ph type="ftr" sz="quarter" idx="3"/>
          </p:nvPr>
        </p:nvSpPr>
        <p:spPr>
          <a:xfrm>
            <a:off x="2868782" y="195486"/>
            <a:ext cx="5879931" cy="360000"/>
          </a:xfrm>
        </p:spPr>
        <p:txBody>
          <a:bodyPr/>
          <a:lstStyle/>
          <a:p>
            <a:r>
              <a:rPr lang="fr-FR" dirty="0" smtClean="0"/>
              <a:t>Secrétariat général à la planification écologique</a:t>
            </a:r>
            <a:endParaRPr lang="fr-FR" dirty="0"/>
          </a:p>
        </p:txBody>
      </p:sp>
    </p:spTree>
    <p:extLst>
      <p:ext uri="{BB962C8B-B14F-4D97-AF65-F5344CB8AC3E}">
        <p14:creationId xmlns:p14="http://schemas.microsoft.com/office/powerpoint/2010/main" val="77145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dirty="0"/>
          </a:p>
        </p:txBody>
      </p:sp>
      <p:sp>
        <p:nvSpPr>
          <p:cNvPr id="4" name="Titre 3"/>
          <p:cNvSpPr>
            <a:spLocks noGrp="1"/>
          </p:cNvSpPr>
          <p:nvPr>
            <p:ph type="title"/>
          </p:nvPr>
        </p:nvSpPr>
        <p:spPr>
          <a:xfrm>
            <a:off x="323850" y="710165"/>
            <a:ext cx="8424863" cy="969006"/>
          </a:xfrm>
        </p:spPr>
        <p:txBody>
          <a:bodyPr>
            <a:noAutofit/>
          </a:bodyPr>
          <a:lstStyle/>
          <a:p>
            <a:r>
              <a:rPr lang="fr-FR" sz="2100" dirty="0" smtClean="0"/>
              <a:t>Calendrier : Après le lancement de la COP régionale, six mois permettant un diagnostic partagé des actions, puis des débats et, enfin,  la finalisation de la feuille de route à l’été </a:t>
            </a:r>
            <a:endParaRPr lang="fr-FR" sz="2100" dirty="0"/>
          </a:p>
        </p:txBody>
      </p:sp>
      <p:sp>
        <p:nvSpPr>
          <p:cNvPr id="5" name="Espace réservé du pied de page 4"/>
          <p:cNvSpPr>
            <a:spLocks noGrp="1"/>
          </p:cNvSpPr>
          <p:nvPr>
            <p:ph type="ftr" sz="quarter" idx="3"/>
          </p:nvPr>
        </p:nvSpPr>
        <p:spPr/>
        <p:txBody>
          <a:bodyPr/>
          <a:lstStyle/>
          <a:p>
            <a:r>
              <a:rPr lang="fr-FR" dirty="0" smtClean="0"/>
              <a:t>Secrétariat général à la planification écologique</a:t>
            </a:r>
            <a:endParaRPr lang="fr-FR" dirty="0"/>
          </a:p>
        </p:txBody>
      </p:sp>
      <p:sp>
        <p:nvSpPr>
          <p:cNvPr id="15" name="Chevron 14"/>
          <p:cNvSpPr/>
          <p:nvPr/>
        </p:nvSpPr>
        <p:spPr>
          <a:xfrm>
            <a:off x="460352" y="2078640"/>
            <a:ext cx="1253163" cy="269099"/>
          </a:xfrm>
          <a:prstGeom prst="chevron">
            <a:avLst>
              <a:gd name="adj" fmla="val 221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fr-FR" sz="1000" b="1" dirty="0" err="1" smtClean="0">
                <a:solidFill>
                  <a:srgbClr val="FFFFFF"/>
                </a:solidFill>
                <a:latin typeface="Marianne"/>
              </a:rPr>
              <a:t>Nov</a:t>
            </a:r>
            <a:r>
              <a:rPr lang="fr-FR" sz="1000" b="1" dirty="0" smtClean="0">
                <a:solidFill>
                  <a:srgbClr val="FFFFFF"/>
                </a:solidFill>
                <a:latin typeface="Marianne"/>
              </a:rPr>
              <a:t>- Déc </a:t>
            </a:r>
            <a:r>
              <a:rPr lang="fr-FR" sz="1000" b="1" dirty="0">
                <a:solidFill>
                  <a:srgbClr val="FFFFFF"/>
                </a:solidFill>
                <a:latin typeface="Marianne"/>
              </a:rPr>
              <a:t>23</a:t>
            </a:r>
          </a:p>
        </p:txBody>
      </p:sp>
      <p:sp>
        <p:nvSpPr>
          <p:cNvPr id="16" name="Chevron 15"/>
          <p:cNvSpPr/>
          <p:nvPr/>
        </p:nvSpPr>
        <p:spPr>
          <a:xfrm>
            <a:off x="1669135" y="2072040"/>
            <a:ext cx="2158946" cy="269099"/>
          </a:xfrm>
          <a:prstGeom prst="chevron">
            <a:avLst>
              <a:gd name="adj" fmla="val 221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fr-FR" sz="1000" b="1" dirty="0" smtClean="0">
                <a:solidFill>
                  <a:srgbClr val="FFFFFF"/>
                </a:solidFill>
              </a:rPr>
              <a:t>Décembre à janvier 24</a:t>
            </a:r>
            <a:endParaRPr lang="fr-FR" sz="1000" b="1" dirty="0">
              <a:solidFill>
                <a:srgbClr val="FFFFFF"/>
              </a:solidFill>
              <a:latin typeface="Marianne"/>
            </a:endParaRPr>
          </a:p>
        </p:txBody>
      </p:sp>
      <p:sp>
        <p:nvSpPr>
          <p:cNvPr id="17" name="Chevron 16"/>
          <p:cNvSpPr/>
          <p:nvPr/>
        </p:nvSpPr>
        <p:spPr>
          <a:xfrm>
            <a:off x="6469798" y="2066939"/>
            <a:ext cx="2080560" cy="274200"/>
          </a:xfrm>
          <a:prstGeom prst="chevron">
            <a:avLst>
              <a:gd name="adj" fmla="val 221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fr-FR" sz="1000" b="1" dirty="0" smtClean="0">
                <a:solidFill>
                  <a:srgbClr val="FFFFFF"/>
                </a:solidFill>
              </a:rPr>
              <a:t>Été 24</a:t>
            </a:r>
            <a:r>
              <a:rPr lang="fr-FR" sz="1000" b="1" dirty="0" smtClean="0">
                <a:solidFill>
                  <a:srgbClr val="FFFFFF"/>
                </a:solidFill>
                <a:latin typeface="Marianne"/>
              </a:rPr>
              <a:t> </a:t>
            </a:r>
            <a:endParaRPr lang="fr-FR" sz="1000" b="1" dirty="0">
              <a:solidFill>
                <a:srgbClr val="FFFFFF"/>
              </a:solidFill>
              <a:latin typeface="Marianne"/>
            </a:endParaRPr>
          </a:p>
        </p:txBody>
      </p:sp>
      <p:sp>
        <p:nvSpPr>
          <p:cNvPr id="18" name="Chevron 17"/>
          <p:cNvSpPr/>
          <p:nvPr/>
        </p:nvSpPr>
        <p:spPr>
          <a:xfrm>
            <a:off x="3789238" y="2064959"/>
            <a:ext cx="2720585" cy="269099"/>
          </a:xfrm>
          <a:prstGeom prst="chevron">
            <a:avLst>
              <a:gd name="adj" fmla="val 221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fr-FR" sz="1000" b="1" dirty="0" smtClean="0">
                <a:solidFill>
                  <a:srgbClr val="FFFFFF"/>
                </a:solidFill>
                <a:latin typeface="Marianne"/>
              </a:rPr>
              <a:t>Janvier à  Juin 24</a:t>
            </a:r>
            <a:endParaRPr lang="fr-FR" sz="1000" b="1" dirty="0">
              <a:solidFill>
                <a:srgbClr val="FFFFFF"/>
              </a:solidFill>
              <a:latin typeface="Marianne"/>
            </a:endParaRPr>
          </a:p>
        </p:txBody>
      </p:sp>
      <p:sp>
        <p:nvSpPr>
          <p:cNvPr id="19" name="Rectangle 18"/>
          <p:cNvSpPr/>
          <p:nvPr/>
        </p:nvSpPr>
        <p:spPr>
          <a:xfrm>
            <a:off x="1679141" y="2369834"/>
            <a:ext cx="2110098" cy="454576"/>
          </a:xfrm>
          <a:prstGeom prst="rect">
            <a:avLst/>
          </a:prstGeom>
          <a:solidFill>
            <a:srgbClr val="44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900" dirty="0" smtClean="0"/>
              <a:t>Diagnostic </a:t>
            </a:r>
            <a:r>
              <a:rPr lang="fr-FR" sz="900" dirty="0"/>
              <a:t>partagé du territoire régional</a:t>
            </a:r>
          </a:p>
        </p:txBody>
      </p:sp>
      <p:sp>
        <p:nvSpPr>
          <p:cNvPr id="20" name="Rectangle 19"/>
          <p:cNvSpPr/>
          <p:nvPr/>
        </p:nvSpPr>
        <p:spPr>
          <a:xfrm>
            <a:off x="460352" y="2365014"/>
            <a:ext cx="1208782" cy="459396"/>
          </a:xfrm>
          <a:prstGeom prst="rect">
            <a:avLst/>
          </a:prstGeom>
          <a:solidFill>
            <a:srgbClr val="44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900" dirty="0" smtClean="0"/>
              <a:t>Lancement </a:t>
            </a:r>
            <a:r>
              <a:rPr lang="fr-FR" sz="900" dirty="0"/>
              <a:t>de la COP</a:t>
            </a:r>
          </a:p>
        </p:txBody>
      </p:sp>
      <p:sp>
        <p:nvSpPr>
          <p:cNvPr id="21" name="Rectangle 20"/>
          <p:cNvSpPr/>
          <p:nvPr/>
        </p:nvSpPr>
        <p:spPr>
          <a:xfrm>
            <a:off x="3802374" y="2369834"/>
            <a:ext cx="2680562" cy="455114"/>
          </a:xfrm>
          <a:prstGeom prst="rect">
            <a:avLst/>
          </a:prstGeom>
          <a:solidFill>
            <a:srgbClr val="44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900" dirty="0" smtClean="0"/>
              <a:t>Débats </a:t>
            </a:r>
            <a:r>
              <a:rPr lang="fr-FR" sz="900" dirty="0"/>
              <a:t>sur le choix des leviers en fonction des caractéristiques du territoire</a:t>
            </a:r>
          </a:p>
        </p:txBody>
      </p:sp>
      <p:sp>
        <p:nvSpPr>
          <p:cNvPr id="22" name="Rectangle 21"/>
          <p:cNvSpPr/>
          <p:nvPr/>
        </p:nvSpPr>
        <p:spPr>
          <a:xfrm>
            <a:off x="6499817" y="2369834"/>
            <a:ext cx="2007454" cy="454576"/>
          </a:xfrm>
          <a:prstGeom prst="rect">
            <a:avLst/>
          </a:prstGeom>
          <a:solidFill>
            <a:srgbClr val="44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900" dirty="0"/>
              <a:t>F</a:t>
            </a:r>
            <a:r>
              <a:rPr lang="fr-FR" sz="900" dirty="0" smtClean="0"/>
              <a:t>inalisation de la COP choix des d’actions des CT  (feuille de route régionale à 2030) </a:t>
            </a:r>
            <a:endParaRPr lang="fr-FR" sz="900" dirty="0"/>
          </a:p>
        </p:txBody>
      </p:sp>
      <p:sp>
        <p:nvSpPr>
          <p:cNvPr id="23" name="ZoneTexte 22"/>
          <p:cNvSpPr txBox="1"/>
          <p:nvPr/>
        </p:nvSpPr>
        <p:spPr>
          <a:xfrm>
            <a:off x="1692089" y="2889744"/>
            <a:ext cx="2110097" cy="668342"/>
          </a:xfrm>
          <a:prstGeom prst="rect">
            <a:avLst/>
          </a:prstGeom>
          <a:noFill/>
          <a:ln w="28575">
            <a:solidFill>
              <a:schemeClr val="accent1">
                <a:lumMod val="90000"/>
                <a:lumOff val="10000"/>
              </a:schemeClr>
            </a:solidFill>
          </a:ln>
        </p:spPr>
        <p:txBody>
          <a:bodyPr wrap="square" rtlCol="0">
            <a:noAutofit/>
          </a:bodyPr>
          <a:lstStyle/>
          <a:p>
            <a:pPr algn="ctr"/>
            <a:r>
              <a:rPr lang="fr-FR" sz="900" u="sng" dirty="0"/>
              <a:t>Livrable : </a:t>
            </a:r>
            <a:r>
              <a:rPr lang="fr-FR" sz="900" dirty="0" smtClean="0"/>
              <a:t>un diagnostic établi avec l’ensemble des collectivités territoriales, avec le pilotage des préfectures</a:t>
            </a:r>
            <a:endParaRPr lang="fr-FR" sz="900" dirty="0"/>
          </a:p>
        </p:txBody>
      </p:sp>
      <p:sp>
        <p:nvSpPr>
          <p:cNvPr id="24" name="ZoneTexte 23"/>
          <p:cNvSpPr txBox="1"/>
          <p:nvPr/>
        </p:nvSpPr>
        <p:spPr>
          <a:xfrm>
            <a:off x="3838289" y="2889744"/>
            <a:ext cx="2635432" cy="668342"/>
          </a:xfrm>
          <a:custGeom>
            <a:avLst/>
            <a:gdLst>
              <a:gd name="connsiteX0" fmla="*/ 0 w 2635432"/>
              <a:gd name="connsiteY0" fmla="*/ 0 h 507831"/>
              <a:gd name="connsiteX1" fmla="*/ 2635432 w 2635432"/>
              <a:gd name="connsiteY1" fmla="*/ 0 h 507831"/>
              <a:gd name="connsiteX2" fmla="*/ 2635432 w 2635432"/>
              <a:gd name="connsiteY2" fmla="*/ 507831 h 507831"/>
              <a:gd name="connsiteX3" fmla="*/ 0 w 2635432"/>
              <a:gd name="connsiteY3" fmla="*/ 507831 h 507831"/>
              <a:gd name="connsiteX4" fmla="*/ 0 w 2635432"/>
              <a:gd name="connsiteY4" fmla="*/ 0 h 507831"/>
              <a:gd name="connsiteX0" fmla="*/ 0 w 2635432"/>
              <a:gd name="connsiteY0" fmla="*/ 0 h 512618"/>
              <a:gd name="connsiteX1" fmla="*/ 2635432 w 2635432"/>
              <a:gd name="connsiteY1" fmla="*/ 0 h 512618"/>
              <a:gd name="connsiteX2" fmla="*/ 2630645 w 2635432"/>
              <a:gd name="connsiteY2" fmla="*/ 512618 h 512618"/>
              <a:gd name="connsiteX3" fmla="*/ 0 w 2635432"/>
              <a:gd name="connsiteY3" fmla="*/ 507831 h 512618"/>
              <a:gd name="connsiteX4" fmla="*/ 0 w 2635432"/>
              <a:gd name="connsiteY4" fmla="*/ 0 h 512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432" h="512618">
                <a:moveTo>
                  <a:pt x="0" y="0"/>
                </a:moveTo>
                <a:lnTo>
                  <a:pt x="2635432" y="0"/>
                </a:lnTo>
                <a:cubicBezTo>
                  <a:pt x="2633836" y="170873"/>
                  <a:pt x="2632241" y="341745"/>
                  <a:pt x="2630645" y="512618"/>
                </a:cubicBezTo>
                <a:lnTo>
                  <a:pt x="0" y="507831"/>
                </a:lnTo>
                <a:lnTo>
                  <a:pt x="0" y="0"/>
                </a:lnTo>
                <a:close/>
              </a:path>
            </a:pathLst>
          </a:custGeom>
          <a:noFill/>
          <a:ln w="28575">
            <a:solidFill>
              <a:schemeClr val="accent1">
                <a:lumMod val="90000"/>
                <a:lumOff val="10000"/>
              </a:schemeClr>
            </a:solidFill>
          </a:ln>
        </p:spPr>
        <p:txBody>
          <a:bodyPr wrap="square" rtlCol="0">
            <a:noAutofit/>
          </a:bodyPr>
          <a:lstStyle/>
          <a:p>
            <a:pPr algn="ctr"/>
            <a:r>
              <a:rPr lang="fr-FR" sz="900" u="sng" dirty="0"/>
              <a:t>Livrable : </a:t>
            </a:r>
            <a:r>
              <a:rPr lang="fr-FR" sz="900" dirty="0"/>
              <a:t>comptes rendus, s</a:t>
            </a:r>
            <a:r>
              <a:rPr lang="fr-FR" sz="900" dirty="0" smtClean="0"/>
              <a:t>ynthèses</a:t>
            </a:r>
            <a:r>
              <a:rPr lang="fr-FR" sz="900" dirty="0"/>
              <a:t>, des propositions des collectivités territoriales (via les groupes de </a:t>
            </a:r>
            <a:r>
              <a:rPr lang="fr-FR" sz="900" dirty="0" smtClean="0"/>
              <a:t>travail) </a:t>
            </a:r>
            <a:endParaRPr lang="fr-FR" sz="900" dirty="0"/>
          </a:p>
        </p:txBody>
      </p:sp>
      <p:sp>
        <p:nvSpPr>
          <p:cNvPr id="25" name="ZoneTexte 24"/>
          <p:cNvSpPr txBox="1"/>
          <p:nvPr/>
        </p:nvSpPr>
        <p:spPr>
          <a:xfrm>
            <a:off x="6509823" y="2889743"/>
            <a:ext cx="1997448" cy="668343"/>
          </a:xfrm>
          <a:prstGeom prst="rect">
            <a:avLst/>
          </a:prstGeom>
          <a:noFill/>
          <a:ln w="28575">
            <a:solidFill>
              <a:schemeClr val="accent1">
                <a:lumMod val="90000"/>
                <a:lumOff val="10000"/>
              </a:schemeClr>
            </a:solidFill>
          </a:ln>
        </p:spPr>
        <p:txBody>
          <a:bodyPr wrap="square" rtlCol="0">
            <a:noAutofit/>
          </a:bodyPr>
          <a:lstStyle/>
          <a:p>
            <a:pPr algn="ctr"/>
            <a:r>
              <a:rPr lang="fr-FR" sz="900" u="sng" dirty="0" smtClean="0"/>
              <a:t>Livrable: </a:t>
            </a:r>
            <a:r>
              <a:rPr lang="fr-FR" sz="900" dirty="0"/>
              <a:t>déclinaison </a:t>
            </a:r>
            <a:r>
              <a:rPr lang="fr-FR" sz="900" dirty="0" smtClean="0"/>
              <a:t>régionale des plans </a:t>
            </a:r>
            <a:r>
              <a:rPr lang="fr-FR" sz="900" dirty="0"/>
              <a:t>d’actions visant à </a:t>
            </a:r>
            <a:r>
              <a:rPr lang="fr-FR" sz="900" dirty="0" smtClean="0"/>
              <a:t>l’atteinte </a:t>
            </a:r>
            <a:r>
              <a:rPr lang="fr-FR" sz="900" dirty="0"/>
              <a:t>de ces objectifs</a:t>
            </a:r>
          </a:p>
        </p:txBody>
      </p:sp>
      <p:sp>
        <p:nvSpPr>
          <p:cNvPr id="6" name="ZoneTexte 5"/>
          <p:cNvSpPr txBox="1"/>
          <p:nvPr/>
        </p:nvSpPr>
        <p:spPr>
          <a:xfrm>
            <a:off x="260131" y="4521890"/>
            <a:ext cx="6042879" cy="261610"/>
          </a:xfrm>
          <a:prstGeom prst="rect">
            <a:avLst/>
          </a:prstGeom>
          <a:noFill/>
        </p:spPr>
        <p:txBody>
          <a:bodyPr wrap="square" rtlCol="0">
            <a:spAutoFit/>
          </a:bodyPr>
          <a:lstStyle/>
          <a:p>
            <a:r>
              <a:rPr lang="fr-FR" sz="1050" dirty="0" smtClean="0"/>
              <a:t>Note : le diagnostic tiendra compte des derniers plans à date</a:t>
            </a:r>
            <a:endParaRPr lang="fr-FR" sz="1050" dirty="0"/>
          </a:p>
        </p:txBody>
      </p:sp>
      <p:sp>
        <p:nvSpPr>
          <p:cNvPr id="26" name="ZoneTexte 25"/>
          <p:cNvSpPr txBox="1"/>
          <p:nvPr/>
        </p:nvSpPr>
        <p:spPr>
          <a:xfrm>
            <a:off x="447205" y="2889744"/>
            <a:ext cx="1208781" cy="668342"/>
          </a:xfrm>
          <a:prstGeom prst="rect">
            <a:avLst/>
          </a:prstGeom>
          <a:noFill/>
          <a:ln w="28575">
            <a:solidFill>
              <a:schemeClr val="accent1">
                <a:lumMod val="90000"/>
                <a:lumOff val="10000"/>
              </a:schemeClr>
            </a:solidFill>
          </a:ln>
        </p:spPr>
        <p:txBody>
          <a:bodyPr wrap="square" rtlCol="0">
            <a:noAutofit/>
          </a:bodyPr>
          <a:lstStyle/>
          <a:p>
            <a:pPr algn="ctr"/>
            <a:r>
              <a:rPr lang="fr-FR" sz="900" u="sng" dirty="0" smtClean="0"/>
              <a:t>Présentation du Panorama des leviers 2030</a:t>
            </a:r>
          </a:p>
          <a:p>
            <a:pPr algn="ctr"/>
            <a:endParaRPr lang="fr-FR" sz="900" dirty="0"/>
          </a:p>
        </p:txBody>
      </p:sp>
    </p:spTree>
    <p:extLst>
      <p:ext uri="{BB962C8B-B14F-4D97-AF65-F5344CB8AC3E}">
        <p14:creationId xmlns:p14="http://schemas.microsoft.com/office/powerpoint/2010/main" val="3636428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1" name="Image 10"/>
          <p:cNvPicPr>
            <a:picLocks noChangeAspect="1"/>
          </p:cNvPicPr>
          <p:nvPr/>
        </p:nvPicPr>
        <p:blipFill rotWithShape="1">
          <a:blip r:embed="rId2"/>
          <a:srcRect b="50831"/>
          <a:stretch/>
        </p:blipFill>
        <p:spPr>
          <a:xfrm>
            <a:off x="535668" y="1841168"/>
            <a:ext cx="7764741" cy="873361"/>
          </a:xfrm>
          <a:prstGeom prst="rect">
            <a:avLst/>
          </a:prstGeom>
          <a:ln>
            <a:noFill/>
          </a:ln>
        </p:spPr>
      </p:pic>
      <p:sp>
        <p:nvSpPr>
          <p:cNvPr id="3" name="ZoneTexte 2"/>
          <p:cNvSpPr txBox="1"/>
          <p:nvPr/>
        </p:nvSpPr>
        <p:spPr>
          <a:xfrm>
            <a:off x="622198" y="2824890"/>
            <a:ext cx="1860691" cy="830997"/>
          </a:xfrm>
          <a:prstGeom prst="rect">
            <a:avLst/>
          </a:prstGeom>
          <a:noFill/>
        </p:spPr>
        <p:txBody>
          <a:bodyPr wrap="square" rtlCol="0">
            <a:spAutoFit/>
          </a:bodyPr>
          <a:lstStyle/>
          <a:p>
            <a:pPr algn="ctr"/>
            <a:r>
              <a:rPr lang="fr-FR" sz="1200" dirty="0" smtClean="0">
                <a:solidFill>
                  <a:schemeClr val="accent2">
                    <a:lumMod val="50000"/>
                  </a:schemeClr>
                </a:solidFill>
              </a:rPr>
              <a:t>REALISER UN </a:t>
            </a:r>
            <a:r>
              <a:rPr lang="fr-FR" sz="1200" b="1" dirty="0" smtClean="0">
                <a:solidFill>
                  <a:schemeClr val="accent2">
                    <a:lumMod val="50000"/>
                  </a:schemeClr>
                </a:solidFill>
              </a:rPr>
              <a:t>DIAGNOSTIC PARTAGE 2023 </a:t>
            </a:r>
            <a:r>
              <a:rPr lang="fr-FR" sz="1200" dirty="0" smtClean="0">
                <a:solidFill>
                  <a:schemeClr val="accent2">
                    <a:lumMod val="50000"/>
                  </a:schemeClr>
                </a:solidFill>
              </a:rPr>
              <a:t>DU TERRITOIRE</a:t>
            </a:r>
            <a:endParaRPr lang="fr-FR" sz="1200" dirty="0">
              <a:solidFill>
                <a:schemeClr val="accent2">
                  <a:lumMod val="50000"/>
                </a:schemeClr>
              </a:solidFill>
            </a:endParaRPr>
          </a:p>
        </p:txBody>
      </p:sp>
      <p:sp>
        <p:nvSpPr>
          <p:cNvPr id="12" name="ZoneTexte 11"/>
          <p:cNvSpPr txBox="1"/>
          <p:nvPr/>
        </p:nvSpPr>
        <p:spPr>
          <a:xfrm>
            <a:off x="2569419" y="2824890"/>
            <a:ext cx="1671505" cy="461665"/>
          </a:xfrm>
          <a:prstGeom prst="rect">
            <a:avLst/>
          </a:prstGeom>
          <a:noFill/>
        </p:spPr>
        <p:txBody>
          <a:bodyPr wrap="square" rtlCol="0">
            <a:spAutoFit/>
          </a:bodyPr>
          <a:lstStyle/>
          <a:p>
            <a:pPr algn="ctr"/>
            <a:r>
              <a:rPr lang="fr-FR" sz="1200" dirty="0" smtClean="0">
                <a:solidFill>
                  <a:srgbClr val="00B0F0"/>
                </a:solidFill>
              </a:rPr>
              <a:t>CONDUIRE </a:t>
            </a:r>
          </a:p>
          <a:p>
            <a:pPr algn="ctr"/>
            <a:r>
              <a:rPr lang="fr-FR" sz="1200" dirty="0" smtClean="0">
                <a:solidFill>
                  <a:srgbClr val="00B0F0"/>
                </a:solidFill>
              </a:rPr>
              <a:t>UN </a:t>
            </a:r>
            <a:r>
              <a:rPr lang="fr-FR" sz="1200" b="1" dirty="0" smtClean="0">
                <a:solidFill>
                  <a:srgbClr val="00B0F0"/>
                </a:solidFill>
              </a:rPr>
              <a:t>DEBAT</a:t>
            </a:r>
            <a:endParaRPr lang="fr-FR" sz="1200" b="1" dirty="0">
              <a:solidFill>
                <a:srgbClr val="00B0F0"/>
              </a:solidFill>
            </a:endParaRPr>
          </a:p>
        </p:txBody>
      </p:sp>
      <p:sp>
        <p:nvSpPr>
          <p:cNvPr id="13" name="ZoneTexte 12"/>
          <p:cNvSpPr txBox="1"/>
          <p:nvPr/>
        </p:nvSpPr>
        <p:spPr>
          <a:xfrm>
            <a:off x="4433804" y="2824890"/>
            <a:ext cx="1675334" cy="830997"/>
          </a:xfrm>
          <a:prstGeom prst="rect">
            <a:avLst/>
          </a:prstGeom>
          <a:noFill/>
        </p:spPr>
        <p:txBody>
          <a:bodyPr wrap="square" rtlCol="0">
            <a:spAutoFit/>
          </a:bodyPr>
          <a:lstStyle/>
          <a:p>
            <a:pPr algn="ctr"/>
            <a:r>
              <a:rPr lang="fr-FR" sz="1200" dirty="0" smtClean="0">
                <a:solidFill>
                  <a:schemeClr val="accent3">
                    <a:lumMod val="75000"/>
                  </a:schemeClr>
                </a:solidFill>
              </a:rPr>
              <a:t>CHOISIR LES </a:t>
            </a:r>
            <a:r>
              <a:rPr lang="fr-FR" sz="1200" b="1" dirty="0" smtClean="0">
                <a:solidFill>
                  <a:schemeClr val="accent3">
                    <a:lumMod val="75000"/>
                  </a:schemeClr>
                </a:solidFill>
              </a:rPr>
              <a:t>ACTIONS A MENER</a:t>
            </a:r>
            <a:r>
              <a:rPr lang="fr-FR" sz="1200" dirty="0" smtClean="0">
                <a:solidFill>
                  <a:schemeClr val="accent3">
                    <a:lumMod val="75000"/>
                  </a:schemeClr>
                </a:solidFill>
              </a:rPr>
              <a:t> A L’ECHELLE INFRAREGIONALE </a:t>
            </a:r>
            <a:endParaRPr lang="fr-FR" sz="1200" b="1" dirty="0">
              <a:solidFill>
                <a:schemeClr val="accent3">
                  <a:lumMod val="75000"/>
                </a:schemeClr>
              </a:solidFill>
            </a:endParaRPr>
          </a:p>
        </p:txBody>
      </p:sp>
      <p:sp>
        <p:nvSpPr>
          <p:cNvPr id="14" name="ZoneTexte 13"/>
          <p:cNvSpPr txBox="1"/>
          <p:nvPr/>
        </p:nvSpPr>
        <p:spPr>
          <a:xfrm>
            <a:off x="6575405" y="2824890"/>
            <a:ext cx="1498308" cy="830997"/>
          </a:xfrm>
          <a:prstGeom prst="rect">
            <a:avLst/>
          </a:prstGeom>
          <a:noFill/>
        </p:spPr>
        <p:txBody>
          <a:bodyPr wrap="square" rtlCol="0">
            <a:spAutoFit/>
          </a:bodyPr>
          <a:lstStyle/>
          <a:p>
            <a:pPr algn="ctr"/>
            <a:r>
              <a:rPr lang="fr-FR" sz="1200" dirty="0" smtClean="0">
                <a:solidFill>
                  <a:schemeClr val="accent6"/>
                </a:solidFill>
              </a:rPr>
              <a:t>ETABLIR UNE </a:t>
            </a:r>
            <a:r>
              <a:rPr lang="fr-FR" sz="1200" b="1" dirty="0" smtClean="0">
                <a:solidFill>
                  <a:schemeClr val="accent6"/>
                </a:solidFill>
              </a:rPr>
              <a:t>FEUILLE DE ROUTE </a:t>
            </a:r>
            <a:r>
              <a:rPr lang="fr-FR" sz="1200" dirty="0" smtClean="0">
                <a:solidFill>
                  <a:schemeClr val="accent6"/>
                </a:solidFill>
              </a:rPr>
              <a:t>REGIONALE 2030</a:t>
            </a:r>
            <a:endParaRPr lang="fr-FR" sz="1200" b="1" dirty="0">
              <a:solidFill>
                <a:schemeClr val="accent6"/>
              </a:solidFill>
            </a:endParaRPr>
          </a:p>
        </p:txBody>
      </p:sp>
      <p:cxnSp>
        <p:nvCxnSpPr>
          <p:cNvPr id="5" name="Connecteur droit 4"/>
          <p:cNvCxnSpPr/>
          <p:nvPr/>
        </p:nvCxnSpPr>
        <p:spPr>
          <a:xfrm>
            <a:off x="2293342" y="2958895"/>
            <a:ext cx="43373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094303" y="2958895"/>
            <a:ext cx="43373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141673" y="2958895"/>
            <a:ext cx="43373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re 8"/>
          <p:cNvSpPr>
            <a:spLocks noGrp="1"/>
          </p:cNvSpPr>
          <p:nvPr>
            <p:ph type="title"/>
          </p:nvPr>
        </p:nvSpPr>
        <p:spPr>
          <a:xfrm>
            <a:off x="323850" y="682801"/>
            <a:ext cx="8635093" cy="539991"/>
          </a:xfrm>
        </p:spPr>
        <p:txBody>
          <a:bodyPr>
            <a:noAutofit/>
          </a:bodyPr>
          <a:lstStyle/>
          <a:p>
            <a:r>
              <a:rPr lang="fr-FR" sz="2100" dirty="0" smtClean="0"/>
              <a:t>Les 4 étapes d’une COP régionale</a:t>
            </a:r>
            <a:endParaRPr lang="fr-FR" sz="2100" dirty="0"/>
          </a:p>
        </p:txBody>
      </p:sp>
      <p:sp>
        <p:nvSpPr>
          <p:cNvPr id="4" name="Rectangle 3"/>
          <p:cNvSpPr/>
          <p:nvPr/>
        </p:nvSpPr>
        <p:spPr>
          <a:xfrm>
            <a:off x="764939" y="4200745"/>
            <a:ext cx="7752914" cy="261610"/>
          </a:xfrm>
          <a:prstGeom prst="rect">
            <a:avLst/>
          </a:prstGeom>
        </p:spPr>
        <p:txBody>
          <a:bodyPr wrap="square">
            <a:spAutoFit/>
          </a:bodyPr>
          <a:lstStyle/>
          <a:p>
            <a:pPr algn="ctr"/>
            <a:r>
              <a:rPr lang="fr-FR" sz="1100" i="1" dirty="0" smtClean="0">
                <a:solidFill>
                  <a:schemeClr val="bg1">
                    <a:lumMod val="50000"/>
                  </a:schemeClr>
                </a:solidFill>
              </a:rPr>
              <a:t>. </a:t>
            </a:r>
            <a:endParaRPr lang="fr-FR" sz="1100" i="1" dirty="0">
              <a:solidFill>
                <a:schemeClr val="bg1">
                  <a:lumMod val="50000"/>
                </a:schemeClr>
              </a:solidFill>
            </a:endParaRPr>
          </a:p>
        </p:txBody>
      </p:sp>
    </p:spTree>
    <p:extLst>
      <p:ext uri="{BB962C8B-B14F-4D97-AF65-F5344CB8AC3E}">
        <p14:creationId xmlns:p14="http://schemas.microsoft.com/office/powerpoint/2010/main" val="287145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59998" y="738000"/>
            <a:ext cx="8615751" cy="4046400"/>
          </a:xfrm>
        </p:spPr>
        <p:txBody>
          <a:bodyPr>
            <a:normAutofit/>
          </a:bodyPr>
          <a:lstStyle/>
          <a:p>
            <a:pPr marL="0" indent="0">
              <a:buNone/>
            </a:pPr>
            <a:r>
              <a:rPr lang="fr-FR" sz="2800" dirty="0" smtClean="0"/>
              <a:t>Introduction aux panoramas des leviers du SGPE</a:t>
            </a:r>
            <a:endParaRPr lang="fr-FR" sz="2800" dirty="0"/>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8</a:t>
            </a:fld>
            <a:endParaRPr lang="fr-FR" dirty="0"/>
          </a:p>
        </p:txBody>
      </p:sp>
      <p:sp>
        <p:nvSpPr>
          <p:cNvPr id="5" name="Espace réservé du pied de page 4"/>
          <p:cNvSpPr>
            <a:spLocks noGrp="1"/>
          </p:cNvSpPr>
          <p:nvPr>
            <p:ph type="ftr" sz="quarter" idx="3"/>
          </p:nvPr>
        </p:nvSpPr>
        <p:spPr/>
        <p:txBody>
          <a:bodyPr/>
          <a:lstStyle/>
          <a:p>
            <a:r>
              <a:rPr lang="fr-FR" dirty="0" smtClean="0"/>
              <a:t>Secrétariat général à la planification écologique</a:t>
            </a:r>
            <a:endParaRPr lang="fr-FR" dirty="0"/>
          </a:p>
        </p:txBody>
      </p:sp>
    </p:spTree>
    <p:extLst>
      <p:ext uri="{BB962C8B-B14F-4D97-AF65-F5344CB8AC3E}">
        <p14:creationId xmlns:p14="http://schemas.microsoft.com/office/powerpoint/2010/main" val="1416531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e la date 1"/>
          <p:cNvSpPr>
            <a:spLocks noGrp="1"/>
          </p:cNvSpPr>
          <p:nvPr>
            <p:ph type="dt" sz="half" idx="2"/>
          </p:nvPr>
        </p:nvSpPr>
        <p:spPr/>
        <p:txBody>
          <a:bodyPr/>
          <a:lstStyle/>
          <a:p>
            <a:fld id="{2B103894-9B42-B644-BF18-41F0A33FB883}" type="datetime1">
              <a:rPr lang="fr-FR" cap="all" smtClean="0"/>
              <a:t>30/11/2023</a:t>
            </a:fld>
            <a:endParaRPr lang="fr-FR" cap="all" dirty="0"/>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9</a:t>
            </a:fld>
            <a:endParaRPr lang="fr-FR" dirty="0"/>
          </a:p>
        </p:txBody>
      </p:sp>
      <p:sp>
        <p:nvSpPr>
          <p:cNvPr id="5" name="Espace réservé du pied de page 4"/>
          <p:cNvSpPr>
            <a:spLocks noGrp="1"/>
          </p:cNvSpPr>
          <p:nvPr>
            <p:ph type="ftr" sz="quarter" idx="3"/>
          </p:nvPr>
        </p:nvSpPr>
        <p:spPr/>
        <p:txBody>
          <a:bodyPr/>
          <a:lstStyle/>
          <a:p>
            <a:r>
              <a:rPr lang="fr-FR" smtClean="0"/>
              <a:t>Secrétariat général à la planification écologique</a:t>
            </a:r>
            <a:endParaRPr lang="fr-FR" dirty="0"/>
          </a:p>
        </p:txBody>
      </p:sp>
      <p:sp>
        <p:nvSpPr>
          <p:cNvPr id="7" name="Espace réservé du texte 7"/>
          <p:cNvSpPr txBox="1">
            <a:spLocks/>
          </p:cNvSpPr>
          <p:nvPr/>
        </p:nvSpPr>
        <p:spPr>
          <a:xfrm>
            <a:off x="453542" y="908157"/>
            <a:ext cx="8057535" cy="3466011"/>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dirty="0"/>
              <a:t>Le panorama des leviers pour un territoire donne aux collectivités territoriales :</a:t>
            </a:r>
            <a:br>
              <a:rPr lang="fr-FR" sz="2100" dirty="0"/>
            </a:br>
            <a:endParaRPr lang="fr-FR" sz="2100" dirty="0" smtClean="0"/>
          </a:p>
          <a:p>
            <a:pPr marL="377825" indent="-285750">
              <a:buFont typeface="Arial" panose="020B0604020202020204" pitchFamily="34" charset="0"/>
              <a:buChar char="•"/>
            </a:pPr>
            <a:r>
              <a:rPr lang="fr-FR" sz="2100" dirty="0" smtClean="0"/>
              <a:t>la </a:t>
            </a:r>
            <a:r>
              <a:rPr lang="fr-FR" sz="2100" dirty="0"/>
              <a:t>visibilité </a:t>
            </a:r>
            <a:r>
              <a:rPr lang="fr-FR" sz="2100" dirty="0" smtClean="0"/>
              <a:t>sur les leviers clés de réduction </a:t>
            </a:r>
            <a:r>
              <a:rPr lang="fr-FR" sz="2100" dirty="0"/>
              <a:t>de gaz à effet de </a:t>
            </a:r>
            <a:r>
              <a:rPr lang="fr-FR" sz="2100" dirty="0" smtClean="0"/>
              <a:t>serre, de préservation </a:t>
            </a:r>
            <a:r>
              <a:rPr lang="fr-FR" sz="2100" dirty="0"/>
              <a:t>de la biodiversité et de gestion des </a:t>
            </a:r>
            <a:r>
              <a:rPr lang="fr-FR" sz="2100" dirty="0" smtClean="0"/>
              <a:t>ressources</a:t>
            </a:r>
          </a:p>
          <a:p>
            <a:pPr marL="377825" indent="-285750">
              <a:buFont typeface="Arial" panose="020B0604020202020204" pitchFamily="34" charset="0"/>
              <a:buChar char="•"/>
            </a:pPr>
            <a:r>
              <a:rPr lang="fr-FR" sz="2100" dirty="0" smtClean="0"/>
              <a:t>des indications sur </a:t>
            </a:r>
            <a:r>
              <a:rPr lang="fr-FR" sz="2100" dirty="0"/>
              <a:t>la part régionale </a:t>
            </a:r>
            <a:r>
              <a:rPr lang="fr-FR" sz="2100" dirty="0" smtClean="0"/>
              <a:t>pour </a:t>
            </a:r>
            <a:r>
              <a:rPr lang="fr-FR" sz="2100" dirty="0"/>
              <a:t>contribuer aux objectif du pays</a:t>
            </a:r>
            <a:br>
              <a:rPr lang="fr-FR" sz="2100" dirty="0"/>
            </a:br>
            <a:endParaRPr lang="fr-FR" sz="2100" dirty="0" smtClean="0"/>
          </a:p>
          <a:p>
            <a:pPr marL="87313"/>
            <a:r>
              <a:rPr lang="fr-FR" sz="2100" dirty="0" smtClean="0"/>
              <a:t>Il </a:t>
            </a:r>
            <a:r>
              <a:rPr lang="fr-FR" sz="2100" dirty="0"/>
              <a:t>permet </a:t>
            </a:r>
            <a:r>
              <a:rPr lang="fr-FR" sz="2100" u="sng" dirty="0"/>
              <a:t>d’engager une discussion</a:t>
            </a:r>
            <a:r>
              <a:rPr lang="fr-FR" sz="2100" dirty="0"/>
              <a:t>. </a:t>
            </a:r>
            <a:endParaRPr lang="fr-FR" sz="2100" b="1" dirty="0"/>
          </a:p>
        </p:txBody>
      </p:sp>
    </p:spTree>
    <p:extLst>
      <p:ext uri="{BB962C8B-B14F-4D97-AF65-F5344CB8AC3E}">
        <p14:creationId xmlns:p14="http://schemas.microsoft.com/office/powerpoint/2010/main" val="5029570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2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MIER MINISTRE">
  <a:themeElements>
    <a:clrScheme name="Personnalisé 4">
      <a:dk1>
        <a:srgbClr val="000000"/>
      </a:dk1>
      <a:lt1>
        <a:srgbClr val="FFFFFF"/>
      </a:lt1>
      <a:dk2>
        <a:srgbClr val="000091"/>
      </a:dk2>
      <a:lt2>
        <a:srgbClr val="E1000F"/>
      </a:lt2>
      <a:accent1>
        <a:srgbClr val="169B61"/>
      </a:accent1>
      <a:accent2>
        <a:srgbClr val="5770BE"/>
      </a:accent2>
      <a:accent3>
        <a:srgbClr val="FDCF41"/>
      </a:accent3>
      <a:accent4>
        <a:srgbClr val="FF6F4C"/>
      </a:accent4>
      <a:accent5>
        <a:srgbClr val="A26859"/>
      </a:accent5>
      <a:accent6>
        <a:srgbClr val="91AE4F"/>
      </a:accent6>
      <a:hlink>
        <a:srgbClr val="91AE4F"/>
      </a:hlink>
      <a:folHlink>
        <a:srgbClr val="91AE4F"/>
      </a:folHlink>
    </a:clrScheme>
    <a:fontScheme name="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SGPE [Lecture seule]" id="{B0E275F3-4F7D-4A3A-BC95-2E53324AC4C6}" vid="{29C65F32-8FB2-4D5F-8D33-630AAEEF1D0D}"/>
    </a:ext>
  </a:extLst>
</a:theme>
</file>

<file path=ppt/theme/theme2.xml><?xml version="1.0" encoding="utf-8"?>
<a:theme xmlns:a="http://schemas.openxmlformats.org/drawingml/2006/main" name="1_PREMIER MINISTRE">
  <a:themeElements>
    <a:clrScheme name="Personnalisé 4">
      <a:dk1>
        <a:srgbClr val="000000"/>
      </a:dk1>
      <a:lt1>
        <a:srgbClr val="FFFFFF"/>
      </a:lt1>
      <a:dk2>
        <a:srgbClr val="000091"/>
      </a:dk2>
      <a:lt2>
        <a:srgbClr val="E1000F"/>
      </a:lt2>
      <a:accent1>
        <a:srgbClr val="169B61"/>
      </a:accent1>
      <a:accent2>
        <a:srgbClr val="5770BE"/>
      </a:accent2>
      <a:accent3>
        <a:srgbClr val="FDCF41"/>
      </a:accent3>
      <a:accent4>
        <a:srgbClr val="FF6F4C"/>
      </a:accent4>
      <a:accent5>
        <a:srgbClr val="A26859"/>
      </a:accent5>
      <a:accent6>
        <a:srgbClr val="91AE4F"/>
      </a:accent6>
      <a:hlink>
        <a:srgbClr val="91AE4F"/>
      </a:hlink>
      <a:folHlink>
        <a:srgbClr val="91AE4F"/>
      </a:folHlink>
    </a:clrScheme>
    <a:fontScheme name="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SGPE [Lecture seule]" id="{B0E275F3-4F7D-4A3A-BC95-2E53324AC4C6}" vid="{29C65F32-8FB2-4D5F-8D33-630AAEEF1D0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TEMPLATE_SGPE</Template>
  <TotalTime>26374</TotalTime>
  <Words>3548</Words>
  <Application>Microsoft Office PowerPoint</Application>
  <PresentationFormat>Affichage à l'écran (16:9)</PresentationFormat>
  <Paragraphs>666</Paragraphs>
  <Slides>28</Slides>
  <Notes>15</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1</vt:i4>
      </vt:variant>
      <vt:variant>
        <vt:lpstr>Titres des diapositives</vt:lpstr>
      </vt:variant>
      <vt:variant>
        <vt:i4>28</vt:i4>
      </vt:variant>
    </vt:vector>
  </HeadingPairs>
  <TitlesOfParts>
    <vt:vector size="35" baseType="lpstr">
      <vt:lpstr>Arial</vt:lpstr>
      <vt:lpstr>Calibri</vt:lpstr>
      <vt:lpstr>Marianne</vt:lpstr>
      <vt:lpstr>Wingdings</vt:lpstr>
      <vt:lpstr>PREMIER MINISTRE</vt:lpstr>
      <vt:lpstr>1_PREMIER MINISTRE</vt:lpstr>
      <vt:lpstr>think-cell Slide</vt:lpstr>
      <vt:lpstr>²</vt:lpstr>
      <vt:lpstr>Objectifs de ce document</vt:lpstr>
      <vt:lpstr>Les travaux de planification écologique ont permis de construire un plan qui donne de la visibilité à l’action pour 2030</vt:lpstr>
      <vt:lpstr>La vision régionale des enjeux 2030 répond à : </vt:lpstr>
      <vt:lpstr>La COP régionale permet d’engager une discussion à l’échelle de la région pour un plan d’actions territoriales cohérent et partagé</vt:lpstr>
      <vt:lpstr>Calendrier : Après le lancement de la COP régionale, six mois permettant un diagnostic partagé des actions, puis des débats et, enfin,  la finalisation de la feuille de route à l’été </vt:lpstr>
      <vt:lpstr>Les 4 étapes d’une COP régionale</vt:lpstr>
      <vt:lpstr>Introduction aux panoramas des leviers du SGPE</vt:lpstr>
      <vt:lpstr>Présentation PowerPoint</vt:lpstr>
      <vt:lpstr>Deux panoramas des leviers : le premier sur la décarbonation, le second sur la biodiversité et gestion des ressources</vt:lpstr>
      <vt:lpstr>Une déclinaison régionale du panorama des leviers national a été établie par le SGPE, comme base de discussion pour la COP</vt:lpstr>
      <vt:lpstr>Présentation PowerPoint</vt:lpstr>
      <vt:lpstr>Visualisation d’exemples de trois panoramas des leviers régionaux</vt:lpstr>
      <vt:lpstr>Un simulateur, outil d’animation, du panorama des leviers régionalisé vous accompagnera tout au long de la COP</vt:lpstr>
      <vt:lpstr>Exemple de panorama des leviers de préservation de la biodiversité ou gestion des ressources pour une région </vt:lpstr>
      <vt:lpstr>Approche pour la première étape de la COP :  Le diagnostic partagé 2023</vt:lpstr>
      <vt:lpstr>La méthode de la COP se veut différente. Elle cherche à impulser une nouvelle approche, en permettant une autre forme de prise de décisions collectives.   Les panoramas des leviers donnent de la visibilité sur les besoins à horizon 2030, tenant compte des caractéristiques de chaque territoire et des citoyens qui y vivent et permettant, le cas échéant, une nouvelle priorisation des actions nécessaires.  La méthode permet d’identifier les actions nécessaires à l’atteinte de l’ambition 2030. Et les collectivités territoriales, concernées de par leurs compétences, s’en emparent si elles le souhaitent collectivement.</vt:lpstr>
      <vt:lpstr> Le diagnostic partagé à l’échelle du territoire régional est réalisé par l’ensemble des collectivités territoriales :  - Il permet une approche rapide par action et ne nécessite pas, pour les collectivités territoriales, de « rouvrir chaque dossier » ni de faire intervenir des expertises extérieures   - Il est basé sur le cumul des actions, déjà mises en œuvre ou en cours, en lien avec les compétences des collectivités territoriales et ayant un impact sur l’atténuation climatique et sur la préservation de la biodiversité et la gestion des ressources  - Il identifie les leviers qui sont collectivement considérés comme insuffisamment poussés sur le territoire par rapport à une ambition collective</vt:lpstr>
      <vt:lpstr>Objectifs de la phase de diagnostic 2023 de la COP</vt:lpstr>
      <vt:lpstr>Une approche en trois temps pour établir le diagnostic du point de départ 2023 et donc un référentiel commun en vue du débat </vt:lpstr>
      <vt:lpstr>L’objectif de cette étape est que chaque collectivité donne sa vision du niveau d’avancement de ses propres actions</vt:lpstr>
      <vt:lpstr>Au total, le diagnostic porte sur les 43 leviers transverses aux défis environ-nementaux des panoramas des leviers</vt:lpstr>
      <vt:lpstr>Illustration d’une liste d’actions évaluées par les CT (1/2) : Actions des collectivités sur le levier « Rénovation des bâtiments »</vt:lpstr>
      <vt:lpstr>Illustration d’une liste d’actions évaluées par les CT (2/2) : Actions des collectivités sur le levier « Augmentation des aires protégées » </vt:lpstr>
      <vt:lpstr>En complément, sur chaque levier, les collectivités évalueront l’ambition collective sous forme de 2 questions </vt:lpstr>
      <vt:lpstr>Pour ce faire, chaque collectivité doit remplir le tableau permettant de recueillir les actions et son pré-diagnostic</vt:lpstr>
      <vt:lpstr>Le Préfet et ses services reçoivent les tableaux des collectivités et compilent les informations chiffrées recueillies</vt:lpstr>
      <vt:lpstr>Le Préfet de Région et le Président de Région rendront public le diagnostic issu de l’ensemble des retours des collectivités</vt:lpstr>
    </vt:vector>
  </TitlesOfParts>
  <Manager>Client</Manager>
  <Company>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JOBERT Frederik</dc:creator>
  <cp:lastModifiedBy>DARDENNE Lea</cp:lastModifiedBy>
  <cp:revision>1868</cp:revision>
  <dcterms:created xsi:type="dcterms:W3CDTF">2023-01-03T06:19:53Z</dcterms:created>
  <dcterms:modified xsi:type="dcterms:W3CDTF">2023-11-30T20:56:20Z</dcterms:modified>
</cp:coreProperties>
</file>