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813" r:id="rId1"/>
    <p:sldMasterId id="2147483825" r:id="rId2"/>
  </p:sldMasterIdLst>
  <p:notesMasterIdLst>
    <p:notesMasterId r:id="rId6"/>
  </p:notesMasterIdLst>
  <p:sldIdLst>
    <p:sldId id="347" r:id="rId3"/>
    <p:sldId id="1218" r:id="rId4"/>
    <p:sldId id="1217" r:id="rId5"/>
  </p:sldIdLst>
  <p:sldSz cx="9144000" cy="5143500" type="screen16x9"/>
  <p:notesSz cx="6858000" cy="9144000"/>
  <p:custDataLst>
    <p:tags r:id="rId7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D637C95-8F8E-43E5-98F6-4EB49FBC6D14}">
          <p14:sldIdLst>
            <p14:sldId id="347"/>
            <p14:sldId id="1218"/>
            <p14:sldId id="1217"/>
          </p14:sldIdLst>
        </p14:section>
        <p14:section name="Annexes" id="{53A3892D-14B6-4A7E-A07D-F5E0A3E78795}">
          <p14:sldIdLst/>
        </p14:section>
      </p14:sectionLst>
    </p:ext>
    <p:ext uri="{EFAFB233-063F-42B5-8137-9DF3F51BA10A}">
      <p15:sldGuideLst xmlns:p15="http://schemas.microsoft.com/office/powerpoint/2012/main">
        <p15:guide id="2" orient="horz" pos="191">
          <p15:clr>
            <a:srgbClr val="A4A3A4"/>
          </p15:clr>
        </p15:guide>
        <p15:guide id="3" orient="horz" pos="1257" userDrawn="1">
          <p15:clr>
            <a:srgbClr val="A4A3A4"/>
          </p15:clr>
        </p15:guide>
        <p15:guide id="4" orient="horz" pos="373" userDrawn="1">
          <p15:clr>
            <a:srgbClr val="A4A3A4"/>
          </p15:clr>
        </p15:guide>
        <p15:guide id="6" orient="horz" pos="2006" userDrawn="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5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PELLION Antoine" initials="PA" lastIdx="99" clrIdx="0">
    <p:extLst>
      <p:ext uri="{19B8F6BF-5375-455C-9EA6-DF929625EA0E}">
        <p15:presenceInfo xmlns:p15="http://schemas.microsoft.com/office/powerpoint/2012/main" userId="PELLION Antoine" providerId="None"/>
      </p:ext>
    </p:extLst>
  </p:cmAuthor>
  <p:cmAuthor id="4" name="Olivia Davies" initials="OD" lastIdx="1" clrIdx="1">
    <p:extLst>
      <p:ext uri="{19B8F6BF-5375-455C-9EA6-DF929625EA0E}">
        <p15:presenceInfo xmlns:p15="http://schemas.microsoft.com/office/powerpoint/2012/main" userId="e5639765cfb0a5f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EDE1DE"/>
    <a:srgbClr val="DDE2F2"/>
    <a:srgbClr val="FFC6CA"/>
    <a:srgbClr val="B3DE69"/>
    <a:srgbClr val="FFED6F"/>
    <a:srgbClr val="BEBADA"/>
    <a:srgbClr val="FDB462"/>
    <a:srgbClr val="9FCEE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3431" autoAdjust="0"/>
  </p:normalViewPr>
  <p:slideViewPr>
    <p:cSldViewPr snapToGrid="0" showGuides="1">
      <p:cViewPr varScale="1">
        <p:scale>
          <a:sx n="81" d="100"/>
          <a:sy n="81" d="100"/>
        </p:scale>
        <p:origin x="832" y="40"/>
      </p:cViewPr>
      <p:guideLst>
        <p:guide orient="horz" pos="191"/>
        <p:guide orient="horz" pos="1257"/>
        <p:guide orient="horz" pos="373"/>
        <p:guide orient="horz" pos="2006"/>
        <p:guide pos="2880"/>
        <p:guide pos="476"/>
        <p:guide pos="5193"/>
        <p:guide pos="5511"/>
      </p:guideLst>
    </p:cSldViewPr>
  </p:slideViewPr>
  <p:outlineViewPr>
    <p:cViewPr>
      <p:scale>
        <a:sx n="33" d="100"/>
        <a:sy n="33" d="100"/>
      </p:scale>
      <p:origin x="0" y="-654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852"/>
    </p:cViewPr>
  </p:sorter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2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3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4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5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6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7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8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9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9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Feuille_de_calcul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1246844941382225E-3"/>
          <c:w val="0.97942940581390148"/>
          <c:h val="0.69372620456769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% cantines Egalim</c:v>
                </c:pt>
              </c:strCache>
            </c:strRef>
          </c:cat>
          <c:val>
            <c:numRef>
              <c:f>Feuil1!$B$2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F1-4EBA-A160-C033E0262EC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2F1-4EBA-A160-C033E0262EC5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2F1-4EBA-A160-C033E0262E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% cantines Egalim</c:v>
                </c:pt>
              </c:strCache>
            </c:strRef>
          </c:cat>
          <c:val>
            <c:numRef>
              <c:f>Feuil1!$C$2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F1-4EBA-A160-C033E0262E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015384256913013E-2"/>
          <c:y val="3.1246844941382225E-3"/>
          <c:w val="0.79448046337234235"/>
          <c:h val="0.69372620456769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chemeClr val="bg1">
                    <a:lumMod val="85000"/>
                  </a:schemeClr>
                </a:fgClr>
                <a:bgClr>
                  <a:srgbClr val="E1F2C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CD9-481E-9BE4-8626BB09DA99}"/>
              </c:ext>
            </c:extLst>
          </c:dPt>
          <c:dLbls>
            <c:delete val="1"/>
          </c:dLbls>
          <c:cat>
            <c:strRef>
              <c:f>Feuil1!$A$2</c:f>
              <c:strCache>
                <c:ptCount val="1"/>
                <c:pt idx="0">
                  <c:v>Points identifiés - en #</c:v>
                </c:pt>
              </c:strCache>
            </c:strRef>
          </c:cat>
          <c:val>
            <c:numRef>
              <c:f>Feuil1!$B$2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43-4A34-B61A-DB2C48F21F99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pattFill prst="wdUpDiag">
              <a:fgClr>
                <a:srgbClr val="7F7F7F"/>
              </a:fgClr>
              <a:bgClr>
                <a:srgbClr val="E1F2C3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rgbClr val="7F7F7F"/>
                </a:fgClr>
                <a:bgClr>
                  <a:srgbClr val="E1F2C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343-4A34-B61A-DB2C48F21F99}"/>
              </c:ext>
            </c:extLst>
          </c:dPt>
          <c:dPt>
            <c:idx val="1"/>
            <c:invertIfNegative val="0"/>
            <c:bubble3D val="0"/>
            <c:spPr>
              <a:pattFill prst="wdUpDiag">
                <a:fgClr>
                  <a:srgbClr val="7F7F7F"/>
                </a:fgClr>
                <a:bgClr>
                  <a:srgbClr val="E1F2C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343-4A34-B61A-DB2C48F21F99}"/>
              </c:ext>
            </c:extLst>
          </c:dPt>
          <c:dLbls>
            <c:delete val="1"/>
          </c:dLbls>
          <c:cat>
            <c:strRef>
              <c:f>Feuil1!$A$2</c:f>
              <c:strCache>
                <c:ptCount val="1"/>
                <c:pt idx="0">
                  <c:v>Points identifiés - en #</c:v>
                </c:pt>
              </c:strCache>
            </c:strRef>
          </c:cat>
          <c:val>
            <c:numRef>
              <c:f>Feuil1!$C$2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43-4A34-B61A-DB2C48F21F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1246844941382225E-3"/>
          <c:w val="0.79448046337234235"/>
          <c:h val="0.69372620456769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chemeClr val="bg1">
                    <a:lumMod val="85000"/>
                  </a:schemeClr>
                </a:fgClr>
                <a:bgClr>
                  <a:srgbClr val="E1F2C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A2D-4AF8-8341-D7F380CD22B9}"/>
              </c:ext>
            </c:extLst>
          </c:dPt>
          <c:dLbls>
            <c:delete val="1"/>
          </c:dLbls>
          <c:cat>
            <c:strRef>
              <c:f>Feuil1!$A$2</c:f>
              <c:strCache>
                <c:ptCount val="1"/>
                <c:pt idx="0">
                  <c:v>…dont résorbés</c:v>
                </c:pt>
              </c:strCache>
            </c:strRef>
          </c:cat>
          <c:val>
            <c:numRef>
              <c:f>Feuil1!$B$2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F-423D-9584-CDA1004579A1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rgbClr val="7F7F7F"/>
            </a:solidFill>
            <a:ln w="38100">
              <a:solidFill>
                <a:srgbClr val="7F7F7F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E7F-423D-9584-CDA1004579A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E7F-423D-9584-CDA1004579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…dont résorbés</c:v>
                </c:pt>
              </c:strCache>
            </c:strRef>
          </c:cat>
          <c:val>
            <c:numRef>
              <c:f>Feuil1!$C$2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7F-423D-9584-CDA1004579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1246844941382221E-3"/>
          <c:w val="1"/>
          <c:h val="0.69372620456769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2019</c:v>
                </c:pt>
              </c:strCache>
            </c:strRef>
          </c:tx>
          <c:spPr>
            <a:pattFill prst="wdUpDiag">
              <a:fgClr>
                <a:schemeClr val="bg1">
                  <a:lumMod val="85000"/>
                </a:schemeClr>
              </a:fgClr>
              <a:bgClr>
                <a:srgbClr val="EEF0F8"/>
              </a:bgClr>
            </a:patt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Feuil1!$A$2</c:f>
              <c:strCache>
                <c:ptCount val="1"/>
                <c:pt idx="0">
                  <c:v>Surfaces désimperméabilisées - en ha</c:v>
                </c:pt>
              </c:strCache>
            </c:strRef>
          </c:cat>
          <c:val>
            <c:numRef>
              <c:f>Feuil1!$B$2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90-45D5-AC93-D5B5E69A10C3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pattFill prst="wdUpDiag">
              <a:fgClr>
                <a:srgbClr val="7F7F7F"/>
              </a:fgClr>
              <a:bgClr>
                <a:srgbClr val="EEF0F8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rgbClr val="7F7F7F"/>
                </a:fgClr>
                <a:bgClr>
                  <a:srgbClr val="EEF0F8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890-45D5-AC93-D5B5E69A10C3}"/>
              </c:ext>
            </c:extLst>
          </c:dPt>
          <c:dPt>
            <c:idx val="1"/>
            <c:invertIfNegative val="0"/>
            <c:bubble3D val="0"/>
            <c:spPr>
              <a:pattFill prst="wdUpDiag">
                <a:fgClr>
                  <a:srgbClr val="7F7F7F"/>
                </a:fgClr>
                <a:bgClr>
                  <a:srgbClr val="EEF0F8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890-45D5-AC93-D5B5E69A10C3}"/>
              </c:ext>
            </c:extLst>
          </c:dPt>
          <c:dLbls>
            <c:delete val="1"/>
          </c:dLbls>
          <c:cat>
            <c:strRef>
              <c:f>Feuil1!$A$2</c:f>
              <c:strCache>
                <c:ptCount val="1"/>
                <c:pt idx="0">
                  <c:v>Surfaces désimperméabilisées - en ha</c:v>
                </c:pt>
              </c:strCache>
            </c:strRef>
          </c:cat>
          <c:val>
            <c:numRef>
              <c:f>Feuil1!$C$2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890-45D5-AC93-D5B5E69A10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1246844941382225E-3"/>
          <c:w val="0.79448046337234235"/>
          <c:h val="0.69372620456769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% communes collectant biodéchets</c:v>
                </c:pt>
              </c:strCache>
            </c:strRef>
          </c:cat>
          <c:val>
            <c:numRef>
              <c:f>Feuil1!$B$2</c:f>
              <c:numCache>
                <c:formatCode>0%</c:formatCode>
                <c:ptCount val="1"/>
                <c:pt idx="0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EC-4190-972D-2098A828DF2C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3EC-4190-972D-2098A828DF2C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3EC-4190-972D-2098A828DF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% communes collectant biodéchets</c:v>
                </c:pt>
              </c:strCache>
            </c:strRef>
          </c:cat>
          <c:val>
            <c:numRef>
              <c:f>Feuil1!$C$2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3EC-4190-972D-2098A828DF2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58186574855319E-2"/>
          <c:y val="0.15982350959752933"/>
          <c:w val="0.96404181342514472"/>
          <c:h val="0.40665219767813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% bouteilles plastiques collectées</c:v>
                </c:pt>
              </c:strCache>
            </c:strRef>
          </c:cat>
          <c:val>
            <c:numRef>
              <c:f>Feuil1!$B$2</c:f>
              <c:numCache>
                <c:formatCode>0%</c:formatCode>
                <c:ptCount val="1"/>
                <c:pt idx="0">
                  <c:v>0.48499999999999999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2-407A-A198-2B40CCD24DA4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3C2-407A-A198-2B40CCD24DA4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3C2-407A-A198-2B40CCD24D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% bouteilles plastiques collectées</c:v>
                </c:pt>
              </c:strCache>
            </c:strRef>
          </c:cat>
          <c:val>
            <c:numRef>
              <c:f>Feuil1!$C$2</c:f>
              <c:numCache>
                <c:formatCode>0%</c:formatCode>
                <c:ptCount val="1"/>
                <c:pt idx="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C2-407A-A198-2B40CCD24D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1246844941382225E-3"/>
          <c:w val="0.79448046337234235"/>
          <c:h val="0.69372620456769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Déchets (DMA) - en kt/an</c:v>
                </c:pt>
              </c:strCache>
            </c:strRef>
          </c:cat>
          <c:val>
            <c:numRef>
              <c:f>Feuil1!$B$2</c:f>
              <c:numCache>
                <c:formatCode>_-* #\ ##0_-;\-* #\ ##0_-;_-* "-"??_-;_-@_-</c:formatCode>
                <c:ptCount val="1"/>
                <c:pt idx="0">
                  <c:v>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5B-4CE4-BA13-0FE6B261B9CD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25B-4CE4-BA13-0FE6B261B9CD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25B-4CE4-BA13-0FE6B261B9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Déchets (DMA) - en kt/an</c:v>
                </c:pt>
              </c:strCache>
            </c:strRef>
          </c:cat>
          <c:val>
            <c:numRef>
              <c:f>Feuil1!$C$2</c:f>
              <c:numCache>
                <c:formatCode>_-* #\ ##0_-;\-* #\ ##0_-;_-* "-"??_-;_-@_-</c:formatCode>
                <c:ptCount val="1"/>
                <c:pt idx="0">
                  <c:v>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25B-4CE4-BA13-0FE6B261B9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_-* #\ ##0_-;\-* #\ ##0_-;_-* &quot;-&quot;??_-;_-@_-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1246844941382225E-3"/>
          <c:w val="0.92965843910414758"/>
          <c:h val="0.69372620456769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Aires protégées</c:v>
                </c:pt>
              </c:strCache>
            </c:strRef>
          </c:cat>
          <c:val>
            <c:numRef>
              <c:f>Feuil1!$B$2</c:f>
              <c:numCache>
                <c:formatCode>0%</c:formatCode>
                <c:ptCount val="1"/>
                <c:pt idx="0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79-4483-9F63-754F2FDBD85B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noFill/>
            <a:ln w="38100">
              <a:solidFill>
                <a:srgbClr val="7F7F7F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779-4483-9F63-754F2FDBD85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779-4483-9F63-754F2FDBD8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Aires protégées</c:v>
                </c:pt>
              </c:strCache>
            </c:strRef>
          </c:cat>
          <c:val>
            <c:numRef>
              <c:f>Feuil1!$C$2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79-4483-9F63-754F2FDBD8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755508600248189E-6"/>
          <c:y val="0.17385977251064805"/>
          <c:w val="0.99999902913940975"/>
          <c:h val="0.485737851633956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dont ZPF</c:v>
                </c:pt>
              </c:strCache>
            </c:strRef>
          </c:cat>
          <c:val>
            <c:numRef>
              <c:f>Feuil1!$B$2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38-4D08-BE8C-9811B8FF06B2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rgbClr val="E1F2C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1F2C3"/>
              </a:solidFill>
              <a:ln w="38100">
                <a:solidFill>
                  <a:srgbClr val="7F7F7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F38-4D08-BE8C-9811B8FF06B2}"/>
              </c:ext>
            </c:extLst>
          </c:dPt>
          <c:dPt>
            <c:idx val="1"/>
            <c:invertIfNegative val="0"/>
            <c:bubble3D val="0"/>
            <c:spPr>
              <a:solidFill>
                <a:srgbClr val="E1F2C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F38-4D08-BE8C-9811B8FF06B2}"/>
              </c:ext>
            </c:extLst>
          </c:dPt>
          <c:dLbls>
            <c:dLbl>
              <c:idx val="0"/>
              <c:layout>
                <c:manualLayout>
                  <c:x val="0"/>
                  <c:y val="-8.69298862553240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F38-4D08-BE8C-9811B8FF06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Feuil1!$A$2</c:f>
              <c:strCache>
                <c:ptCount val="1"/>
                <c:pt idx="0">
                  <c:v>dont ZPF</c:v>
                </c:pt>
              </c:strCache>
            </c:strRef>
          </c:cat>
          <c:val>
            <c:numRef>
              <c:f>Feuil1!$C$2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38-4D08-BE8C-9811B8FF06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015384256913013E-2"/>
          <c:y val="0.27320376154215859"/>
          <c:w val="0.84380018135675827"/>
          <c:h val="0.42364701729214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15-17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600"/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233835656602728"/>
                      <c:h val="0.405093269949809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9C7-42DF-84E5-7B9B257164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Feuil1!$B$2</c:f>
              <c:numCache>
                <c:formatCode>General</c:formatCode>
                <c:ptCount val="1"/>
                <c:pt idx="0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C7-42DF-84E5-7B9B257164C6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31750"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9C7-42DF-84E5-7B9B257164C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9C7-42DF-84E5-7B9B257164C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none" lIns="38100" tIns="19050" rIns="38100" bIns="19050" anchor="ctr">
                  <a:spAutoFit/>
                </a:bodyPr>
                <a:lstStyle/>
                <a:p>
                  <a:pPr>
                    <a:defRPr sz="600"/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C9C7-42DF-84E5-7B9B257164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Feuil1!$C$2</c:f>
              <c:numCache>
                <c:formatCode>General</c:formatCode>
                <c:ptCount val="1"/>
                <c:pt idx="0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C7-42DF-84E5-7B9B257164C6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30</c:v>
                </c:pt>
              </c:strCache>
            </c:strRef>
          </c:tx>
          <c:spPr>
            <a:pattFill prst="wdUpDiag">
              <a:fgClr>
                <a:schemeClr val="tx1">
                  <a:lumMod val="50000"/>
                  <a:lumOff val="50000"/>
                </a:schemeClr>
              </a:fgClr>
              <a:bgClr>
                <a:srgbClr val="E1F2C3"/>
              </a:bgClr>
            </a:pattFill>
          </c:spPr>
          <c:invertIfNegative val="0"/>
          <c:dLbls>
            <c:delete val="1"/>
          </c:dLbls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Feuil1!$D$2</c:f>
              <c:numCache>
                <c:formatCode>General</c:formatCode>
                <c:ptCount val="1"/>
                <c:pt idx="0">
                  <c:v>7.25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9C7-42DF-84E5-7B9B257164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015384256913013E-2"/>
          <c:y val="3.1246844941382221E-3"/>
          <c:w val="0.79448046337234235"/>
          <c:h val="0.69372620456769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849489424415590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404-4EE3-A842-40161C5BFC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Prop. en état défavorable</c:v>
                </c:pt>
              </c:strCache>
            </c:strRef>
          </c:cat>
          <c:val>
            <c:numRef>
              <c:f>Feuil1!$B$2</c:f>
              <c:numCache>
                <c:formatCode>0%</c:formatCode>
                <c:ptCount val="1"/>
                <c:pt idx="0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04-4EE3-A842-40161C5BFC33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pattFill prst="wdUpDiag">
              <a:fgClr>
                <a:srgbClr val="7F7F7F"/>
              </a:fgClr>
              <a:bgClr>
                <a:srgbClr val="E1F2C3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rgbClr val="7F7F7F"/>
                </a:fgClr>
                <a:bgClr>
                  <a:srgbClr val="E1F2C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04-4EE3-A842-40161C5BFC33}"/>
              </c:ext>
            </c:extLst>
          </c:dPt>
          <c:dPt>
            <c:idx val="1"/>
            <c:invertIfNegative val="0"/>
            <c:bubble3D val="0"/>
            <c:spPr>
              <a:pattFill prst="wdUpDiag">
                <a:fgClr>
                  <a:srgbClr val="7F7F7F"/>
                </a:fgClr>
                <a:bgClr>
                  <a:srgbClr val="E1F2C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404-4EE3-A842-40161C5BFC33}"/>
              </c:ext>
            </c:extLst>
          </c:dPt>
          <c:dLbls>
            <c:delete val="1"/>
          </c:dLbls>
          <c:cat>
            <c:strRef>
              <c:f>Feuil1!$A$2</c:f>
              <c:strCache>
                <c:ptCount val="1"/>
                <c:pt idx="0">
                  <c:v>Prop. en état défavorable</c:v>
                </c:pt>
              </c:strCache>
            </c:strRef>
          </c:cat>
          <c:val>
            <c:numRef>
              <c:f>Feuil1!$C$2</c:f>
              <c:numCache>
                <c:formatCode>0%</c:formatCode>
                <c:ptCount val="1"/>
                <c:pt idx="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04-4EE3-A842-40161C5BFC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273248716681913E-2"/>
          <c:y val="7.7488146213299238E-3"/>
          <c:w val="0.92965843910414758"/>
          <c:h val="0.69372620456769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Aires protégées</c:v>
                </c:pt>
              </c:strCache>
            </c:strRef>
          </c:cat>
          <c:val>
            <c:numRef>
              <c:f>Feuil1!$B$2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6-4CFE-A670-E8A7BD2C8293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noFill/>
            <a:ln w="38100">
              <a:solidFill>
                <a:srgbClr val="7F7F7F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076-4CFE-A670-E8A7BD2C829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076-4CFE-A670-E8A7BD2C82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Aires protégées</c:v>
                </c:pt>
              </c:strCache>
            </c:strRef>
          </c:cat>
          <c:val>
            <c:numRef>
              <c:f>Feuil1!$C$2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76-4CFE-A670-E8A7BD2C82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755508600248189E-6"/>
          <c:y val="0.17385977251064805"/>
          <c:w val="0.99999902913940975"/>
          <c:h val="0.485737851633956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dont ZPF</c:v>
                </c:pt>
              </c:strCache>
            </c:strRef>
          </c:cat>
          <c:val>
            <c:numRef>
              <c:f>Feuil1!$B$2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61-4727-B52E-932A54CA96E3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261-4727-B52E-932A54CA96E3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261-4727-B52E-932A54CA96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dont ZPF</c:v>
                </c:pt>
              </c:strCache>
            </c:strRef>
          </c:cat>
          <c:val>
            <c:numRef>
              <c:f>Feuil1!$C$2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61-4727-B52E-932A54CA96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015384256913013E-2"/>
          <c:y val="0.24396934714033267"/>
          <c:w val="0.92864951350175806"/>
          <c:h val="0.455181753621034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632364518564933"/>
                  <c:y val="6.29242431749492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9B-4AEA-88BB-958C0049A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Forêts privées sous DGD</c:v>
                </c:pt>
              </c:strCache>
            </c:strRef>
          </c:cat>
          <c:val>
            <c:numRef>
              <c:f>Feuil1!$B$2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D0-42D3-B13B-6314132925CA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pattFill prst="wdUpDiag">
              <a:fgClr>
                <a:srgbClr val="7F7F7F"/>
              </a:fgClr>
              <a:bgClr>
                <a:srgbClr val="E1F2C3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rgbClr val="7F7F7F"/>
                </a:fgClr>
                <a:bgClr>
                  <a:srgbClr val="E1F2C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7D0-42D3-B13B-6314132925CA}"/>
              </c:ext>
            </c:extLst>
          </c:dPt>
          <c:dPt>
            <c:idx val="1"/>
            <c:invertIfNegative val="0"/>
            <c:bubble3D val="0"/>
            <c:spPr>
              <a:pattFill prst="wdUpDiag">
                <a:fgClr>
                  <a:srgbClr val="7F7F7F"/>
                </a:fgClr>
                <a:bgClr>
                  <a:srgbClr val="E1F2C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7D0-42D3-B13B-6314132925CA}"/>
              </c:ext>
            </c:extLst>
          </c:dPt>
          <c:dLbls>
            <c:delete val="1"/>
          </c:dLbls>
          <c:cat>
            <c:strRef>
              <c:f>Feuil1!$A$2</c:f>
              <c:strCache>
                <c:ptCount val="1"/>
                <c:pt idx="0">
                  <c:v>Forêts privées sous DGD</c:v>
                </c:pt>
              </c:strCache>
            </c:strRef>
          </c:cat>
          <c:val>
            <c:numRef>
              <c:f>Feuil1!$C$2</c:f>
              <c:numCache>
                <c:formatCode>0%</c:formatCode>
                <c:ptCount val="1"/>
                <c:pt idx="0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7D0-42D3-B13B-6314132925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1244788878259412E-3"/>
          <c:w val="0.95812149570557115"/>
          <c:h val="0.69372620456769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numFmt formatCode="#\ ##0;&quot;-&quot;#\ 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Exploitations HVE - en k#</c:v>
                </c:pt>
              </c:strCache>
            </c:strRef>
          </c:cat>
          <c:val>
            <c:numRef>
              <c:f>Feuil1!$B$2</c:f>
              <c:numCache>
                <c:formatCode>_(* #,##0.00_);_(* \(#,##0.00\);_(* "-"??_);_(@_)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FD-442F-95EA-B7E098B070F4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3FD-442F-95EA-B7E098B070F4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3FD-442F-95EA-B7E098B070F4}"/>
              </c:ext>
            </c:extLst>
          </c:dPt>
          <c:dLbls>
            <c:numFmt formatCode="#\ ##0;&quot;-&quot;#\ 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Exploitations HVE - en k#</c:v>
                </c:pt>
              </c:strCache>
            </c:strRef>
          </c:cat>
          <c:val>
            <c:numRef>
              <c:f>Feuil1!$C$2</c:f>
              <c:numCache>
                <c:formatCode>_(* #,##0.00_);_(* \(#,##0.00\);_(* "-"??_);_(@_)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3FD-442F-95EA-B7E098B070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_(* #,##0.00_);_(* \(#,##0.00\);_(* &quot;-&quot;??_);_(@_)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98978848831181E-2"/>
          <c:y val="1.6289086363473003E-2"/>
          <c:w val="0.94243961732558978"/>
          <c:h val="0.703294476701850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SAU en AB</c:v>
                </c:pt>
              </c:strCache>
            </c:strRef>
          </c:cat>
          <c:val>
            <c:numRef>
              <c:f>Feuil1!$B$2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35-41B7-A564-F9226B6C6AD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pattFill prst="wdUpDiag">
              <a:fgClr>
                <a:srgbClr val="7F7F7F"/>
              </a:fgClr>
              <a:bgClr>
                <a:srgbClr val="E1F2C3"/>
              </a:bgClr>
            </a:patt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rgbClr val="7F7F7F"/>
                </a:fgClr>
                <a:bgClr>
                  <a:srgbClr val="E1F2C3"/>
                </a:bgClr>
              </a:patt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435-41B7-A564-F9226B6C6AD5}"/>
              </c:ext>
            </c:extLst>
          </c:dPt>
          <c:dPt>
            <c:idx val="1"/>
            <c:invertIfNegative val="0"/>
            <c:bubble3D val="0"/>
            <c:spPr>
              <a:pattFill prst="wdUpDiag">
                <a:fgClr>
                  <a:srgbClr val="7F7F7F"/>
                </a:fgClr>
                <a:bgClr>
                  <a:srgbClr val="E1F2C3"/>
                </a:bgClr>
              </a:patt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435-41B7-A564-F9226B6C6AD5}"/>
              </c:ext>
            </c:extLst>
          </c:dPt>
          <c:dLbls>
            <c:delete val="1"/>
          </c:dLbls>
          <c:cat>
            <c:strRef>
              <c:f>Feuil1!$A$2</c:f>
              <c:strCache>
                <c:ptCount val="1"/>
                <c:pt idx="0">
                  <c:v>SAU en AB</c:v>
                </c:pt>
              </c:strCache>
            </c:strRef>
          </c:cat>
          <c:val>
            <c:numRef>
              <c:f>Feuil1!$C$2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35-41B7-A564-F9226B6C6AD5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Nat.</c:v>
                </c:pt>
              </c:strCache>
            </c:strRef>
          </c:tx>
          <c:spPr>
            <a:solidFill>
              <a:srgbClr val="E1F2C3"/>
            </a:solidFill>
            <a:ln w="38100">
              <a:solidFill>
                <a:srgbClr val="7F7F7F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2329929496103936E-2"/>
                  <c:y val="-2.17324715638310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822-4C93-A07B-AEB43637CC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SAU en AB</c:v>
                </c:pt>
              </c:strCache>
            </c:strRef>
          </c:cat>
          <c:val>
            <c:numRef>
              <c:f>Feuil1!$D$2</c:f>
              <c:numCache>
                <c:formatCode>0%</c:formatCode>
                <c:ptCount val="1"/>
                <c:pt idx="0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22-4C93-A07B-AEB43637CC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1246844941382225E-3"/>
          <c:w val="0.85613011085286206"/>
          <c:h val="0.72592303860410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2019</c:v>
                </c:pt>
              </c:strCache>
            </c:strRef>
          </c:tx>
          <c:spPr>
            <a:pattFill prst="wdUpDiag">
              <a:fgClr>
                <a:schemeClr val="bg1">
                  <a:lumMod val="85000"/>
                </a:schemeClr>
              </a:fgClr>
              <a:bgClr>
                <a:srgbClr val="EEF0F8"/>
              </a:bgClr>
            </a:patt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Feuil1!$A$2</c:f>
              <c:strCache>
                <c:ptCount val="1"/>
                <c:pt idx="0">
                  <c:v>Réduction des prélèvements</c:v>
                </c:pt>
              </c:strCache>
            </c:strRef>
          </c:cat>
          <c:val>
            <c:numRef>
              <c:f>Feuil1!$B$2</c:f>
              <c:numCache>
                <c:formatCode>0.00%</c:formatCode>
                <c:ptCount val="1"/>
                <c:pt idx="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BC-4053-9E2F-E0439D650A5F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rgbClr val="EEF0F8"/>
            </a:solidFill>
            <a:ln w="28575">
              <a:solidFill>
                <a:srgbClr val="7F7F7F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EF0F8"/>
              </a:solidFill>
              <a:ln w="28575">
                <a:solidFill>
                  <a:srgbClr val="7F7F7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5BC-4053-9E2F-E0439D650A5F}"/>
              </c:ext>
            </c:extLst>
          </c:dPt>
          <c:dPt>
            <c:idx val="1"/>
            <c:invertIfNegative val="0"/>
            <c:bubble3D val="0"/>
            <c:spPr>
              <a:solidFill>
                <a:srgbClr val="EEF0F8"/>
              </a:solidFill>
              <a:ln w="28575">
                <a:solidFill>
                  <a:srgbClr val="7F7F7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5BC-4053-9E2F-E0439D650A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Réduction des prélèvements</c:v>
                </c:pt>
              </c:strCache>
            </c:strRef>
          </c:cat>
          <c:val>
            <c:numRef>
              <c:f>Feuil1!$C$2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5BC-4053-9E2F-E0439D650A5F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Bassins</c:v>
                </c:pt>
              </c:strCache>
            </c:strRef>
          </c:tx>
          <c:spPr>
            <a:solidFill>
              <a:schemeClr val="bg1"/>
            </a:solidFill>
            <a:ln w="28575">
              <a:solidFill>
                <a:srgbClr val="7F7F7F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EF0F8"/>
              </a:solidFill>
              <a:ln w="28575">
                <a:solidFill>
                  <a:srgbClr val="7F7F7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806-467C-B5A6-A67708AB2E10}"/>
              </c:ext>
            </c:extLst>
          </c:dPt>
          <c:dLbls>
            <c:dLbl>
              <c:idx val="0"/>
              <c:layout>
                <c:manualLayout>
                  <c:x val="-5.4965415924338456E-17"/>
                  <c:y val="-5.77044752078460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28171072921574"/>
                      <c:h val="0.167921675627229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806-467C-B5A6-A67708AB2E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Réduction des prélèvements</c:v>
                </c:pt>
              </c:strCache>
            </c:strRef>
          </c:cat>
          <c:val>
            <c:numRef>
              <c:f>Feuil1!$D$2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06-467C-B5A6-A67708AB2E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0.00%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rgbClr val="EEF0F8"/>
    </a:solidFill>
    <a:ln w="57150"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1246844941382225E-3"/>
          <c:w val="0.79448046337234235"/>
          <c:h val="0.69372620456769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Captages prioritaires dotés d'un PGSSE - en #</c:v>
                </c:pt>
              </c:strCache>
            </c:strRef>
          </c:cat>
          <c:val>
            <c:numRef>
              <c:f>Feuil1!$B$2</c:f>
              <c:numCache>
                <c:formatCode>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56-4728-B389-C53EA3244AB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456-4728-B389-C53EA3244AB5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456-4728-B389-C53EA3244AB5}"/>
              </c:ext>
            </c:extLst>
          </c:dPt>
          <c:dLbls>
            <c:dLbl>
              <c:idx val="0"/>
              <c:layout>
                <c:manualLayout>
                  <c:x val="0.21586667258427159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456-4728-B389-C53EA3244A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Captages prioritaires dotés d'un PGSSE - en #</c:v>
                </c:pt>
              </c:strCache>
            </c:strRef>
          </c:cat>
          <c:val>
            <c:numRef>
              <c:f>Feuil1!$C$2</c:f>
              <c:numCache>
                <c:formatCode>0</c:formatCode>
                <c:ptCount val="1"/>
                <c:pt idx="0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56-4728-B389-C53EA3244A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0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43184193331873E-2"/>
          <c:y val="3.1246844941382225E-3"/>
          <c:w val="0.84025088705987494"/>
          <c:h val="0.69372620456769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Forêts pub sous DGD</c:v>
                </c:pt>
              </c:strCache>
            </c:strRef>
          </c:cat>
          <c:val>
            <c:numRef>
              <c:f>Feuil1!$B$2</c:f>
              <c:numCache>
                <c:formatCode>0%</c:formatCode>
                <c:ptCount val="1"/>
                <c:pt idx="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C4-46B8-A391-B8EA39D50EF0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rgbClr val="7F7F7F"/>
            </a:solidFill>
            <a:ln w="38100">
              <a:solidFill>
                <a:srgbClr val="7F7F7F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5C4-46B8-A391-B8EA39D50EF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5C4-46B8-A391-B8EA39D50E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Forêts pub sous DGD</c:v>
                </c:pt>
              </c:strCache>
            </c:strRef>
          </c:cat>
          <c:val>
            <c:numRef>
              <c:f>Feuil1!$C$2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C4-46B8-A391-B8EA39D50E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526335"/>
        <c:axId val="893523007"/>
      </c:barChart>
      <c:catAx>
        <c:axId val="89352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523007"/>
        <c:crosses val="autoZero"/>
        <c:auto val="1"/>
        <c:lblAlgn val="ctr"/>
        <c:lblOffset val="100"/>
        <c:noMultiLvlLbl val="0"/>
      </c:catAx>
      <c:valAx>
        <c:axId val="893523007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89352633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Feuil1!$A$2:$B$31</cx:f>
        <cx:lvl ptCount="30">
          <cx:pt idx="0">Baisse des déplacements </cx:pt>
          <cx:pt idx="1">Covoiturage</cx:pt>
          <cx:pt idx="2">Vélo et transport en commun</cx:pt>
          <cx:pt idx="3">Voitures électriques </cx:pt>
          <cx:pt idx="4">Efficacité et carburants décarbonés des voitures</cx:pt>
          <cx:pt idx="5">Bus et cars décarbonés </cx:pt>
          <cx:pt idx="6">Décarbonation et multimodalité </cx:pt>
          <cx:pt idx="7">Efficacité et sobriété logistique</cx:pt>
          <cx:pt idx="8">Sobriété et isolation des bâtiments</cx:pt>
          <cx:pt idx="9">Changement de chaudière fioul</cx:pt>
          <cx:pt idx="10">Changement de chaudière  gaz </cx:pt>
          <cx:pt idx="11">Sobriété et isolation des bâtiments </cx:pt>
          <cx:pt idx="12">Changement de chaudière  fioul </cx:pt>
          <cx:pt idx="13">Changement de chaudière gaz </cx:pt>
          <cx:pt idx="14">Elec. EnR</cx:pt>
          <cx:pt idx="15">Biogaz</cx:pt>
          <cx:pt idx="16">Réseaux de chaleur</cx:pt>
          <cx:pt idx="17">Industrie</cx:pt>
          <cx:pt idx="18">Produits bois</cx:pt>
          <cx:pt idx="19">Captage de méthane</cx:pt>
          <cx:pt idx="20">Valorisation </cx:pt>
          <cx:pt idx="21">Sobriété matière</cx:pt>
          <cx:pt idx="22">Gestion des forêts </cx:pt>
          <cx:pt idx="23">Fertilisation azotée</cx:pt>
          <cx:pt idx="24">Elevage durable</cx:pt>
          <cx:pt idx="25">Gestion des haies</cx:pt>
          <cx:pt idx="26">Bâtiments &amp; machines </cx:pt>
          <cx:pt idx="27">Gestion des prairies</cx:pt>
          <cx:pt idx="28">Pratiques stockantes</cx:pt>
          <cx:pt idx="29">Sobriété foncière</cx:pt>
        </cx:lvl>
        <cx:lvl ptCount="30">
          <cx:pt idx="0">Transport de voyageurs</cx:pt>
          <cx:pt idx="1">Transport de voyageurs</cx:pt>
          <cx:pt idx="2">Transport de voyageurs</cx:pt>
          <cx:pt idx="3">Transport de voyageurs</cx:pt>
          <cx:pt idx="4">Transport de voyageurs</cx:pt>
          <cx:pt idx="5">Transport de voyageurs</cx:pt>
          <cx:pt idx="6">Transport de marchandises</cx:pt>
          <cx:pt idx="7">Transport de marchandises</cx:pt>
          <cx:pt idx="8">Résidentiel</cx:pt>
          <cx:pt idx="9">Résidentiel</cx:pt>
          <cx:pt idx="10">Résidentiel</cx:pt>
          <cx:pt idx="11">Tertiaire</cx:pt>
          <cx:pt idx="12">Tertiaire</cx:pt>
          <cx:pt idx="13">Tertiaire</cx:pt>
          <cx:pt idx="14">Energie</cx:pt>
          <cx:pt idx="15">Energie</cx:pt>
          <cx:pt idx="16">Energie</cx:pt>
          <cx:pt idx="17">Industrie</cx:pt>
          <cx:pt idx="18">Industrie</cx:pt>
          <cx:pt idx="19">Déchet</cx:pt>
          <cx:pt idx="20">Déchet</cx:pt>
          <cx:pt idx="21">Déchet</cx:pt>
          <cx:pt idx="22">Agriculture, Forêts et Sols</cx:pt>
          <cx:pt idx="23">Agriculture, Forêts et Sols</cx:pt>
          <cx:pt idx="24">Agriculture, Forêts et Sols</cx:pt>
          <cx:pt idx="25">Agriculture, Forêts et Sols</cx:pt>
          <cx:pt idx="26">Agriculture, Forêts et Sols</cx:pt>
          <cx:pt idx="27">Agriculture, Forêts et Sols</cx:pt>
          <cx:pt idx="28">Agriculture, Forêts et Sols</cx:pt>
          <cx:pt idx="29">Agriculture, Forêts et Sols</cx:pt>
        </cx:lvl>
      </cx:strDim>
      <cx:numDim type="size">
        <cx:f>Feuil1!$C$2:$C$31</cx:f>
        <cx:lvl ptCount="30" formatCode="0">
          <cx:pt idx="0">266.79579519245101</cx:pt>
          <cx:pt idx="1">266.79579519245101</cx:pt>
          <cx:pt idx="2">444.65965865408498</cx:pt>
          <cx:pt idx="3">940.76028704629107</cx:pt>
          <cx:pt idx="4">513.1419747525224</cx:pt>
          <cx:pt idx="5">53.142022053939151</cx:pt>
          <cx:pt idx="6">1553.4435704758046</cx:pt>
          <cx:pt idx="7">1911.9305482779134</cx:pt>
          <cx:pt idx="8">591.72312179324626</cx:pt>
          <cx:pt idx="9">690.59387456431853</cx:pt>
          <cx:pt idx="10">977.5228146461119</cx:pt>
          <cx:pt idx="11">824.13968161141179</cx:pt>
          <cx:pt idx="12">576.31363953211553</cx:pt>
          <cx:pt idx="13">362.60866791632873</cx:pt>
          <cx:pt idx="14">267.81255377699472</cx:pt>
          <cx:pt idx="15">649.94542204683</cx:pt>
          <cx:pt idx="16">335.95354648025619</cx:pt>
          <cx:pt idx="17">7394.6459739353595</cx:pt>
          <cx:pt idx="18">173.77035990588615</cx:pt>
          <cx:pt idx="19">702.40290465187047</cx:pt>
          <cx:pt idx="20">303.77161815043172</cx:pt>
          <cx:pt idx="21">60.487876132047909</cx:pt>
          <cx:pt idx="22">1132.555340077836</cx:pt>
          <cx:pt idx="23">728.73953953628336</cx:pt>
          <cx:pt idx="24">321.79348214826109</cx:pt>
          <cx:pt idx="25">113.41344866256559</cx:pt>
          <cx:pt idx="26">151.21793155008746</cx:pt>
          <cx:pt idx="27">107.50718322192766</cx:pt>
          <cx:pt idx="28">133.77305603474559</cx:pt>
          <cx:pt idx="29">213.00064754412895</cx:pt>
        </cx:lvl>
      </cx:numDim>
    </cx:data>
  </cx:chartData>
  <cx:chart>
    <cx:plotArea>
      <cx:plotAreaRegion>
        <cx:series layoutId="treemap" uniqueId="{34D53EBF-4901-4269-944E-5C02117658E6}">
          <cx:tx>
            <cx:txData>
              <cx:f>Feuil1!$C$1</cx:f>
              <cx:v/>
            </cx:txData>
          </cx:tx>
          <cx:spPr>
            <a:solidFill>
              <a:srgbClr val="9FCEEF"/>
            </a:solidFill>
          </cx:spPr>
          <cx:dataPt idx="7">
            <cx:spPr>
              <a:solidFill>
                <a:srgbClr val="80B1D3"/>
              </a:solidFill>
            </cx:spPr>
          </cx:dataPt>
          <cx:dataPt idx="10">
            <cx:spPr>
              <a:solidFill>
                <a:srgbClr val="FDB462"/>
              </a:solidFill>
            </cx:spPr>
          </cx:dataPt>
          <cx:dataPt idx="14">
            <cx:spPr>
              <a:solidFill>
                <a:srgbClr val="FFED6F"/>
              </a:solidFill>
            </cx:spPr>
          </cx:dataPt>
          <cx:dataPt idx="18">
            <cx:spPr>
              <a:solidFill>
                <a:srgbClr val="D9D9D9"/>
              </a:solidFill>
            </cx:spPr>
          </cx:dataPt>
          <cx:dataPt idx="22">
            <cx:spPr>
              <a:solidFill>
                <a:srgbClr val="FB8072"/>
              </a:solidFill>
            </cx:spPr>
          </cx:dataPt>
          <cx:dataPt idx="25">
            <cx:spPr>
              <a:solidFill>
                <a:srgbClr val="BEBADA"/>
              </a:solidFill>
            </cx:spPr>
          </cx:dataPt>
          <cx:dataPt idx="29">
            <cx:spPr>
              <a:solidFill>
                <a:srgbClr val="B3DE69"/>
              </a:solidFill>
            </cx:spPr>
          </cx:dataPt>
          <cx:dataPt idx="30">
            <cx:spPr>
              <a:pattFill prst="pct75">
                <a:fgClr>
                  <a:srgbClr val="B3DE69"/>
                </a:fgClr>
                <a:bgClr>
                  <a:srgbClr val="D1EBA3"/>
                </a:bgClr>
              </a:pattFill>
            </cx:spPr>
          </cx:dataPt>
          <cx:dataLabels>
            <cx:txPr>
              <a:bodyPr spcFirstLastPara="1" vertOverflow="ellipsis" wrap="square" lIns="0" tIns="0" rIns="0" bIns="0" anchor="ctr" anchorCtr="1">
                <a:spAutoFit/>
              </a:bodyPr>
              <a:lstStyle/>
              <a:p>
                <a:pPr>
                  <a:defRPr sz="700">
                    <a:solidFill>
                      <a:srgbClr val="000000"/>
                    </a:solidFill>
                  </a:defRPr>
                </a:pPr>
                <a:endParaRPr lang="fr-FR" sz="700">
                  <a:solidFill>
                    <a:srgbClr val="000000"/>
                  </a:solidFill>
                </a:endParaRPr>
              </a:p>
            </cx:txPr>
            <cx:visibility seriesName="0" categoryName="1" value="1"/>
            <cx:separator>
</cx:separator>
            <cx:dataLabel idx="6"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/>
                  </a:pPr>
                  <a:endParaRPr lang="fr-FR" sz="700">
                    <a:solidFill>
                      <a:srgbClr val="000000"/>
                    </a:solidFill>
                  </a:endParaRPr>
                </a:p>
              </cx:txPr>
              <cx:visibility seriesName="0" categoryName="0" value="0"/>
              <cx:separator>
</cx:separator>
            </cx:dataLabel>
            <cx:dataLabel idx="21">
              <cx:visibility seriesName="0" categoryName="1" value="1"/>
              <cx:separator>
</cx:separator>
            </cx:dataLabel>
            <cx:dataLabel idx="28"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/>
                  </a:pPr>
                  <a:endParaRPr lang="fr-FR" sz="700">
                    <a:solidFill>
                      <a:srgbClr val="000000"/>
                    </a:solidFill>
                  </a:endParaRPr>
                </a:p>
              </cx:txPr>
              <cx:visibility seriesName="0" categoryName="0" value="0"/>
              <cx:separator>
</cx:separator>
            </cx:dataLabel>
            <cx:dataLabel idx="30">
              <cx:numFmt formatCode="0" sourceLinked="0"/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/>
                  </a:pPr>
                  <a:r>
                    <a:rPr lang="fr-FR" sz="700">
                      <a:solidFill>
                        <a:srgbClr val="000000"/>
                      </a:solidFill>
                    </a:rPr>
                    <a:t>Gestion des forêts </a:t>
                  </a:r>
                </a:p>
              </cx:txPr>
              <cx:visibility seriesName="0" categoryName="1" value="0"/>
              <cx:separator>
</cx:separator>
            </cx:dataLabel>
            <cx:dataLabel idx="33">
              <cx:visibility seriesName="0" categoryName="0" value="0"/>
              <cx:separator>
</cx:separator>
            </cx:dataLabel>
            <cx:dataLabel idx="35">
              <cx:visibility seriesName="0" categoryName="0" value="0"/>
              <cx:separator>
</cx:separator>
            </cx:dataLabel>
            <cx:dataLabel idx="36"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/>
                  </a:pPr>
                  <a:r>
                    <a:rPr lang="fr-FR" sz="700">
                      <a:solidFill>
                        <a:srgbClr val="000000"/>
                      </a:solidFill>
                    </a:rPr>
                    <a:t>Pratiques stockantes
134</a:t>
                  </a:r>
                </a:p>
              </cx:txPr>
              <cx:visibility seriesName="0" categoryName="1" value="1"/>
              <cx:separator>
</cx:separator>
            </cx:dataLabel>
          </cx:dataLabels>
          <cx:dataId val="0"/>
          <cx:layoutPr>
            <cx:parentLabelLayout val="none"/>
          </cx:layoutPr>
        </cx:series>
      </cx:plotAreaRegion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bg1"/>
    </cs:fontRef>
    <cs:defRPr sz="1197" kern="12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20/11/2023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28613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2715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6058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718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DAB1D32-3375-C444-95E9-040F2289BB58}" type="datetime1">
              <a:rPr lang="fr-FR" cap="all" smtClean="0"/>
              <a:t>20/11/2023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 à la planification écologique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DAB1D32-3375-C444-95E9-040F2289BB58}" type="datetime1">
              <a:rPr lang="fr-FR" cap="all" smtClean="0"/>
              <a:t>20/11/2023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 à la planification écologique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67746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DAB1D32-3375-C444-95E9-040F2289BB58}" type="datetime1">
              <a:rPr lang="fr-FR" cap="all" smtClean="0"/>
              <a:t>20/11/2023</a:t>
            </a:fld>
            <a:endParaRPr lang="fr-FR" cap="all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 à la planification écologique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347614"/>
            <a:ext cx="8424334" cy="3240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1116475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4D7E238-8FD7-DF4B-ACEF-28420D2A3672}" type="datetime1">
              <a:rPr lang="fr-FR" cap="all" smtClean="0"/>
              <a:t>20/11/2023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 à la planification écologique</a:t>
            </a:r>
          </a:p>
        </p:txBody>
      </p:sp>
    </p:spTree>
    <p:extLst>
      <p:ext uri="{BB962C8B-B14F-4D97-AF65-F5344CB8AC3E}">
        <p14:creationId xmlns:p14="http://schemas.microsoft.com/office/powerpoint/2010/main" val="2741013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5F5E5BD-70BF-094E-8ED8-B548B15EF631}" type="datetime1">
              <a:rPr lang="fr-FR" cap="all" smtClean="0"/>
              <a:t>20/11/2023</a:t>
            </a:fld>
            <a:endParaRPr lang="fr-FR" cap="all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 à la planification écologique</a:t>
            </a:r>
          </a:p>
        </p:txBody>
      </p:sp>
    </p:spTree>
    <p:extLst>
      <p:ext uri="{BB962C8B-B14F-4D97-AF65-F5344CB8AC3E}">
        <p14:creationId xmlns:p14="http://schemas.microsoft.com/office/powerpoint/2010/main" val="2524551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1DD3E77-7F88-8643-9776-FF179AF9F6AC}" type="datetime1">
              <a:rPr lang="fr-FR" cap="all" smtClean="0"/>
              <a:t>20/11/2023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 à la planification écologique</a:t>
            </a:r>
          </a:p>
        </p:txBody>
      </p:sp>
    </p:spTree>
    <p:extLst>
      <p:ext uri="{BB962C8B-B14F-4D97-AF65-F5344CB8AC3E}">
        <p14:creationId xmlns:p14="http://schemas.microsoft.com/office/powerpoint/2010/main" val="38952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FA09DEB-7314-A741-92F6-F3413AC486B6}" type="datetime1">
              <a:rPr lang="fr-FR" cap="all" smtClean="0"/>
              <a:t>20/11/2023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 à la planification écologique</a:t>
            </a:r>
          </a:p>
        </p:txBody>
      </p:sp>
    </p:spTree>
    <p:extLst>
      <p:ext uri="{BB962C8B-B14F-4D97-AF65-F5344CB8AC3E}">
        <p14:creationId xmlns:p14="http://schemas.microsoft.com/office/powerpoint/2010/main" val="3205616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2B103894-9B42-B644-BF18-41F0A33FB883}" type="datetime1">
              <a:rPr lang="fr-FR" cap="all" smtClean="0"/>
              <a:t>20/11/2023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 à la planification écologique</a:t>
            </a:r>
          </a:p>
        </p:txBody>
      </p:sp>
    </p:spTree>
    <p:extLst>
      <p:ext uri="{BB962C8B-B14F-4D97-AF65-F5344CB8AC3E}">
        <p14:creationId xmlns:p14="http://schemas.microsoft.com/office/powerpoint/2010/main" val="437749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60F1ECC3-CCE3-A944-94A4-322F052CBC41}" type="datetime1">
              <a:rPr lang="fr-FR" smtClean="0"/>
              <a:t>20/11/2023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557802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 smtClean="0"/>
              <a:t>Secrétariat général à la planification écologique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 descr="H:\MARQUE DE L'ETAT\01_BLOC-MARQUE\PREMIERE_MINISTRE\jpg\Premiere_ministre_RV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0000"/>
            <a:ext cx="2519792" cy="2749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4617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ED7-56EF-4838-8387-12FEFFC05586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5246-2038-4D9B-A6C9-42F42E27B1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DAB1D32-3375-C444-95E9-040F2289BB58}" type="datetime1">
              <a:rPr lang="fr-FR" cap="all" smtClean="0"/>
              <a:t>20/11/2023</a:t>
            </a:fld>
            <a:endParaRPr lang="fr-FR" cap="all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 à la planification écologique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347614"/>
            <a:ext cx="8424334" cy="3240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24357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4D7E238-8FD7-DF4B-ACEF-28420D2A3672}" type="datetime1">
              <a:rPr lang="fr-FR" cap="all" smtClean="0"/>
              <a:t>20/11/2023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 à la planification écologique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5F5E5BD-70BF-094E-8ED8-B548B15EF631}" type="datetime1">
              <a:rPr lang="fr-FR" cap="all" smtClean="0"/>
              <a:t>20/11/2023</a:t>
            </a:fld>
            <a:endParaRPr lang="fr-FR" cap="all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 à la planification écologique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1DD3E77-7F88-8643-9776-FF179AF9F6AC}" type="datetime1">
              <a:rPr lang="fr-FR" cap="all" smtClean="0"/>
              <a:t>20/11/2023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 à la planification écologique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FA09DEB-7314-A741-92F6-F3413AC486B6}" type="datetime1">
              <a:rPr lang="fr-FR" cap="all" smtClean="0"/>
              <a:t>20/11/2023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 à la planification écologique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2B103894-9B42-B644-BF18-41F0A33FB883}" type="datetime1">
              <a:rPr lang="fr-FR" cap="all" smtClean="0"/>
              <a:t>20/11/2023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 à la planification écologique</a:t>
            </a:r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60F1ECC3-CCE3-A944-94A4-322F052CBC41}" type="datetime1">
              <a:rPr lang="fr-FR" smtClean="0"/>
              <a:t>20/11/2023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557802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 smtClean="0"/>
              <a:t>Secrétariat général à la planification écologique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 descr="H:\MARQUE DE L'ETAT\01_BLOC-MARQUE\PREMIERE_MINISTRE\jpg\Premiere_ministre_RV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0000"/>
            <a:ext cx="2519792" cy="2749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756372" cy="26050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0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20/11/2023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 smtClean="0"/>
              <a:t>[Sous-titre]</a:t>
            </a:r>
            <a:endParaRPr lang="fr-FR" dirty="0"/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 smtClean="0"/>
              <a:t>Secrétariat général à la planification écologique </a:t>
            </a:r>
            <a:endParaRPr lang="fr-FR" dirty="0"/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 marL="180000" indent="0">
              <a:buNone/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</a:t>
            </a:r>
            <a:r>
              <a:rPr lang="fr-FR" dirty="0" smtClean="0"/>
              <a:t>niveau 1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5" hasCustomPrompt="1"/>
          </p:nvPr>
        </p:nvSpPr>
        <p:spPr>
          <a:xfrm>
            <a:off x="1080223" y="4783500"/>
            <a:ext cx="6318489" cy="274636"/>
          </a:xfrm>
        </p:spPr>
        <p:txBody>
          <a:bodyPr anchor="ctr"/>
          <a:lstStyle>
            <a:lvl1pPr>
              <a:defRPr sz="7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fr-FR" dirty="0" smtClean="0"/>
              <a:t>Sources des données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8247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vmlDrawing" Target="../drawings/vmlDrawing2.vml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2.jpeg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E5ECE389-B447-1621-88AF-A7B38DA8828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9468214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9" name="think-cell Slide" r:id="rId13" imgW="416" imgH="416" progId="TCLayout.ActiveDocument.1">
                  <p:embed/>
                </p:oleObj>
              </mc:Choice>
              <mc:Fallback>
                <p:oleObj name="think-cell Slide" r:id="rId13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 dirty="0"/>
              <a:t>Secrétariat général à la planification écologique</a:t>
            </a:r>
          </a:p>
        </p:txBody>
      </p:sp>
      <p:pic>
        <p:nvPicPr>
          <p:cNvPr id="11" name="Image 10" descr="H:\MARQUE DE L'ETAT\01_BLOC-MARQUE\PREMIERE_MINISTRE\jpg\Premiere_ministre_RVB.jp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28" y="123478"/>
            <a:ext cx="451948" cy="4930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15412B52-41BF-414D-B430-B0BE0CB7DDE3}" type="datetime1">
              <a:rPr lang="fr-FR" cap="all" smtClean="0"/>
              <a:pPr/>
              <a:t>20/11/2023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7212724" y="0"/>
            <a:ext cx="1931276" cy="23254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PRELIMINAIRE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22" r:id="rId2"/>
    <p:sldLayoutId id="2147483815" r:id="rId3"/>
    <p:sldLayoutId id="2147483816" r:id="rId4"/>
    <p:sldLayoutId id="2147483817" r:id="rId5"/>
    <p:sldLayoutId id="2147483818" r:id="rId6"/>
    <p:sldLayoutId id="2147483820" r:id="rId7"/>
    <p:sldLayoutId id="2147483821" r:id="rId8"/>
    <p:sldLayoutId id="2147483836" r:id="rId9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Marianne" panose="02000000000000000000" pitchFamily="2" charset="0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E5ECE389-B447-1621-88AF-A7B38DA8828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45" name="think-cell Slide" r:id="rId13" imgW="416" imgH="416" progId="TCLayout.ActiveDocument.1">
                  <p:embed/>
                </p:oleObj>
              </mc:Choice>
              <mc:Fallback>
                <p:oleObj name="think-cell Slide" r:id="rId13" imgW="416" imgH="41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E5ECE389-B447-1621-88AF-A7B38DA882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 dirty="0"/>
              <a:t>Secrétariat général à la planification écologique</a:t>
            </a:r>
          </a:p>
        </p:txBody>
      </p:sp>
      <p:pic>
        <p:nvPicPr>
          <p:cNvPr id="11" name="Image 10" descr="H:\MARQUE DE L'ETAT\01_BLOC-MARQUE\PREMIERE_MINISTRE\jpg\Premiere_ministre_RVB.jp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28" y="123478"/>
            <a:ext cx="451948" cy="4930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15412B52-41BF-414D-B430-B0BE0CB7DDE3}" type="datetime1">
              <a:rPr lang="fr-FR" cap="all" smtClean="0"/>
              <a:pPr/>
              <a:t>20/11/2023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7212724" y="-9749"/>
            <a:ext cx="1931276" cy="23254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PRELIMINAIRE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23712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Marianne" panose="02000000000000000000" pitchFamily="2" charset="0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13" Type="http://schemas.openxmlformats.org/officeDocument/2006/relationships/chart" Target="../charts/chart11.xml"/><Relationship Id="rId18" Type="http://schemas.openxmlformats.org/officeDocument/2006/relationships/chart" Target="../charts/chart16.xml"/><Relationship Id="rId3" Type="http://schemas.openxmlformats.org/officeDocument/2006/relationships/chart" Target="../charts/chart1.xml"/><Relationship Id="rId21" Type="http://schemas.openxmlformats.org/officeDocument/2006/relationships/chart" Target="../charts/chart19.xml"/><Relationship Id="rId7" Type="http://schemas.openxmlformats.org/officeDocument/2006/relationships/chart" Target="../charts/chart5.xml"/><Relationship Id="rId12" Type="http://schemas.openxmlformats.org/officeDocument/2006/relationships/chart" Target="../charts/chart10.xml"/><Relationship Id="rId17" Type="http://schemas.openxmlformats.org/officeDocument/2006/relationships/chart" Target="../charts/chart15.xml"/><Relationship Id="rId2" Type="http://schemas.openxmlformats.org/officeDocument/2006/relationships/notesSlide" Target="../notesSlides/notesSlide3.xml"/><Relationship Id="rId16" Type="http://schemas.openxmlformats.org/officeDocument/2006/relationships/chart" Target="../charts/chart14.xml"/><Relationship Id="rId20" Type="http://schemas.openxmlformats.org/officeDocument/2006/relationships/chart" Target="../charts/chart18.xml"/><Relationship Id="rId1" Type="http://schemas.openxmlformats.org/officeDocument/2006/relationships/slideLayout" Target="../slideLayouts/slideLayout9.xml"/><Relationship Id="rId6" Type="http://schemas.openxmlformats.org/officeDocument/2006/relationships/chart" Target="../charts/chart4.xml"/><Relationship Id="rId11" Type="http://schemas.openxmlformats.org/officeDocument/2006/relationships/chart" Target="../charts/chart9.xml"/><Relationship Id="rId5" Type="http://schemas.openxmlformats.org/officeDocument/2006/relationships/chart" Target="../charts/chart3.xml"/><Relationship Id="rId15" Type="http://schemas.openxmlformats.org/officeDocument/2006/relationships/chart" Target="../charts/chart13.xml"/><Relationship Id="rId10" Type="http://schemas.openxmlformats.org/officeDocument/2006/relationships/chart" Target="../charts/chart8.xml"/><Relationship Id="rId19" Type="http://schemas.openxmlformats.org/officeDocument/2006/relationships/chart" Target="../charts/chart17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Relationship Id="rId1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1D32-3375-C444-95E9-040F2289BB58}" type="datetime1">
              <a:rPr lang="fr-FR" cap="all" smtClean="0"/>
              <a:t>20/11/2023</a:t>
            </a:fld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719999" y="4371949"/>
            <a:ext cx="4443015" cy="447947"/>
          </a:xfrm>
        </p:spPr>
        <p:txBody>
          <a:bodyPr/>
          <a:lstStyle/>
          <a:p>
            <a:r>
              <a:rPr lang="fr-FR" dirty="0"/>
              <a:t>Secrétariat général à la planification écologique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²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94979" y="2894621"/>
            <a:ext cx="7488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Conférences des Parties </a:t>
            </a:r>
            <a:r>
              <a:rPr lang="fr-FR" sz="2400" b="1" dirty="0" smtClean="0"/>
              <a:t>Régionales</a:t>
            </a:r>
          </a:p>
          <a:p>
            <a:pPr algn="ctr"/>
            <a:r>
              <a:rPr lang="fr-FR" sz="2400" dirty="0" smtClean="0"/>
              <a:t>Panorama des leviers </a:t>
            </a:r>
            <a:r>
              <a:rPr lang="fr-FR" sz="2400" dirty="0" smtClean="0"/>
              <a:t>pour </a:t>
            </a:r>
            <a:r>
              <a:rPr lang="fr-FR" sz="2400" dirty="0" smtClean="0"/>
              <a:t>la région </a:t>
            </a:r>
            <a:r>
              <a:rPr lang="fr-FR" sz="2400" u="sng" dirty="0"/>
              <a:t>Hauts-de-France</a:t>
            </a:r>
            <a:endParaRPr lang="fr-FR" sz="2400" u="sng" dirty="0" smtClean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901" y="498737"/>
            <a:ext cx="2994613" cy="15269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09400" y="4482471"/>
            <a:ext cx="3334600" cy="66102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Version du </a:t>
            </a:r>
            <a:r>
              <a:rPr lang="fr-FR" dirty="0" smtClean="0"/>
              <a:t>20/11/23</a:t>
            </a:r>
            <a:endParaRPr lang="fr-FR" dirty="0" smtClean="0"/>
          </a:p>
          <a:p>
            <a:pPr algn="ctr"/>
            <a:r>
              <a:rPr lang="fr-FR" dirty="0" smtClean="0"/>
              <a:t>Préliminaire et confidentiel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235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100" dirty="0"/>
              <a:t>Panorama des </a:t>
            </a:r>
            <a:r>
              <a:rPr lang="fr-FR" sz="2100" u="sng" dirty="0"/>
              <a:t>leviers de </a:t>
            </a:r>
            <a:r>
              <a:rPr lang="fr-FR" sz="2100" u="sng" dirty="0" err="1"/>
              <a:t>décarbonation</a:t>
            </a:r>
            <a:r>
              <a:rPr lang="fr-FR" sz="2100" dirty="0" smtClean="0"/>
              <a:t> </a:t>
            </a:r>
            <a:r>
              <a:rPr lang="fr-FR" sz="2100" dirty="0"/>
              <a:t>en </a:t>
            </a:r>
            <a:r>
              <a:rPr lang="fr-FR" sz="2100" dirty="0" smtClean="0"/>
              <a:t>Hauts-de-France</a:t>
            </a:r>
            <a:r>
              <a:rPr lang="fr-FR" sz="2100" u="sng" dirty="0" smtClean="0"/>
              <a:t/>
            </a:r>
            <a:br>
              <a:rPr lang="fr-FR" sz="2100" u="sng" dirty="0" smtClean="0"/>
            </a:br>
            <a:endParaRPr lang="fr-FR" sz="2100" u="sng" dirty="0"/>
          </a:p>
        </p:txBody>
      </p:sp>
      <p:sp>
        <p:nvSpPr>
          <p:cNvPr id="7" name="ZoneTexte 6"/>
          <p:cNvSpPr txBox="1"/>
          <p:nvPr/>
        </p:nvSpPr>
        <p:spPr>
          <a:xfrm>
            <a:off x="236482" y="1033524"/>
            <a:ext cx="58897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Répartition des leviers de réduction de gaz à effet de serre, en ktCO</a:t>
            </a:r>
            <a:r>
              <a:rPr lang="fr-FR" sz="900" baseline="-25000" dirty="0" smtClean="0"/>
              <a:t>2</a:t>
            </a:r>
            <a:r>
              <a:rPr lang="fr-FR" sz="900" dirty="0" smtClean="0"/>
              <a:t>e économisés entre 2019 et 2030</a:t>
            </a:r>
            <a:endParaRPr lang="fr-FR" sz="900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4" name="Graphique 13"/>
              <p:cNvGraphicFramePr/>
              <p:nvPr>
                <p:extLst/>
              </p:nvPr>
            </p:nvGraphicFramePr>
            <p:xfrm>
              <a:off x="236482" y="1165253"/>
              <a:ext cx="8737585" cy="350323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14" name="Graphique 1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6482" y="1165253"/>
                <a:ext cx="8737585" cy="3503233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ZoneTexte 14"/>
          <p:cNvSpPr txBox="1"/>
          <p:nvPr/>
        </p:nvSpPr>
        <p:spPr>
          <a:xfrm>
            <a:off x="289333" y="4767847"/>
            <a:ext cx="8586653" cy="415498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fr-FR" sz="700" dirty="0" smtClean="0"/>
              <a:t>(1) Produits bois : 174 ktCO</a:t>
            </a:r>
            <a:r>
              <a:rPr lang="fr-FR" sz="700" baseline="-25000" dirty="0" smtClean="0"/>
              <a:t>2</a:t>
            </a:r>
            <a:r>
              <a:rPr lang="fr-FR" sz="700" dirty="0" smtClean="0"/>
              <a:t>e. (2) Bâtiments &amp; machines : 151 ktCO</a:t>
            </a:r>
            <a:r>
              <a:rPr lang="fr-FR" sz="700" baseline="-25000" dirty="0" smtClean="0"/>
              <a:t>2</a:t>
            </a:r>
            <a:r>
              <a:rPr lang="fr-FR" sz="700" dirty="0" smtClean="0"/>
              <a:t>e. (</a:t>
            </a:r>
            <a:r>
              <a:rPr lang="fr-FR" sz="700" dirty="0"/>
              <a:t>3</a:t>
            </a:r>
            <a:r>
              <a:rPr lang="fr-FR" sz="700" dirty="0" smtClean="0"/>
              <a:t>) Pratiques </a:t>
            </a:r>
            <a:r>
              <a:rPr lang="fr-FR" sz="700" dirty="0" err="1" smtClean="0"/>
              <a:t>stockantes</a:t>
            </a:r>
            <a:r>
              <a:rPr lang="fr-FR" sz="700" dirty="0" smtClean="0"/>
              <a:t> : 134 ktCO</a:t>
            </a:r>
            <a:r>
              <a:rPr lang="fr-FR" sz="700" baseline="-25000" dirty="0" smtClean="0"/>
              <a:t>2</a:t>
            </a:r>
            <a:r>
              <a:rPr lang="fr-FR" sz="700" dirty="0" smtClean="0"/>
              <a:t>e. (4) Gestion des haies : 113 </a:t>
            </a:r>
            <a:r>
              <a:rPr lang="fr-FR" sz="700" dirty="0"/>
              <a:t>ktCO</a:t>
            </a:r>
            <a:r>
              <a:rPr lang="fr-FR" sz="700" baseline="-25000" dirty="0"/>
              <a:t>2</a:t>
            </a:r>
            <a:r>
              <a:rPr lang="fr-FR" sz="700" dirty="0"/>
              <a:t>e. </a:t>
            </a:r>
            <a:r>
              <a:rPr lang="fr-FR" sz="700" dirty="0" smtClean="0"/>
              <a:t>(5) Gestion des prairies: 108 </a:t>
            </a:r>
            <a:r>
              <a:rPr lang="fr-FR" sz="700" dirty="0"/>
              <a:t>ktCO</a:t>
            </a:r>
            <a:r>
              <a:rPr lang="fr-FR" sz="700" baseline="-25000" dirty="0"/>
              <a:t>2</a:t>
            </a:r>
            <a:r>
              <a:rPr lang="fr-FR" sz="700" dirty="0"/>
              <a:t>e. </a:t>
            </a:r>
            <a:endParaRPr lang="fr-FR" sz="700" dirty="0" smtClean="0"/>
          </a:p>
          <a:p>
            <a:r>
              <a:rPr lang="fr-FR" sz="700" dirty="0" smtClean="0"/>
              <a:t>(6) </a:t>
            </a:r>
            <a:r>
              <a:rPr lang="fr-FR" sz="700" dirty="0"/>
              <a:t>Bus et cars </a:t>
            </a:r>
            <a:r>
              <a:rPr lang="fr-FR" sz="700" dirty="0" err="1"/>
              <a:t>décarbonés</a:t>
            </a:r>
            <a:r>
              <a:rPr lang="fr-FR" sz="700" dirty="0"/>
              <a:t> : </a:t>
            </a:r>
            <a:r>
              <a:rPr lang="fr-FR" sz="700" dirty="0" smtClean="0"/>
              <a:t>53 </a:t>
            </a:r>
            <a:r>
              <a:rPr lang="fr-FR" sz="700" dirty="0"/>
              <a:t>ktCO</a:t>
            </a:r>
            <a:r>
              <a:rPr lang="fr-FR" sz="700" baseline="-25000" dirty="0"/>
              <a:t>2</a:t>
            </a:r>
            <a:r>
              <a:rPr lang="fr-FR" sz="700" dirty="0"/>
              <a:t>e</a:t>
            </a:r>
            <a:r>
              <a:rPr lang="fr-FR" sz="700" dirty="0" smtClean="0"/>
              <a:t>. (7) </a:t>
            </a:r>
            <a:r>
              <a:rPr lang="fr-FR" sz="700" dirty="0"/>
              <a:t>Prévention des déchets: </a:t>
            </a:r>
            <a:r>
              <a:rPr lang="fr-FR" sz="700" dirty="0" smtClean="0"/>
              <a:t>60 </a:t>
            </a:r>
            <a:r>
              <a:rPr lang="fr-FR" sz="700" dirty="0"/>
              <a:t>ktCO</a:t>
            </a:r>
            <a:r>
              <a:rPr lang="fr-FR" sz="700" baseline="-25000" dirty="0"/>
              <a:t>2</a:t>
            </a:r>
            <a:r>
              <a:rPr lang="fr-FR" sz="700" dirty="0"/>
              <a:t>e</a:t>
            </a:r>
            <a:r>
              <a:rPr lang="fr-FR" sz="700" dirty="0" smtClean="0"/>
              <a:t>.</a:t>
            </a:r>
          </a:p>
          <a:p>
            <a:r>
              <a:rPr lang="fr-FR" sz="700" dirty="0" smtClean="0"/>
              <a:t>* </a:t>
            </a:r>
            <a:r>
              <a:rPr lang="fr-FR" sz="700" dirty="0"/>
              <a:t>Objectif non régionalisé en absence de données comparables sur l’état des forêts</a:t>
            </a:r>
            <a:r>
              <a:rPr lang="fr-FR" sz="700" dirty="0" smtClean="0"/>
              <a:t> </a:t>
            </a:r>
            <a:endParaRPr lang="fr-FR" sz="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595320" y="4447166"/>
            <a:ext cx="3398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/>
              <a:t>(1)</a:t>
            </a:r>
            <a:endParaRPr lang="fr-FR" sz="700" dirty="0"/>
          </a:p>
        </p:txBody>
      </p:sp>
      <p:sp>
        <p:nvSpPr>
          <p:cNvPr id="18" name="ZoneTexte 17"/>
          <p:cNvSpPr txBox="1"/>
          <p:nvPr/>
        </p:nvSpPr>
        <p:spPr>
          <a:xfrm>
            <a:off x="4625183" y="4332680"/>
            <a:ext cx="3398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/>
              <a:t>(2)</a:t>
            </a:r>
            <a:endParaRPr lang="fr-FR" sz="7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910404" y="4332680"/>
            <a:ext cx="3398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/>
              <a:t>(3)</a:t>
            </a:r>
            <a:endParaRPr lang="fr-FR" sz="7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186612" y="4037922"/>
            <a:ext cx="3398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/>
              <a:t>(4)</a:t>
            </a:r>
            <a:endParaRPr lang="fr-FR" sz="7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186612" y="4338281"/>
            <a:ext cx="3398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/>
              <a:t>(5)</a:t>
            </a:r>
            <a:endParaRPr lang="fr-FR" sz="700" dirty="0"/>
          </a:p>
        </p:txBody>
      </p:sp>
      <p:sp>
        <p:nvSpPr>
          <p:cNvPr id="21" name="ZoneTexte 20"/>
          <p:cNvSpPr txBox="1"/>
          <p:nvPr/>
        </p:nvSpPr>
        <p:spPr>
          <a:xfrm>
            <a:off x="6893659" y="2871714"/>
            <a:ext cx="3398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/>
              <a:t>(6)</a:t>
            </a:r>
            <a:endParaRPr lang="fr-FR" sz="7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673685" y="4247111"/>
            <a:ext cx="3398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/>
              <a:t>(7)</a:t>
            </a:r>
            <a:endParaRPr lang="fr-FR" sz="7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231074" y="4349027"/>
            <a:ext cx="3398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/>
              <a:t>213</a:t>
            </a:r>
            <a:endParaRPr lang="fr-FR" sz="700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" t="2225" r="2725" b="93273"/>
          <a:stretch/>
        </p:blipFill>
        <p:spPr>
          <a:xfrm>
            <a:off x="283390" y="4609353"/>
            <a:ext cx="7852557" cy="164666"/>
          </a:xfrm>
          <a:prstGeom prst="rect">
            <a:avLst/>
          </a:prstGeom>
        </p:spPr>
      </p:pic>
      <p:sp>
        <p:nvSpPr>
          <p:cNvPr id="24" name="Ellipse 23"/>
          <p:cNvSpPr/>
          <p:nvPr/>
        </p:nvSpPr>
        <p:spPr>
          <a:xfrm>
            <a:off x="3993326" y="4422367"/>
            <a:ext cx="156088" cy="140585"/>
          </a:xfrm>
          <a:prstGeom prst="ellipse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?*</a:t>
            </a:r>
            <a:endParaRPr lang="fr-FR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7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2494773" y="3642693"/>
            <a:ext cx="6248312" cy="1132277"/>
          </a:xfrm>
          <a:prstGeom prst="rect">
            <a:avLst/>
          </a:prstGeom>
          <a:solidFill>
            <a:srgbClr val="DDE2F2">
              <a:alpha val="50196"/>
            </a:srgbClr>
          </a:solidFill>
          <a:ln w="95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325986" y="3637928"/>
            <a:ext cx="2076251" cy="1137042"/>
          </a:xfrm>
          <a:prstGeom prst="rect">
            <a:avLst/>
          </a:prstGeom>
          <a:solidFill>
            <a:srgbClr val="FFC6CA">
              <a:alpha val="50196"/>
            </a:srgbClr>
          </a:solidFill>
          <a:ln w="9525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325986" y="3646093"/>
            <a:ext cx="2070073" cy="165258"/>
          </a:xfrm>
          <a:prstGeom prst="rect">
            <a:avLst/>
          </a:prstGeom>
          <a:solidFill>
            <a:srgbClr val="FFC6CA"/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Alimentation</a:t>
            </a:r>
            <a:endParaRPr lang="fr-FR" sz="1000" dirty="0">
              <a:solidFill>
                <a:schemeClr val="tx1"/>
              </a:solidFill>
            </a:endParaRPr>
          </a:p>
        </p:txBody>
      </p:sp>
      <p:graphicFrame>
        <p:nvGraphicFramePr>
          <p:cNvPr id="51" name="Graphique 50"/>
          <p:cNvGraphicFramePr/>
          <p:nvPr>
            <p:extLst/>
          </p:nvPr>
        </p:nvGraphicFramePr>
        <p:xfrm>
          <a:off x="437623" y="4110800"/>
          <a:ext cx="1030014" cy="58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2" name="ZoneTexte 51"/>
          <p:cNvSpPr txBox="1"/>
          <p:nvPr/>
        </p:nvSpPr>
        <p:spPr>
          <a:xfrm>
            <a:off x="1326532" y="4149158"/>
            <a:ext cx="1069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" i="1" dirty="0" smtClean="0"/>
              <a:t>NB : </a:t>
            </a:r>
          </a:p>
          <a:p>
            <a:pPr algn="ctr"/>
            <a:r>
              <a:rPr lang="fr-FR" sz="500" i="1" dirty="0" smtClean="0"/>
              <a:t>Seules ~30% des cantines au niveau national sont enregistrées sur ma-cantine.fr</a:t>
            </a:r>
            <a:endParaRPr lang="fr-FR" sz="500" i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376795" y="3841690"/>
            <a:ext cx="1984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Part des cantines respectant les critères </a:t>
            </a:r>
            <a:r>
              <a:rPr lang="fr-FR" sz="800" dirty="0" err="1" smtClean="0"/>
              <a:t>Egalim</a:t>
            </a:r>
            <a:endParaRPr lang="fr-FR" sz="800" dirty="0"/>
          </a:p>
        </p:txBody>
      </p:sp>
      <p:cxnSp>
        <p:nvCxnSpPr>
          <p:cNvPr id="55" name="Connecteur droit 54"/>
          <p:cNvCxnSpPr/>
          <p:nvPr/>
        </p:nvCxnSpPr>
        <p:spPr>
          <a:xfrm>
            <a:off x="325986" y="3973043"/>
            <a:ext cx="0" cy="675295"/>
          </a:xfrm>
          <a:prstGeom prst="line">
            <a:avLst/>
          </a:prstGeom>
          <a:solidFill>
            <a:srgbClr val="FFC6CA">
              <a:alpha val="50196"/>
            </a:srgb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3850" y="1229708"/>
            <a:ext cx="8419235" cy="1137042"/>
          </a:xfrm>
          <a:prstGeom prst="rect">
            <a:avLst/>
          </a:prstGeom>
          <a:noFill/>
          <a:ln w="9525">
            <a:solidFill>
              <a:srgbClr val="B3DE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23850" y="1243458"/>
            <a:ext cx="3925610" cy="2346686"/>
          </a:xfrm>
          <a:prstGeom prst="rect">
            <a:avLst/>
          </a:prstGeom>
          <a:solidFill>
            <a:srgbClr val="B3DE6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4215225" y="1352553"/>
            <a:ext cx="4532572" cy="1013653"/>
          </a:xfrm>
          <a:prstGeom prst="rect">
            <a:avLst/>
          </a:prstGeom>
          <a:solidFill>
            <a:srgbClr val="B3DE6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" name="Groupe 7"/>
          <p:cNvGrpSpPr/>
          <p:nvPr/>
        </p:nvGrpSpPr>
        <p:grpSpPr>
          <a:xfrm>
            <a:off x="323851" y="1365632"/>
            <a:ext cx="3973460" cy="2210762"/>
            <a:chOff x="323851" y="1365632"/>
            <a:chExt cx="3973460" cy="2210762"/>
          </a:xfrm>
        </p:grpSpPr>
        <p:sp>
          <p:nvSpPr>
            <p:cNvPr id="116" name="Rectangle 115"/>
            <p:cNvSpPr/>
            <p:nvPr/>
          </p:nvSpPr>
          <p:spPr>
            <a:xfrm>
              <a:off x="323851" y="1382107"/>
              <a:ext cx="3925609" cy="2194287"/>
            </a:xfrm>
            <a:prstGeom prst="rect">
              <a:avLst/>
            </a:prstGeom>
            <a:noFill/>
            <a:ln w="9525">
              <a:solidFill>
                <a:srgbClr val="B3DE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214319" y="1365632"/>
              <a:ext cx="82992" cy="995555"/>
            </a:xfrm>
            <a:prstGeom prst="rect">
              <a:avLst/>
            </a:prstGeom>
            <a:solidFill>
              <a:srgbClr val="E1F2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850" y="633817"/>
            <a:ext cx="8424863" cy="539991"/>
          </a:xfrm>
        </p:spPr>
        <p:txBody>
          <a:bodyPr>
            <a:noAutofit/>
          </a:bodyPr>
          <a:lstStyle/>
          <a:p>
            <a:r>
              <a:rPr lang="fr-FR" sz="2100" dirty="0" smtClean="0"/>
              <a:t>Panorama des </a:t>
            </a:r>
            <a:r>
              <a:rPr lang="fr-FR" sz="2100" u="sng" dirty="0" smtClean="0"/>
              <a:t>leviers de préservation de la biodiversité et gestion des ressources</a:t>
            </a:r>
            <a:r>
              <a:rPr lang="fr-FR" sz="2100" dirty="0" smtClean="0"/>
              <a:t> en Hauts-de-France</a:t>
            </a:r>
            <a:endParaRPr lang="fr-FR" sz="21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Secrétariat général à la planification écologique 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323850" y="1229708"/>
            <a:ext cx="8419235" cy="165541"/>
          </a:xfrm>
          <a:prstGeom prst="rect">
            <a:avLst/>
          </a:prstGeom>
          <a:solidFill>
            <a:srgbClr val="B3DE69"/>
          </a:solidFill>
          <a:ln>
            <a:solidFill>
              <a:srgbClr val="B3DE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Préservation des espaces naturels</a:t>
            </a:r>
            <a:endParaRPr lang="fr-FR" sz="1000" dirty="0">
              <a:solidFill>
                <a:schemeClr val="tx1"/>
              </a:solidFill>
            </a:endParaRPr>
          </a:p>
        </p:txBody>
      </p:sp>
      <p:graphicFrame>
        <p:nvGraphicFramePr>
          <p:cNvPr id="31" name="Graphique 30"/>
          <p:cNvGraphicFramePr/>
          <p:nvPr>
            <p:extLst/>
          </p:nvPr>
        </p:nvGraphicFramePr>
        <p:xfrm>
          <a:off x="323850" y="1729298"/>
          <a:ext cx="902738" cy="652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Graphique 31"/>
          <p:cNvGraphicFramePr/>
          <p:nvPr>
            <p:extLst/>
          </p:nvPr>
        </p:nvGraphicFramePr>
        <p:xfrm>
          <a:off x="1190669" y="1802371"/>
          <a:ext cx="677713" cy="58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6" name="ZoneTexte 35"/>
          <p:cNvSpPr txBox="1"/>
          <p:nvPr/>
        </p:nvSpPr>
        <p:spPr>
          <a:xfrm>
            <a:off x="3521976" y="1454108"/>
            <a:ext cx="15343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Forêts sous gestion durable</a:t>
            </a:r>
            <a:endParaRPr lang="fr-FR" sz="800" dirty="0"/>
          </a:p>
        </p:txBody>
      </p:sp>
      <p:graphicFrame>
        <p:nvGraphicFramePr>
          <p:cNvPr id="38" name="Graphique 37"/>
          <p:cNvGraphicFramePr/>
          <p:nvPr>
            <p:extLst/>
          </p:nvPr>
        </p:nvGraphicFramePr>
        <p:xfrm>
          <a:off x="4383796" y="1723470"/>
          <a:ext cx="933615" cy="605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7" name="ZoneTexte 46"/>
          <p:cNvSpPr txBox="1"/>
          <p:nvPr/>
        </p:nvSpPr>
        <p:spPr>
          <a:xfrm>
            <a:off x="2190633" y="2453041"/>
            <a:ext cx="17123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Développement du bio et HVE</a:t>
            </a:r>
            <a:endParaRPr lang="fr-FR" sz="800" dirty="0"/>
          </a:p>
        </p:txBody>
      </p:sp>
      <p:graphicFrame>
        <p:nvGraphicFramePr>
          <p:cNvPr id="49" name="Graphique 48"/>
          <p:cNvGraphicFramePr/>
          <p:nvPr>
            <p:extLst/>
          </p:nvPr>
        </p:nvGraphicFramePr>
        <p:xfrm>
          <a:off x="3164776" y="2731415"/>
          <a:ext cx="1086524" cy="683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6" name="ZoneTexte 75"/>
          <p:cNvSpPr txBox="1"/>
          <p:nvPr/>
        </p:nvSpPr>
        <p:spPr>
          <a:xfrm>
            <a:off x="5513791" y="1434538"/>
            <a:ext cx="14911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Résorption de points noirs</a:t>
            </a:r>
            <a:endParaRPr lang="fr-FR" sz="800" dirty="0"/>
          </a:p>
        </p:txBody>
      </p:sp>
      <p:sp>
        <p:nvSpPr>
          <p:cNvPr id="91" name="Rectangle 90"/>
          <p:cNvSpPr/>
          <p:nvPr/>
        </p:nvSpPr>
        <p:spPr>
          <a:xfrm>
            <a:off x="5051556" y="4932495"/>
            <a:ext cx="187015" cy="715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5280144" y="4836442"/>
            <a:ext cx="1273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dirty="0" smtClean="0"/>
              <a:t>Dernière donnée régionale réalisée (2020, 21 ou 22)</a:t>
            </a:r>
            <a:endParaRPr lang="fr-FR" sz="600" dirty="0"/>
          </a:p>
        </p:txBody>
      </p:sp>
      <p:sp>
        <p:nvSpPr>
          <p:cNvPr id="93" name="Rectangle 92"/>
          <p:cNvSpPr/>
          <p:nvPr/>
        </p:nvSpPr>
        <p:spPr>
          <a:xfrm>
            <a:off x="6587860" y="4939160"/>
            <a:ext cx="187015" cy="71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ZoneTexte 93"/>
          <p:cNvSpPr txBox="1"/>
          <p:nvPr/>
        </p:nvSpPr>
        <p:spPr>
          <a:xfrm>
            <a:off x="6774876" y="4836442"/>
            <a:ext cx="925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dirty="0" smtClean="0"/>
              <a:t>Objectif régionalisé </a:t>
            </a:r>
            <a:r>
              <a:rPr lang="fr-FR" sz="600" u="sng" dirty="0" smtClean="0"/>
              <a:t>indicatif en 2030</a:t>
            </a:r>
            <a:endParaRPr lang="fr-FR" sz="600" u="sng" dirty="0"/>
          </a:p>
        </p:txBody>
      </p:sp>
      <p:graphicFrame>
        <p:nvGraphicFramePr>
          <p:cNvPr id="81" name="Graphique 80"/>
          <p:cNvGraphicFramePr/>
          <p:nvPr>
            <p:extLst/>
          </p:nvPr>
        </p:nvGraphicFramePr>
        <p:xfrm>
          <a:off x="1843874" y="2653021"/>
          <a:ext cx="1319899" cy="789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0" name="Rectangle 79"/>
          <p:cNvSpPr/>
          <p:nvPr/>
        </p:nvSpPr>
        <p:spPr>
          <a:xfrm>
            <a:off x="4600532" y="1655270"/>
            <a:ext cx="761389" cy="32194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500" i="1" dirty="0" smtClean="0">
                <a:solidFill>
                  <a:schemeClr val="bg1">
                    <a:lumMod val="50000"/>
                  </a:schemeClr>
                </a:solidFill>
              </a:rPr>
              <a:t>A compléter pendant la COP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494773" y="3656121"/>
            <a:ext cx="6240412" cy="1566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Ressource en eau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2866853" y="3843599"/>
            <a:ext cx="14819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Sobriété dans l’utilisation</a:t>
            </a:r>
            <a:endParaRPr lang="fr-FR" sz="800" dirty="0"/>
          </a:p>
        </p:txBody>
      </p:sp>
      <p:sp>
        <p:nvSpPr>
          <p:cNvPr id="59" name="ZoneTexte 58"/>
          <p:cNvSpPr txBox="1"/>
          <p:nvPr/>
        </p:nvSpPr>
        <p:spPr>
          <a:xfrm>
            <a:off x="4689975" y="3843599"/>
            <a:ext cx="18544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Protection des zones de captage</a:t>
            </a:r>
            <a:endParaRPr lang="fr-FR" sz="800" dirty="0"/>
          </a:p>
        </p:txBody>
      </p:sp>
      <p:graphicFrame>
        <p:nvGraphicFramePr>
          <p:cNvPr id="61" name="Graphique 60"/>
          <p:cNvGraphicFramePr/>
          <p:nvPr>
            <p:extLst/>
          </p:nvPr>
        </p:nvGraphicFramePr>
        <p:xfrm>
          <a:off x="2582053" y="4040431"/>
          <a:ext cx="1928740" cy="66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62" name="Graphique 61"/>
          <p:cNvGraphicFramePr/>
          <p:nvPr>
            <p:extLst/>
          </p:nvPr>
        </p:nvGraphicFramePr>
        <p:xfrm>
          <a:off x="4769175" y="4113920"/>
          <a:ext cx="1058987" cy="58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63" name="ZoneTexte 62"/>
          <p:cNvSpPr txBox="1"/>
          <p:nvPr/>
        </p:nvSpPr>
        <p:spPr>
          <a:xfrm>
            <a:off x="5808747" y="4145549"/>
            <a:ext cx="8723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" i="1" dirty="0" smtClean="0"/>
              <a:t>NB : </a:t>
            </a:r>
          </a:p>
          <a:p>
            <a:pPr algn="ctr"/>
            <a:r>
              <a:rPr lang="fr-FR" sz="500" i="1" dirty="0" smtClean="0"/>
              <a:t>les PGSSE concernent les captages sensibles, dont la définition est à venir</a:t>
            </a:r>
            <a:endParaRPr lang="fr-FR" sz="500" i="1" dirty="0"/>
          </a:p>
        </p:txBody>
      </p:sp>
      <p:graphicFrame>
        <p:nvGraphicFramePr>
          <p:cNvPr id="77" name="Graphique 76"/>
          <p:cNvGraphicFramePr/>
          <p:nvPr>
            <p:extLst/>
          </p:nvPr>
        </p:nvGraphicFramePr>
        <p:xfrm>
          <a:off x="3462577" y="1606012"/>
          <a:ext cx="883760" cy="790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78" name="Graphique 77"/>
          <p:cNvGraphicFramePr/>
          <p:nvPr>
            <p:extLst/>
          </p:nvPr>
        </p:nvGraphicFramePr>
        <p:xfrm>
          <a:off x="5335497" y="1734635"/>
          <a:ext cx="1030014" cy="58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98" name="Graphique 97"/>
          <p:cNvGraphicFramePr/>
          <p:nvPr>
            <p:extLst/>
          </p:nvPr>
        </p:nvGraphicFramePr>
        <p:xfrm>
          <a:off x="6345761" y="1589952"/>
          <a:ext cx="944257" cy="790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00" name="Rectangle 99"/>
          <p:cNvSpPr/>
          <p:nvPr/>
        </p:nvSpPr>
        <p:spPr>
          <a:xfrm>
            <a:off x="5391879" y="1666107"/>
            <a:ext cx="783236" cy="32194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500" i="1" dirty="0" smtClean="0">
                <a:solidFill>
                  <a:schemeClr val="bg1">
                    <a:lumMod val="50000"/>
                  </a:schemeClr>
                </a:solidFill>
              </a:rPr>
              <a:t>A compléter pendant la COP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2195647" y="2752802"/>
            <a:ext cx="609106" cy="32194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500" i="1" dirty="0" smtClean="0">
                <a:solidFill>
                  <a:schemeClr val="bg1">
                    <a:lumMod val="50000"/>
                  </a:schemeClr>
                </a:solidFill>
              </a:rPr>
              <a:t>A compléter pendant la COP</a:t>
            </a:r>
          </a:p>
        </p:txBody>
      </p:sp>
      <p:cxnSp>
        <p:nvCxnSpPr>
          <p:cNvPr id="115" name="Connecteur droit 114"/>
          <p:cNvCxnSpPr/>
          <p:nvPr/>
        </p:nvCxnSpPr>
        <p:spPr>
          <a:xfrm>
            <a:off x="1799694" y="1402732"/>
            <a:ext cx="0" cy="2163728"/>
          </a:xfrm>
          <a:prstGeom prst="line">
            <a:avLst/>
          </a:prstGeom>
          <a:ln>
            <a:solidFill>
              <a:srgbClr val="B3DE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/>
        </p:nvSpPr>
        <p:spPr>
          <a:xfrm>
            <a:off x="6991492" y="3843599"/>
            <a:ext cx="1353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Désimperméabilisation </a:t>
            </a:r>
            <a:endParaRPr lang="fr-FR" sz="800" dirty="0"/>
          </a:p>
        </p:txBody>
      </p:sp>
      <p:graphicFrame>
        <p:nvGraphicFramePr>
          <p:cNvPr id="120" name="Graphique 119"/>
          <p:cNvGraphicFramePr/>
          <p:nvPr>
            <p:extLst/>
          </p:nvPr>
        </p:nvGraphicFramePr>
        <p:xfrm>
          <a:off x="6890415" y="4120515"/>
          <a:ext cx="1682944" cy="58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22" name="Rectangle 121"/>
          <p:cNvSpPr/>
          <p:nvPr/>
        </p:nvSpPr>
        <p:spPr>
          <a:xfrm>
            <a:off x="7209716" y="4062258"/>
            <a:ext cx="1068246" cy="32194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500" i="1" dirty="0" smtClean="0">
                <a:solidFill>
                  <a:schemeClr val="bg1">
                    <a:lumMod val="50000"/>
                  </a:schemeClr>
                </a:solidFill>
              </a:rPr>
              <a:t>A compléter pendant la COP</a:t>
            </a:r>
          </a:p>
        </p:txBody>
      </p:sp>
      <p:sp>
        <p:nvSpPr>
          <p:cNvPr id="95" name="Rectangle 94"/>
          <p:cNvSpPr/>
          <p:nvPr/>
        </p:nvSpPr>
        <p:spPr>
          <a:xfrm>
            <a:off x="7725589" y="4939160"/>
            <a:ext cx="187015" cy="7156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7887380" y="4836442"/>
            <a:ext cx="1069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dirty="0" smtClean="0"/>
              <a:t>Objectif national ou </a:t>
            </a:r>
            <a:r>
              <a:rPr lang="fr-FR" sz="600" dirty="0" err="1" smtClean="0"/>
              <a:t>supra-régional</a:t>
            </a:r>
            <a:endParaRPr lang="fr-FR" sz="600" u="sng" dirty="0"/>
          </a:p>
        </p:txBody>
      </p:sp>
      <p:cxnSp>
        <p:nvCxnSpPr>
          <p:cNvPr id="97" name="Connecteur droit 96"/>
          <p:cNvCxnSpPr/>
          <p:nvPr/>
        </p:nvCxnSpPr>
        <p:spPr>
          <a:xfrm>
            <a:off x="5316130" y="1394811"/>
            <a:ext cx="0" cy="968699"/>
          </a:xfrm>
          <a:prstGeom prst="line">
            <a:avLst/>
          </a:prstGeom>
          <a:ln>
            <a:solidFill>
              <a:srgbClr val="B3DE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/>
          <p:nvPr/>
        </p:nvCxnSpPr>
        <p:spPr>
          <a:xfrm>
            <a:off x="7167750" y="1402732"/>
            <a:ext cx="0" cy="968699"/>
          </a:xfrm>
          <a:prstGeom prst="line">
            <a:avLst/>
          </a:prstGeom>
          <a:ln>
            <a:solidFill>
              <a:srgbClr val="B3DE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6297029" y="1716046"/>
            <a:ext cx="499922" cy="32194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500" i="1" dirty="0" smtClean="0">
                <a:solidFill>
                  <a:schemeClr val="bg1">
                    <a:lumMod val="50000"/>
                  </a:schemeClr>
                </a:solidFill>
              </a:rPr>
              <a:t>A compléter pendant la COP</a:t>
            </a:r>
          </a:p>
        </p:txBody>
      </p:sp>
      <p:sp>
        <p:nvSpPr>
          <p:cNvPr id="24" name="ZoneTexte 23"/>
          <p:cNvSpPr txBox="1"/>
          <p:nvPr/>
        </p:nvSpPr>
        <p:spPr>
          <a:xfrm rot="2700000">
            <a:off x="3562032" y="4310654"/>
            <a:ext cx="410690" cy="1846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" dirty="0" smtClean="0"/>
              <a:t>Bassin</a:t>
            </a:r>
            <a:endParaRPr lang="fr-FR" sz="600" dirty="0"/>
          </a:p>
        </p:txBody>
      </p:sp>
      <p:sp>
        <p:nvSpPr>
          <p:cNvPr id="110" name="ZoneTexte 109"/>
          <p:cNvSpPr txBox="1"/>
          <p:nvPr/>
        </p:nvSpPr>
        <p:spPr>
          <a:xfrm rot="2700000">
            <a:off x="3240957" y="4305942"/>
            <a:ext cx="344966" cy="1846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" dirty="0" smtClean="0"/>
              <a:t>Nat.</a:t>
            </a:r>
            <a:endParaRPr lang="fr-FR" sz="600" dirty="0"/>
          </a:p>
        </p:txBody>
      </p:sp>
      <p:sp>
        <p:nvSpPr>
          <p:cNvPr id="121" name="Rectangle 120"/>
          <p:cNvSpPr/>
          <p:nvPr/>
        </p:nvSpPr>
        <p:spPr>
          <a:xfrm>
            <a:off x="2621487" y="4119748"/>
            <a:ext cx="708364" cy="32194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500" i="1" dirty="0" smtClean="0">
                <a:solidFill>
                  <a:schemeClr val="bg1">
                    <a:lumMod val="50000"/>
                  </a:schemeClr>
                </a:solidFill>
              </a:rPr>
              <a:t>A compléter pendant la COP</a:t>
            </a:r>
          </a:p>
        </p:txBody>
      </p:sp>
      <p:cxnSp>
        <p:nvCxnSpPr>
          <p:cNvPr id="125" name="Connecteur droit 124"/>
          <p:cNvCxnSpPr/>
          <p:nvPr/>
        </p:nvCxnSpPr>
        <p:spPr>
          <a:xfrm>
            <a:off x="4513144" y="3811351"/>
            <a:ext cx="0" cy="968699"/>
          </a:xfrm>
          <a:prstGeom prst="line">
            <a:avLst/>
          </a:prstGeom>
          <a:ln>
            <a:solidFill>
              <a:srgbClr val="DDE2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>
            <a:off x="4536281" y="3796372"/>
            <a:ext cx="0" cy="968699"/>
          </a:xfrm>
          <a:prstGeom prst="line">
            <a:avLst/>
          </a:prstGeom>
          <a:ln>
            <a:solidFill>
              <a:srgbClr val="DDE2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6717412" y="3740671"/>
            <a:ext cx="0" cy="968699"/>
          </a:xfrm>
          <a:prstGeom prst="line">
            <a:avLst/>
          </a:prstGeom>
          <a:ln>
            <a:solidFill>
              <a:srgbClr val="DDE2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e 86"/>
          <p:cNvGrpSpPr/>
          <p:nvPr/>
        </p:nvGrpSpPr>
        <p:grpSpPr>
          <a:xfrm>
            <a:off x="4354445" y="2429187"/>
            <a:ext cx="4378770" cy="1181738"/>
            <a:chOff x="4369943" y="2460183"/>
            <a:chExt cx="4378770" cy="1181738"/>
          </a:xfrm>
        </p:grpSpPr>
        <p:sp>
          <p:nvSpPr>
            <p:cNvPr id="101" name="Rectangle 100"/>
            <p:cNvSpPr/>
            <p:nvPr/>
          </p:nvSpPr>
          <p:spPr>
            <a:xfrm>
              <a:off x="4380813" y="2460183"/>
              <a:ext cx="4367900" cy="1145634"/>
            </a:xfrm>
            <a:prstGeom prst="rect">
              <a:avLst/>
            </a:prstGeom>
            <a:solidFill>
              <a:srgbClr val="EDE1DE">
                <a:alpha val="50196"/>
              </a:srgbClr>
            </a:solidFill>
            <a:ln w="9525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4630722" y="2688336"/>
              <a:ext cx="104708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Déchets enfouis </a:t>
              </a:r>
              <a:endParaRPr lang="fr-FR" sz="800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369943" y="2468409"/>
              <a:ext cx="4367900" cy="17012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chemeClr val="tx1"/>
                  </a:solidFill>
                </a:rPr>
                <a:t>Economie circulaire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6226581" y="2701360"/>
              <a:ext cx="223065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Collecte des </a:t>
              </a:r>
              <a:r>
                <a:rPr lang="fr-FR" sz="800" dirty="0" err="1" smtClean="0"/>
                <a:t>biodéchets</a:t>
              </a:r>
              <a:r>
                <a:rPr lang="fr-FR" sz="800" dirty="0" smtClean="0"/>
                <a:t> et bouteilles</a:t>
              </a:r>
              <a:endParaRPr lang="fr-FR" sz="800" dirty="0"/>
            </a:p>
          </p:txBody>
        </p:sp>
        <p:graphicFrame>
          <p:nvGraphicFramePr>
            <p:cNvPr id="118" name="Graphique 117"/>
            <p:cNvGraphicFramePr/>
            <p:nvPr>
              <p:extLst/>
            </p:nvPr>
          </p:nvGraphicFramePr>
          <p:xfrm>
            <a:off x="6225801" y="2940977"/>
            <a:ext cx="1080533" cy="6943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5"/>
            </a:graphicData>
          </a:graphic>
        </p:graphicFrame>
        <p:graphicFrame>
          <p:nvGraphicFramePr>
            <p:cNvPr id="128" name="Graphique 127"/>
            <p:cNvGraphicFramePr/>
            <p:nvPr>
              <p:extLst/>
            </p:nvPr>
          </p:nvGraphicFramePr>
          <p:xfrm>
            <a:off x="7397677" y="2916804"/>
            <a:ext cx="1059563" cy="7251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6"/>
            </a:graphicData>
          </a:graphic>
        </p:graphicFrame>
        <p:graphicFrame>
          <p:nvGraphicFramePr>
            <p:cNvPr id="129" name="Graphique 128"/>
            <p:cNvGraphicFramePr/>
            <p:nvPr>
              <p:extLst/>
            </p:nvPr>
          </p:nvGraphicFramePr>
          <p:xfrm>
            <a:off x="4649965" y="2833422"/>
            <a:ext cx="1080533" cy="6943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7"/>
            </a:graphicData>
          </a:graphic>
        </p:graphicFrame>
      </p:grpSp>
      <p:sp>
        <p:nvSpPr>
          <p:cNvPr id="2" name="Rectangle 1"/>
          <p:cNvSpPr/>
          <p:nvPr/>
        </p:nvSpPr>
        <p:spPr>
          <a:xfrm>
            <a:off x="775626" y="1510383"/>
            <a:ext cx="63511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" dirty="0" smtClean="0"/>
              <a:t>Terrestre</a:t>
            </a:r>
            <a:endParaRPr lang="fr-FR" sz="800" dirty="0"/>
          </a:p>
        </p:txBody>
      </p:sp>
      <p:graphicFrame>
        <p:nvGraphicFramePr>
          <p:cNvPr id="89" name="Graphique 88"/>
          <p:cNvGraphicFramePr/>
          <p:nvPr>
            <p:extLst/>
          </p:nvPr>
        </p:nvGraphicFramePr>
        <p:xfrm>
          <a:off x="1877984" y="1737000"/>
          <a:ext cx="902738" cy="652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90" name="Graphique 89"/>
          <p:cNvGraphicFramePr/>
          <p:nvPr>
            <p:extLst/>
          </p:nvPr>
        </p:nvGraphicFramePr>
        <p:xfrm>
          <a:off x="2744803" y="1810073"/>
          <a:ext cx="677713" cy="58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131" name="Rectangle 130"/>
          <p:cNvSpPr/>
          <p:nvPr/>
        </p:nvSpPr>
        <p:spPr>
          <a:xfrm>
            <a:off x="2787130" y="1809859"/>
            <a:ext cx="816009" cy="32194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500" i="1" dirty="0" smtClean="0">
                <a:solidFill>
                  <a:schemeClr val="bg1">
                    <a:lumMod val="50000"/>
                  </a:schemeClr>
                </a:solidFill>
              </a:rPr>
              <a:t>min. avant 2027</a:t>
            </a:r>
          </a:p>
        </p:txBody>
      </p:sp>
      <p:sp>
        <p:nvSpPr>
          <p:cNvPr id="7" name="Rectangle 6"/>
          <p:cNvSpPr/>
          <p:nvPr/>
        </p:nvSpPr>
        <p:spPr>
          <a:xfrm>
            <a:off x="503695" y="1454108"/>
            <a:ext cx="3106565" cy="117665"/>
          </a:xfrm>
          <a:prstGeom prst="rect">
            <a:avLst/>
          </a:prstGeom>
          <a:solidFill>
            <a:srgbClr val="E1F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1274327" y="1367507"/>
            <a:ext cx="14045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Surface en aire protégée</a:t>
            </a:r>
            <a:endParaRPr lang="fr-FR" sz="800" dirty="0"/>
          </a:p>
        </p:txBody>
      </p:sp>
      <p:cxnSp>
        <p:nvCxnSpPr>
          <p:cNvPr id="82" name="Connecteur droit 81"/>
          <p:cNvCxnSpPr/>
          <p:nvPr/>
        </p:nvCxnSpPr>
        <p:spPr>
          <a:xfrm>
            <a:off x="3456271" y="1378514"/>
            <a:ext cx="0" cy="968699"/>
          </a:xfrm>
          <a:prstGeom prst="line">
            <a:avLst/>
          </a:prstGeom>
          <a:ln>
            <a:solidFill>
              <a:srgbClr val="B3DE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1999116" y="1485232"/>
            <a:ext cx="129715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800" dirty="0" smtClean="0"/>
              <a:t>Marin </a:t>
            </a:r>
          </a:p>
          <a:p>
            <a:r>
              <a:rPr lang="fr-FR" sz="700" i="1" dirty="0" smtClean="0"/>
              <a:t>(</a:t>
            </a:r>
            <a:r>
              <a:rPr lang="fr-FR" sz="700" i="1" dirty="0"/>
              <a:t>Manche Est-Mer du </a:t>
            </a:r>
            <a:r>
              <a:rPr lang="fr-FR" sz="700" i="1" dirty="0" smtClean="0"/>
              <a:t>Nord)</a:t>
            </a:r>
            <a:endParaRPr lang="fr-FR" sz="700" i="1" dirty="0"/>
          </a:p>
        </p:txBody>
      </p:sp>
      <p:grpSp>
        <p:nvGrpSpPr>
          <p:cNvPr id="132" name="Groupe 131"/>
          <p:cNvGrpSpPr/>
          <p:nvPr/>
        </p:nvGrpSpPr>
        <p:grpSpPr>
          <a:xfrm>
            <a:off x="353348" y="2501168"/>
            <a:ext cx="1490786" cy="1034752"/>
            <a:chOff x="353348" y="2501168"/>
            <a:chExt cx="1490786" cy="1034752"/>
          </a:xfrm>
        </p:grpSpPr>
        <p:sp>
          <p:nvSpPr>
            <p:cNvPr id="133" name="ZoneTexte 132"/>
            <p:cNvSpPr txBox="1"/>
            <p:nvPr/>
          </p:nvSpPr>
          <p:spPr>
            <a:xfrm>
              <a:off x="377066" y="2501168"/>
              <a:ext cx="14670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Usage des phytosanitaires</a:t>
              </a:r>
              <a:endParaRPr lang="fr-FR" sz="800" dirty="0"/>
            </a:p>
          </p:txBody>
        </p:sp>
        <p:graphicFrame>
          <p:nvGraphicFramePr>
            <p:cNvPr id="134" name="Graphique 133"/>
            <p:cNvGraphicFramePr/>
            <p:nvPr>
              <p:extLst/>
            </p:nvPr>
          </p:nvGraphicFramePr>
          <p:xfrm>
            <a:off x="353348" y="2731416"/>
            <a:ext cx="1030014" cy="79634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0"/>
            </a:graphicData>
          </a:graphic>
        </p:graphicFrame>
        <p:sp>
          <p:nvSpPr>
            <p:cNvPr id="135" name="Rectangle 134"/>
            <p:cNvSpPr/>
            <p:nvPr/>
          </p:nvSpPr>
          <p:spPr>
            <a:xfrm>
              <a:off x="831313" y="2831452"/>
              <a:ext cx="499922" cy="32194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r>
                <a:rPr lang="fr-FR" sz="500" i="1" dirty="0" smtClean="0">
                  <a:solidFill>
                    <a:schemeClr val="bg1">
                      <a:lumMod val="50000"/>
                    </a:schemeClr>
                  </a:solidFill>
                </a:rPr>
                <a:t>A compléter via </a:t>
              </a:r>
              <a:r>
                <a:rPr lang="fr-FR" sz="500" i="1" dirty="0" err="1" smtClean="0">
                  <a:solidFill>
                    <a:schemeClr val="bg1">
                      <a:lumMod val="50000"/>
                    </a:schemeClr>
                  </a:solidFill>
                </a:rPr>
                <a:t>Ecophyto</a:t>
              </a:r>
              <a:endParaRPr lang="fr-FR" sz="500" i="1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1227136" y="2895084"/>
              <a:ext cx="57515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" i="1" dirty="0" smtClean="0"/>
                <a:t>NB : </a:t>
              </a:r>
            </a:p>
            <a:p>
              <a:pPr algn="ctr"/>
              <a:r>
                <a:rPr lang="fr-FR" sz="500" i="1" dirty="0" smtClean="0"/>
                <a:t>Objectif national de -50% en 2030 vs. </a:t>
              </a:r>
              <a:r>
                <a:rPr lang="fr-FR" sz="500" i="1" dirty="0" err="1"/>
                <a:t>m</a:t>
              </a:r>
              <a:r>
                <a:rPr lang="fr-FR" sz="500" i="1" dirty="0" err="1" smtClean="0"/>
                <a:t>oy</a:t>
              </a:r>
              <a:r>
                <a:rPr lang="fr-FR" sz="500" i="1" dirty="0" smtClean="0"/>
                <a:t> 2015-17</a:t>
              </a:r>
              <a:endParaRPr lang="fr-FR" sz="500" i="1" dirty="0"/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440064" y="3265927"/>
              <a:ext cx="309700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15-17</a:t>
              </a:r>
              <a:endParaRPr lang="fr-FR" sz="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687008" y="3265927"/>
              <a:ext cx="239168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21</a:t>
              </a:r>
              <a:endParaRPr lang="fr-FR" sz="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872146" y="3265927"/>
              <a:ext cx="245580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30</a:t>
              </a:r>
              <a:endParaRPr lang="fr-FR" sz="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431291" y="3351254"/>
              <a:ext cx="787395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NODU – en </a:t>
              </a:r>
              <a:r>
                <a:rPr lang="fr-FR" sz="60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Mha</a:t>
              </a:r>
              <a:endParaRPr lang="fr-FR" sz="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141" name="Connecteur droit 140"/>
          <p:cNvCxnSpPr/>
          <p:nvPr/>
        </p:nvCxnSpPr>
        <p:spPr>
          <a:xfrm>
            <a:off x="5956579" y="2561043"/>
            <a:ext cx="0" cy="968699"/>
          </a:xfrm>
          <a:prstGeom prst="line">
            <a:avLst/>
          </a:prstGeom>
          <a:ln>
            <a:solidFill>
              <a:srgbClr val="EDE1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103"/>
          <p:cNvSpPr txBox="1"/>
          <p:nvPr/>
        </p:nvSpPr>
        <p:spPr>
          <a:xfrm>
            <a:off x="7152870" y="1425762"/>
            <a:ext cx="156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800" dirty="0" smtClean="0"/>
              <a:t>Restauration des habitats dégradés</a:t>
            </a:r>
            <a:endParaRPr lang="fr-FR" sz="800" dirty="0"/>
          </a:p>
        </p:txBody>
      </p:sp>
      <p:graphicFrame>
        <p:nvGraphicFramePr>
          <p:cNvPr id="102" name="Graphique 101"/>
          <p:cNvGraphicFramePr/>
          <p:nvPr>
            <p:extLst/>
          </p:nvPr>
        </p:nvGraphicFramePr>
        <p:xfrm>
          <a:off x="7272638" y="1752067"/>
          <a:ext cx="1030014" cy="58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105" name="Rectangle 104"/>
          <p:cNvSpPr/>
          <p:nvPr/>
        </p:nvSpPr>
        <p:spPr>
          <a:xfrm>
            <a:off x="7998070" y="1753595"/>
            <a:ext cx="764600" cy="32194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500" i="1" dirty="0" smtClean="0">
                <a:solidFill>
                  <a:schemeClr val="bg1">
                    <a:lumMod val="50000"/>
                  </a:schemeClr>
                </a:solidFill>
              </a:rPr>
              <a:t>A compléter après l’adoption du plan national de restauration</a:t>
            </a:r>
          </a:p>
        </p:txBody>
      </p:sp>
    </p:spTree>
    <p:extLst>
      <p:ext uri="{BB962C8B-B14F-4D97-AF65-F5344CB8AC3E}">
        <p14:creationId xmlns:p14="http://schemas.microsoft.com/office/powerpoint/2010/main" val="18660181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302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REMIER MINISTRE">
  <a:themeElements>
    <a:clrScheme name="Personnalisé 4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169B61"/>
      </a:accent1>
      <a:accent2>
        <a:srgbClr val="5770BE"/>
      </a:accent2>
      <a:accent3>
        <a:srgbClr val="FDCF41"/>
      </a:accent3>
      <a:accent4>
        <a:srgbClr val="FF6F4C"/>
      </a:accent4>
      <a:accent5>
        <a:srgbClr val="A26859"/>
      </a:accent5>
      <a:accent6>
        <a:srgbClr val="91AE4F"/>
      </a:accent6>
      <a:hlink>
        <a:srgbClr val="91AE4F"/>
      </a:hlink>
      <a:folHlink>
        <a:srgbClr val="91AE4F"/>
      </a:folHlink>
    </a:clrScheme>
    <a:fontScheme name="Marianne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SGPE [Lecture seule]" id="{B0E275F3-4F7D-4A3A-BC95-2E53324AC4C6}" vid="{29C65F32-8FB2-4D5F-8D33-630AAEEF1D0D}"/>
    </a:ext>
  </a:extLst>
</a:theme>
</file>

<file path=ppt/theme/theme2.xml><?xml version="1.0" encoding="utf-8"?>
<a:theme xmlns:a="http://schemas.openxmlformats.org/drawingml/2006/main" name="1_PREMIER MINISTRE">
  <a:themeElements>
    <a:clrScheme name="Personnalisé 4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169B61"/>
      </a:accent1>
      <a:accent2>
        <a:srgbClr val="5770BE"/>
      </a:accent2>
      <a:accent3>
        <a:srgbClr val="FDCF41"/>
      </a:accent3>
      <a:accent4>
        <a:srgbClr val="FF6F4C"/>
      </a:accent4>
      <a:accent5>
        <a:srgbClr val="A26859"/>
      </a:accent5>
      <a:accent6>
        <a:srgbClr val="91AE4F"/>
      </a:accent6>
      <a:hlink>
        <a:srgbClr val="91AE4F"/>
      </a:hlink>
      <a:folHlink>
        <a:srgbClr val="91AE4F"/>
      </a:folHlink>
    </a:clrScheme>
    <a:fontScheme name="Marianne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SGPE [Lecture seule]" id="{B0E275F3-4F7D-4A3A-BC95-2E53324AC4C6}" vid="{29C65F32-8FB2-4D5F-8D33-630AAEEF1D0D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TEMPLATE_SGPE</Template>
  <TotalTime>19028</TotalTime>
  <Words>375</Words>
  <Application>Microsoft Office PowerPoint</Application>
  <PresentationFormat>Affichage à l'écran (16:9)</PresentationFormat>
  <Paragraphs>78</Paragraphs>
  <Slides>3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Marianne</vt:lpstr>
      <vt:lpstr>Wingdings</vt:lpstr>
      <vt:lpstr>PREMIER MINISTRE</vt:lpstr>
      <vt:lpstr>1_PREMIER MINISTRE</vt:lpstr>
      <vt:lpstr>think-cell Slide</vt:lpstr>
      <vt:lpstr>²</vt:lpstr>
      <vt:lpstr>Panorama des leviers de décarbonation en Hauts-de-France </vt:lpstr>
      <vt:lpstr>Panorama des leviers de préservation de la biodiversité et gestion des ressources en Hauts-de-France</vt:lpstr>
    </vt:vector>
  </TitlesOfParts>
  <Manager>Client</Manager>
  <Company>SPM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JOBERT Frederik</dc:creator>
  <cp:lastModifiedBy>DARDENNE Lea</cp:lastModifiedBy>
  <cp:revision>1544</cp:revision>
  <dcterms:created xsi:type="dcterms:W3CDTF">2023-01-03T06:19:53Z</dcterms:created>
  <dcterms:modified xsi:type="dcterms:W3CDTF">2023-11-20T16:35:25Z</dcterms:modified>
</cp:coreProperties>
</file>